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258" r:id="rId2"/>
    <p:sldId id="293" r:id="rId3"/>
    <p:sldId id="298" r:id="rId4"/>
    <p:sldId id="300" r:id="rId5"/>
    <p:sldId id="280" r:id="rId6"/>
    <p:sldId id="271" r:id="rId7"/>
    <p:sldId id="283" r:id="rId8"/>
    <p:sldId id="281" r:id="rId9"/>
    <p:sldId id="306" r:id="rId10"/>
    <p:sldId id="257" r:id="rId11"/>
    <p:sldId id="294" r:id="rId12"/>
    <p:sldId id="297" r:id="rId13"/>
    <p:sldId id="303" r:id="rId14"/>
    <p:sldId id="295" r:id="rId15"/>
    <p:sldId id="304" r:id="rId16"/>
    <p:sldId id="301" r:id="rId17"/>
    <p:sldId id="296" r:id="rId18"/>
    <p:sldId id="302" r:id="rId19"/>
    <p:sldId id="256" r:id="rId20"/>
    <p:sldId id="284" r:id="rId21"/>
    <p:sldId id="260" r:id="rId22"/>
    <p:sldId id="261" r:id="rId23"/>
    <p:sldId id="274" r:id="rId24"/>
    <p:sldId id="262" r:id="rId25"/>
    <p:sldId id="264" r:id="rId26"/>
    <p:sldId id="263" r:id="rId27"/>
    <p:sldId id="266" r:id="rId28"/>
    <p:sldId id="265" r:id="rId29"/>
    <p:sldId id="267" r:id="rId30"/>
    <p:sldId id="273" r:id="rId31"/>
    <p:sldId id="268" r:id="rId32"/>
    <p:sldId id="307" r:id="rId33"/>
    <p:sldId id="292" r:id="rId34"/>
    <p:sldId id="276" r:id="rId35"/>
    <p:sldId id="277" r:id="rId36"/>
    <p:sldId id="308" r:id="rId37"/>
    <p:sldId id="278" r:id="rId38"/>
    <p:sldId id="288" r:id="rId39"/>
    <p:sldId id="289" r:id="rId40"/>
    <p:sldId id="309" r:id="rId41"/>
    <p:sldId id="310" r:id="rId42"/>
    <p:sldId id="290" r:id="rId43"/>
    <p:sldId id="291" r:id="rId44"/>
    <p:sldId id="312" r:id="rId45"/>
    <p:sldId id="286" r:id="rId46"/>
    <p:sldId id="305" r:id="rId47"/>
    <p:sldId id="311"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009"/>
    <a:srgbClr val="660033"/>
    <a:srgbClr val="CC0000"/>
    <a:srgbClr val="FFCC00"/>
    <a:srgbClr val="006600"/>
    <a:srgbClr val="E4B91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82" autoAdjust="0"/>
    <p:restoredTop sz="94660"/>
  </p:normalViewPr>
  <p:slideViewPr>
    <p:cSldViewPr>
      <p:cViewPr varScale="1">
        <p:scale>
          <a:sx n="65" d="100"/>
          <a:sy n="65" d="100"/>
        </p:scale>
        <p:origin x="-510"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9F463CAB-1284-4A6E-89B8-0D42E1A48C0D}" type="datetimeFigureOut">
              <a:rPr lang="en-US"/>
              <a:pPr>
                <a:defRPr/>
              </a:pPr>
              <a:t>8/24/2011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9AC1B4D-1BFD-4B07-AD20-906C8F4866D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These are words (referenced in one of the assignments at the end) dealing with the presentation.  Created at wordle.net</a:t>
            </a:r>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6BEDD4-C8D0-4002-A494-606C1B7C71A4}"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more information on Actin Filament Assembly and Arp2/3 go to </a:t>
            </a:r>
            <a:r>
              <a:rPr lang="en-US" sz="1100" smtClean="0"/>
              <a:t>http://www.cooperlab.wustl.edu/MCB/Lecturers/Cooper/Articles/Reviews/Actin%20and%20Myosin/Arp23%20and%20Formins.pdf</a:t>
            </a: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97BC8C-F48F-4ECE-8EC4-9A8461181B6F}" type="slidenum">
              <a:rPr lang="en-US"/>
              <a:pPr fontAlgn="base">
                <a:spcBef>
                  <a:spcPct val="0"/>
                </a:spcBef>
                <a:spcAft>
                  <a:spcPct val="0"/>
                </a:spcAft>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website http://www.mindcreators.com/DevelopmentalSim/ReceptorsLigands.htm offers not only information about receptor-ligand interactions but also computer simulations.  By David Cofer - PhD student (Biology), Georgia State University</a:t>
            </a:r>
          </a:p>
          <a:p>
            <a:pPr>
              <a:spcBef>
                <a:spcPct val="0"/>
              </a:spcBef>
            </a:pPr>
            <a:endParaRPr lang="en-US" smtClean="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D37CFF-2330-41A9-BD78-F44D2B68D56D}" type="slidenum">
              <a:rPr lang="en-US"/>
              <a:pPr fontAlgn="base">
                <a:spcBef>
                  <a:spcPct val="0"/>
                </a:spcBef>
                <a:spcAft>
                  <a:spcPct val="0"/>
                </a:spcAft>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C35586-4FA6-4B02-87E3-0CFE81CCC5C4}" type="slidenum">
              <a:rPr lang="en-US"/>
              <a:pPr fontAlgn="base">
                <a:spcBef>
                  <a:spcPct val="0"/>
                </a:spcBef>
                <a:spcAft>
                  <a:spcPct val="0"/>
                </a:spcAft>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p:txBody>
      </p:sp>
      <p:sp>
        <p:nvSpPr>
          <p:cNvPr id="665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B7EF7E-0C06-4DD0-A91A-3B2B1BDFE172}" type="slidenum">
              <a:rPr lang="en-US"/>
              <a:pPr fontAlgn="base">
                <a:spcBef>
                  <a:spcPct val="0"/>
                </a:spcBef>
                <a:spcAft>
                  <a:spcPct val="0"/>
                </a:spcAft>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4540E6-3F43-4222-9A03-3E3A76DAFA88}" type="slidenum">
              <a:rPr lang="en-US"/>
              <a:pPr fontAlgn="base">
                <a:spcBef>
                  <a:spcPct val="0"/>
                </a:spcBef>
                <a:spcAft>
                  <a:spcPct val="0"/>
                </a:spcAft>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
        <p:nvSpPr>
          <p:cNvPr id="686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957B9A-CCE3-4C29-840E-BF2B791DE255}" type="slidenum">
              <a:rPr lang="en-US"/>
              <a:pPr fontAlgn="base">
                <a:spcBef>
                  <a:spcPct val="0"/>
                </a:spcBef>
                <a:spcAft>
                  <a:spcPct val="0"/>
                </a:spcAft>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p>
            <a:endParaRPr lang="en-US">
              <a:latin typeface="Calibri" pitchFamily="34" charset="0"/>
            </a:endParaRPr>
          </a:p>
        </p:txBody>
      </p:sp>
      <p:sp>
        <p:nvSpPr>
          <p:cNvPr id="69635" name="Rectangle 2"/>
          <p:cNvSpPr txBox="1">
            <a:spLocks noGrp="1" noChangeArrowheads="1"/>
          </p:cNvSpPr>
          <p:nvPr>
            <p:ph type="body"/>
          </p:nvPr>
        </p:nvSpPr>
        <p:spPr bwMode="auto">
          <a:xfrm>
            <a:off x="1046163" y="4352925"/>
            <a:ext cx="4770437" cy="3478213"/>
          </a:xfrm>
          <a:noFill/>
        </p:spPr>
        <p:txBody>
          <a:bodyPr wrap="none" numCol="1" anchor="ctr" anchorCtr="0" compatLnSpc="1">
            <a:prstTxWarp prst="textNoShape">
              <a:avLst/>
            </a:prstTxWarp>
          </a:bodyPr>
          <a:lstStyle/>
          <a:p>
            <a:pPr>
              <a:spcBef>
                <a:spcPct val="0"/>
              </a:spcBef>
            </a:pPr>
            <a:r>
              <a:rPr lang="en-US" smtClean="0"/>
              <a:t>Refer to previous “slide notes”</a:t>
            </a:r>
          </a:p>
          <a:p>
            <a:pPr>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article </a:t>
            </a:r>
            <a:r>
              <a:rPr lang="en-US" b="1" smtClean="0"/>
              <a:t>Signal Processing by Simple Chemical Systems </a:t>
            </a:r>
            <a:r>
              <a:rPr lang="en-US" smtClean="0"/>
              <a:t>at</a:t>
            </a:r>
            <a:r>
              <a:rPr lang="en-US" b="1" smtClean="0"/>
              <a:t> </a:t>
            </a:r>
            <a:r>
              <a:rPr lang="en-US" smtClean="0"/>
              <a:t>http://web.mit.edu/endy/www/scraps/signal/JPhysChemA%28106%2910205.pdf  gives much more detail about cellular signal reaction networks along with a great deal of MATH!</a:t>
            </a:r>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C027DA-7E9B-40B7-91FE-63416A2234E1}" type="slidenum">
              <a:rPr lang="en-US"/>
              <a:pPr fontAlgn="base">
                <a:spcBef>
                  <a:spcPct val="0"/>
                </a:spcBef>
                <a:spcAft>
                  <a:spcPct val="0"/>
                </a:spcAft>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a:t>
            </a:r>
            <a:r>
              <a:rPr lang="en-US" b="1" smtClean="0"/>
              <a:t>Stochastic Gene Expression in a Single Cell </a:t>
            </a:r>
            <a:r>
              <a:rPr lang="en-US" smtClean="0"/>
              <a:t>by Elowitz, Levine, Siggia, and Swain</a:t>
            </a:r>
          </a:p>
          <a:p>
            <a:pPr>
              <a:spcBef>
                <a:spcPct val="0"/>
              </a:spcBef>
            </a:pPr>
            <a:r>
              <a:rPr lang="en-US" smtClean="0"/>
              <a:t>http://www.sciencemag.org/content/297/5584/1183.full</a:t>
            </a:r>
          </a:p>
          <a:p>
            <a:pPr>
              <a:spcBef>
                <a:spcPct val="0"/>
              </a:spcBef>
            </a:pPr>
            <a:endParaRPr lang="en-US" smtClean="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C48F506-CF48-4380-943B-446F4B78843D}" type="slidenum">
              <a:rPr lang="en-US"/>
              <a:pPr fontAlgn="base">
                <a:spcBef>
                  <a:spcPct val="0"/>
                </a:spcBef>
                <a:spcAft>
                  <a:spcPct val="0"/>
                </a:spcAft>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is a non-biological negative feedback loop with which the students may be familiar.</a:t>
            </a:r>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1B91849-3B4D-42BD-A649-E5214C150020}" type="slidenum">
              <a:rPr lang="en-US"/>
              <a:pPr fontAlgn="base">
                <a:spcBef>
                  <a:spcPct val="0"/>
                </a:spcBef>
                <a:spcAft>
                  <a:spcPct val="0"/>
                </a:spcAft>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conference took place on Saturday, February 26, 2011 at the Kavli Institute for Theoretical Physics at the University of California at Santa Barbara.</a:t>
            </a:r>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839491-84B2-4502-9F9B-AB7E1851C87E}" type="slidenum">
              <a:rPr lang="en-US"/>
              <a:pPr fontAlgn="base">
                <a:spcBef>
                  <a:spcPct val="0"/>
                </a:spcBef>
                <a:spcAft>
                  <a:spcPct val="0"/>
                </a:spcAft>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Cold air produced by the air conditioner is like the proteins.  Once there is enough cold air, the air conditioner turns off which causes the amount of cold air to lessen.  When it is low enough, the cold air is produced again.  This causes an oscillation of the system.  </a:t>
            </a:r>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706A99-7E93-49CA-8FF7-9DC8CEB8D6DD}" type="slidenum">
              <a:rPr lang="en-US"/>
              <a:pPr fontAlgn="base">
                <a:spcBef>
                  <a:spcPct val="0"/>
                </a:spcBef>
                <a:spcAft>
                  <a:spcPct val="0"/>
                </a:spcAft>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 fairly easy explanation at http://www.nature.com/scitable/blog/bio2.0/the_repressilator</a:t>
            </a:r>
          </a:p>
          <a:p>
            <a:pPr>
              <a:spcBef>
                <a:spcPct val="0"/>
              </a:spcBef>
            </a:pPr>
            <a:endParaRPr lang="en-US" smtClean="0"/>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7157AB-A9D8-4A26-B8C8-728014F07C84}" type="slidenum">
              <a:rPr lang="en-US"/>
              <a:pPr fontAlgn="base">
                <a:spcBef>
                  <a:spcPct val="0"/>
                </a:spcBef>
                <a:spcAft>
                  <a:spcPct val="0"/>
                </a:spcAft>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Students (especially physics students) may be familiar with this example.</a:t>
            </a:r>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138181-CC55-4582-9849-98E8167844D3}" type="slidenum">
              <a:rPr lang="en-US"/>
              <a:pPr fontAlgn="base">
                <a:spcBef>
                  <a:spcPct val="0"/>
                </a:spcBef>
                <a:spcAft>
                  <a:spcPct val="0"/>
                </a:spcAft>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Students (especially physics students) may be familiar with this example.</a:t>
            </a:r>
          </a:p>
          <a:p>
            <a:pPr>
              <a:spcBef>
                <a:spcPct val="0"/>
              </a:spcBef>
            </a:pPr>
            <a:endParaRPr lang="en-US" smtClean="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FBE6D0-A8F5-4B6A-80F7-7A86BB769D7E}" type="slidenum">
              <a:rPr lang="en-US"/>
              <a:pPr fontAlgn="base">
                <a:spcBef>
                  <a:spcPct val="0"/>
                </a:spcBef>
                <a:spcAft>
                  <a:spcPct val="0"/>
                </a:spcAft>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a little history on the discovery of GFP and the associated Nobel Prize in Chemistry (2008), see http://www.sciencedaily.com/releases/2008/10/081008100616.htm</a:t>
            </a:r>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B5F670-F610-4710-904F-662F6B270138}" type="slidenum">
              <a:rPr lang="en-US"/>
              <a:pPr fontAlgn="base">
                <a:spcBef>
                  <a:spcPct val="0"/>
                </a:spcBef>
                <a:spcAft>
                  <a:spcPct val="0"/>
                </a:spcAft>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See the article </a:t>
            </a:r>
            <a:r>
              <a:rPr lang="en-US" b="1" smtClean="0"/>
              <a:t>Cell biology: The cellular hullabaloo </a:t>
            </a:r>
            <a:r>
              <a:rPr lang="en-US" smtClean="0"/>
              <a:t>at</a:t>
            </a:r>
            <a:r>
              <a:rPr lang="en-US" b="1" smtClean="0"/>
              <a:t> </a:t>
            </a:r>
            <a:r>
              <a:rPr lang="en-US" smtClean="0"/>
              <a:t>http://www.nature.com/news/2011/110803/full/453150a.html</a:t>
            </a:r>
          </a:p>
          <a:p>
            <a:pPr>
              <a:spcBef>
                <a:spcPct val="0"/>
              </a:spcBef>
            </a:pPr>
            <a:endParaRPr lang="en-US" smtClean="0"/>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6EB648-0ADF-4A92-BD7A-C67EE76944EA}" type="slidenum">
              <a:rPr lang="en-US"/>
              <a:pPr fontAlgn="base">
                <a:spcBef>
                  <a:spcPct val="0"/>
                </a:spcBef>
                <a:spcAft>
                  <a:spcPct val="0"/>
                </a:spcAft>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previous “slide notes”</a:t>
            </a:r>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E6DA3F3-8446-48F9-BC34-5107CA982F94}" type="slidenum">
              <a:rPr lang="en-US"/>
              <a:pPr fontAlgn="base">
                <a:spcBef>
                  <a:spcPct val="0"/>
                </a:spcBef>
                <a:spcAft>
                  <a:spcPct val="0"/>
                </a:spcAft>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Turing’s entire paper is available at http://www.dna.caltech.edu/courses/cs191/paperscs191/turing.pdf</a:t>
            </a:r>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F23EB2-9FF9-416C-A4EB-9FF64B535248}" type="slidenum">
              <a:rPr lang="en-US"/>
              <a:pPr fontAlgn="base">
                <a:spcBef>
                  <a:spcPct val="0"/>
                </a:spcBef>
                <a:spcAft>
                  <a:spcPct val="0"/>
                </a:spcAft>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Image by Thomas Gregor. - Cold Spring Harbor Laboratory Press: </a:t>
            </a:r>
            <a:br>
              <a:rPr lang="en-US" smtClean="0"/>
            </a:br>
            <a:r>
              <a:rPr lang="en-US" smtClean="0"/>
              <a:t>“The front cover of 'Generation and Interpretation of Morphogen Gradients' features a </a:t>
            </a:r>
            <a:r>
              <a:rPr lang="en-US" i="1" smtClean="0"/>
              <a:t>Drosophila</a:t>
            </a:r>
            <a:r>
              <a:rPr lang="en-US" smtClean="0"/>
              <a:t> embryo two hours after fertilization, with nuclei at the surface fluorescently labeled for Bicoid protein (green), Hunchback protein (red), and DNA (blue). The shallow Bicoid gradient generates a sharp Hunchback boundary (enlarged in the background), partitioning the embryo in half. This input/output relationship is quantitatively represented in the foreground (yellow); each dot specifies the Bicoid concentration (horizontal axis) and Hunchback concentration (vertical axis) measured in a single nucleus.” </a:t>
            </a:r>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C00D44-BC8E-4907-906C-16206BE32D6C}" type="slidenum">
              <a:rPr lang="en-US"/>
              <a:pPr fontAlgn="base">
                <a:spcBef>
                  <a:spcPct val="0"/>
                </a:spcBef>
                <a:spcAft>
                  <a:spcPct val="0"/>
                </a:spcAft>
              </a:pPr>
              <a:t>35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much more detail and math basis, see the article Pattern Selection and the Direction of Stripes in Two-Dimensional Turing Systems for Skin Pattern Formation of Fishes http://www.scipress.org/journals/forma/pdf/1801/18010003.pdf</a:t>
            </a:r>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5D6BAF-F799-405D-BFE7-A79543BAD2F3}" type="slidenum">
              <a:rPr lang="en-US"/>
              <a:pPr fontAlgn="base">
                <a:spcBef>
                  <a:spcPct val="0"/>
                </a:spcBef>
                <a:spcAft>
                  <a:spcPct val="0"/>
                </a:spcAft>
              </a:pPr>
              <a:t>36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There are several versions online at http://multimedia.mcb.harvard.edu/innerlifeseries.html (for education but not commercial use).</a:t>
            </a:r>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EECB8F-787D-488A-89D6-2292922698FA}" type="slidenum">
              <a:rPr lang="en-US"/>
              <a:pPr fontAlgn="base">
                <a:spcBef>
                  <a:spcPct val="0"/>
                </a:spcBef>
                <a:spcAft>
                  <a:spcPct val="0"/>
                </a:spcAft>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Refer to http://evolution.berkeley.edu/evolibrary/article/medicine_04</a:t>
            </a:r>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F0ECCE-91B8-4E62-AF18-834A7C7BC87E}" type="slidenum">
              <a:rPr lang="en-US"/>
              <a:pPr fontAlgn="base">
                <a:spcBef>
                  <a:spcPct val="0"/>
                </a:spcBef>
                <a:spcAft>
                  <a:spcPct val="0"/>
                </a:spcAft>
              </a:pPr>
              <a:t>40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Watch the PBS video </a:t>
            </a:r>
            <a:r>
              <a:rPr lang="en-US" b="1" smtClean="0"/>
              <a:t>HIV Immunity evolution </a:t>
            </a:r>
            <a:r>
              <a:rPr lang="en-US" smtClean="0"/>
              <a:t>available on youtube at http://www.youtube.com/watch?v=34GeUa7RzvY</a:t>
            </a:r>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AA7F78-F850-4619-86DB-4A32220CEBED}" type="slidenum">
              <a:rPr lang="en-US"/>
              <a:pPr fontAlgn="base">
                <a:spcBef>
                  <a:spcPct val="0"/>
                </a:spcBef>
                <a:spcAft>
                  <a:spcPct val="0"/>
                </a:spcAft>
              </a:pPr>
              <a:t>42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As stated earlier, the articles Bridging the Culture Gap (NATURE|VOL 419 | 19 SEPTEMBER 2002 |www.nature.com/nature) and Does Cell Biology Need Physicists (http://physics.aps.org/articles/v4/4) provide a great deal of insight into the overlap of the two areas of science.</a:t>
            </a: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E1D3FB6-4372-4367-8E03-1F902FD85BF8}" type="slidenum">
              <a:rPr lang="en-US"/>
              <a:pPr fontAlgn="base">
                <a:spcBef>
                  <a:spcPct val="0"/>
                </a:spcBef>
                <a:spcAft>
                  <a:spcPct val="0"/>
                </a:spcAft>
              </a:pPr>
              <a:t>44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Answers will vary.  Each article section is the source for one question (in order – beginning with Molecular Motors).</a:t>
            </a: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3458C0-1966-4B58-955E-DE157D09A47B}" type="slidenum">
              <a:rPr lang="en-US"/>
              <a:pPr fontAlgn="base">
                <a:spcBef>
                  <a:spcPct val="0"/>
                </a:spcBef>
                <a:spcAft>
                  <a:spcPct val="0"/>
                </a:spcAft>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articles Bridging the Culture Gap (NATURE|VOL 419 | 19 SEPTEMBER 2002 |www.nature.com/nature) and Does Cell Biology Need Physicists (http://physics.aps.org/articles/v4/4) provide a great deal of insight into the overlap of the two areas of science.</a:t>
            </a:r>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F26F1D-8E2C-41FA-92EB-4C4C2498CE62}" type="slidenum">
              <a:rPr lang="en-US"/>
              <a:pPr fontAlgn="base">
                <a:spcBef>
                  <a:spcPct val="0"/>
                </a:spcBef>
                <a:spcAft>
                  <a:spcPct val="0"/>
                </a:spcAft>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solidFill>
                  <a:srgbClr val="4F4009"/>
                </a:solidFill>
              </a:rPr>
              <a:t>José </a:t>
            </a:r>
            <a:r>
              <a:rPr lang="en-US" smtClean="0"/>
              <a:t>Onuchic is a professor of physics and codirector of the Center for Theoretical Biological Physics at the University of California, San Diego (UCSD).  Read his profile at http://www.pnas.org/content/107/27/12066.full</a:t>
            </a:r>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30C986-F6A8-4FE8-A53D-AE82A500F136}" type="slidenum">
              <a:rPr lang="en-US"/>
              <a:pPr fontAlgn="base">
                <a:spcBef>
                  <a:spcPct val="0"/>
                </a:spcBef>
                <a:spcAft>
                  <a:spcPct val="0"/>
                </a:spcAft>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 predictive model is a model created to best predict the probability of an outcome.</a:t>
            </a:r>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5DC860-527E-42B6-81B3-8A1416EEC7D9}" type="slidenum">
              <a:rPr lang="en-US"/>
              <a:pPr fontAlgn="base">
                <a:spcBef>
                  <a:spcPct val="0"/>
                </a:spcBef>
                <a:spcAft>
                  <a:spcPct val="0"/>
                </a:spcAft>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21F3D4-E8E9-46A9-84B8-52A42108A8F6}" type="slidenum">
              <a:rPr lang="en-US"/>
              <a:pPr fontAlgn="base">
                <a:spcBef>
                  <a:spcPct val="0"/>
                </a:spcBef>
                <a:spcAft>
                  <a:spcPct val="0"/>
                </a:spcAft>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Try out http://learn.genetics.utah.edu/content/begin/cells/</a:t>
            </a:r>
          </a:p>
          <a:p>
            <a:pPr>
              <a:spcBef>
                <a:spcPct val="0"/>
              </a:spcBef>
            </a:pPr>
            <a:r>
              <a:rPr lang="en-US" smtClean="0"/>
              <a:t>- especially the Inside a Cell interactive explore section.</a:t>
            </a:r>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65791B-3FDD-42A7-9B0B-3B4820B07D37}" type="slidenum">
              <a:rPr lang="en-US"/>
              <a:pPr fontAlgn="base">
                <a:spcBef>
                  <a:spcPct val="0"/>
                </a:spcBef>
                <a:spcAft>
                  <a:spcPct val="0"/>
                </a:spcAft>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Also available at http://www.neatorama.com/2010/01/21/video-white-blood-cell-hunting-slaying-bacterium/</a:t>
            </a:r>
          </a:p>
          <a:p>
            <a:pPr>
              <a:spcBef>
                <a:spcPct val="0"/>
              </a:spcBef>
            </a:pPr>
            <a:r>
              <a:rPr lang="en-US" smtClean="0"/>
              <a:t>Vanderbilt University; late 1950’s</a:t>
            </a:r>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74FD85-315F-4394-9BFA-15E7FA31D3CA}" type="slidenum">
              <a:rPr lang="en-US"/>
              <a:pPr fontAlgn="base">
                <a:spcBef>
                  <a:spcPct val="0"/>
                </a:spcBef>
                <a:spcAft>
                  <a:spcPct val="0"/>
                </a:spcAft>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pPr>
              <a:defRPr/>
            </a:pPr>
            <a:fld id="{50ED2BC6-568F-4689-A795-827D6276D356}" type="datetimeFigureOut">
              <a:rPr lang="en-US"/>
              <a:pPr>
                <a:defRPr/>
              </a:pPr>
              <a:t>8/24/2011</a:t>
            </a:fld>
            <a:endParaRPr lang="en-US"/>
          </a:p>
        </p:txBody>
      </p:sp>
      <p:sp>
        <p:nvSpPr>
          <p:cNvPr id="8" name="Slide Number Placeholder 15"/>
          <p:cNvSpPr>
            <a:spLocks noGrp="1"/>
          </p:cNvSpPr>
          <p:nvPr>
            <p:ph type="sldNum" sz="quarter" idx="11"/>
          </p:nvPr>
        </p:nvSpPr>
        <p:spPr/>
        <p:txBody>
          <a:bodyPr/>
          <a:lstStyle>
            <a:lvl1pPr>
              <a:defRPr/>
            </a:lvl1pPr>
          </a:lstStyle>
          <a:p>
            <a:pPr>
              <a:defRPr/>
            </a:pPr>
            <a:fld id="{33A48D80-E8DA-450F-B020-AB2CDAA8575C}" type="slidenum">
              <a:rPr lang="en-US"/>
              <a:pPr>
                <a:defRPr/>
              </a:pPr>
              <a:t>‹#›</a:t>
            </a:fld>
            <a:endParaRPr lang="en-US"/>
          </a:p>
        </p:txBody>
      </p:sp>
      <p:sp>
        <p:nvSpPr>
          <p:cNvPr id="10" name="Footer Placeholder 1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78678765-7147-4684-BAAA-77FC505FDAA8}" type="datetimeFigureOut">
              <a:rPr lang="en-US"/>
              <a:pPr>
                <a:defRPr/>
              </a:pPr>
              <a:t>8/24/2011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9B1F87AB-F024-43D5-8403-E3C31176447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A4ADC9D8-AFB2-40F6-B4E7-ACEBB9D78A70}" type="datetimeFigureOut">
              <a:rPr lang="en-US"/>
              <a:pPr>
                <a:defRPr/>
              </a:pPr>
              <a:t>8/24/2011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F1B92B01-0E39-48EC-AFCB-8D292BF9CC9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pPr>
              <a:defRPr/>
            </a:pPr>
            <a:fld id="{AE526639-2727-4641-8D56-96AD70FE2D45}" type="datetimeFigureOut">
              <a:rPr lang="en-US"/>
              <a:pPr>
                <a:defRPr/>
              </a:pPr>
              <a:t>8/24/2011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ED2DE4F9-4D25-4BF9-AE76-244535B6DA6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B2D39AD-6B26-4070-8C9B-5821AD0344A7}" type="datetimeFigureOut">
              <a:rPr lang="en-US"/>
              <a:pPr>
                <a:defRPr/>
              </a:pPr>
              <a:t>8/24/2011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B0BD0D9-11AA-43E9-93CB-EFEA453618F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90E68AAD-3726-4345-B6A8-5E25BFE7C292}" type="datetimeFigureOut">
              <a:rPr lang="en-US"/>
              <a:pPr>
                <a:defRPr/>
              </a:pPr>
              <a:t>8/24/2011</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EA954424-DC3F-4137-B088-3A159C07FA1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pPr>
              <a:defRPr/>
            </a:pPr>
            <a:fld id="{9ACD7BF8-CC1C-4924-86AA-EAE6E33D7C59}" type="slidenum">
              <a:rPr lang="en-US"/>
              <a:pPr>
                <a:defRPr/>
              </a:pPr>
              <a:t>‹#›</a:t>
            </a:fld>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Date Placeholder 6"/>
          <p:cNvSpPr>
            <a:spLocks noGrp="1"/>
          </p:cNvSpPr>
          <p:nvPr>
            <p:ph type="dt" sz="half" idx="12"/>
          </p:nvPr>
        </p:nvSpPr>
        <p:spPr/>
        <p:txBody>
          <a:bodyPr/>
          <a:lstStyle>
            <a:lvl1pPr>
              <a:defRPr/>
            </a:lvl1pPr>
          </a:lstStyle>
          <a:p>
            <a:pPr>
              <a:defRPr/>
            </a:pPr>
            <a:fld id="{6F4C6D10-D0B6-4414-89B8-ED41628E566F}" type="datetimeFigureOut">
              <a:rPr lang="en-US"/>
              <a:pPr>
                <a:defRPr/>
              </a:pPr>
              <a:t>8/24/2011</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892A8D07-462E-440A-81D1-27DEE60E5540}" type="datetimeFigureOut">
              <a:rPr lang="en-US"/>
              <a:pPr>
                <a:defRPr/>
              </a:pPr>
              <a:t>8/24/2011</a:t>
            </a:fld>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6C9209D0-0CD4-4FE3-A777-F719F93E548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fld id="{1B2195B9-7ED2-44A2-90E1-0588148ECCB3}" type="datetimeFigureOut">
              <a:rPr lang="en-US"/>
              <a:pPr>
                <a:defRPr/>
              </a:pPr>
              <a:t>8/24/2011</a:t>
            </a:fld>
            <a:endParaRPr lang="en-US"/>
          </a:p>
        </p:txBody>
      </p:sp>
      <p:sp>
        <p:nvSpPr>
          <p:cNvPr id="3" name="Footer Placeholder 9"/>
          <p:cNvSpPr>
            <a:spLocks noGrp="1"/>
          </p:cNvSpPr>
          <p:nvPr>
            <p:ph type="ftr" sz="quarter" idx="11"/>
          </p:nvPr>
        </p:nvSpPr>
        <p:spPr/>
        <p:txBody>
          <a:bodyPr/>
          <a:lstStyle>
            <a:lvl1pPr>
              <a:defRPr/>
            </a:lvl1pPr>
          </a:lstStyle>
          <a:p>
            <a:pPr>
              <a:defRPr/>
            </a:pPr>
            <a:endParaRPr lang="en-US"/>
          </a:p>
        </p:txBody>
      </p:sp>
      <p:sp>
        <p:nvSpPr>
          <p:cNvPr id="4" name="Slide Number Placeholder 21"/>
          <p:cNvSpPr>
            <a:spLocks noGrp="1"/>
          </p:cNvSpPr>
          <p:nvPr>
            <p:ph type="sldNum" sz="quarter" idx="12"/>
          </p:nvPr>
        </p:nvSpPr>
        <p:spPr/>
        <p:txBody>
          <a:bodyPr/>
          <a:lstStyle>
            <a:lvl1pPr>
              <a:defRPr/>
            </a:lvl1pPr>
          </a:lstStyle>
          <a:p>
            <a:pPr>
              <a:defRPr/>
            </a:pPr>
            <a:fld id="{207FDB1E-D2DF-42F5-994E-F2EA240219C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23"/>
          <p:cNvSpPr>
            <a:spLocks noGrp="1"/>
          </p:cNvSpPr>
          <p:nvPr>
            <p:ph type="dt" sz="half" idx="10"/>
          </p:nvPr>
        </p:nvSpPr>
        <p:spPr/>
        <p:txBody>
          <a:bodyPr/>
          <a:lstStyle>
            <a:lvl1pPr>
              <a:defRPr/>
            </a:lvl1pPr>
          </a:lstStyle>
          <a:p>
            <a:pPr>
              <a:defRPr/>
            </a:pPr>
            <a:fld id="{A776AC3B-5629-43E0-A4F4-958ED6E31E0F}" type="datetimeFigureOut">
              <a:rPr lang="en-US"/>
              <a:pPr>
                <a:defRPr/>
              </a:pPr>
              <a:t>8/24/2011</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976FBBF4-26A8-4BEC-B15C-C09C39F468F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23"/>
          <p:cNvSpPr>
            <a:spLocks noGrp="1"/>
          </p:cNvSpPr>
          <p:nvPr>
            <p:ph type="dt" sz="half" idx="10"/>
          </p:nvPr>
        </p:nvSpPr>
        <p:spPr/>
        <p:txBody>
          <a:bodyPr/>
          <a:lstStyle>
            <a:lvl1pPr>
              <a:defRPr/>
            </a:lvl1pPr>
          </a:lstStyle>
          <a:p>
            <a:pPr>
              <a:defRPr/>
            </a:pPr>
            <a:fld id="{374273A0-C278-4417-AEBF-09ACE71CCE7C}" type="datetimeFigureOut">
              <a:rPr lang="en-US"/>
              <a:pPr>
                <a:defRPr/>
              </a:pPr>
              <a:t>8/24/2011</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BD366D44-F49C-4BD8-99F7-F92D977A391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alphaModFix amt="16000"/>
            <a:lum/>
          </a:blip>
          <a:srcRect/>
          <a:stretch>
            <a:fillRect/>
          </a:stretch>
        </a:blipFill>
        <a:effectLst/>
      </p:bgPr>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cs typeface="+mn-cs"/>
              </a:defRPr>
            </a:lvl1pPr>
          </a:lstStyle>
          <a:p>
            <a:pPr>
              <a:defRPr/>
            </a:pPr>
            <a:fld id="{936CC254-E6A5-4C8A-A6F0-08300C486F4A}" type="datetimeFigureOut">
              <a:rPr lang="en-US"/>
              <a:pPr>
                <a:defRPr/>
              </a:pPr>
              <a:t>8/24/2011</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cs typeface="+mn-cs"/>
              </a:defRPr>
            </a:lvl1pPr>
          </a:lstStyle>
          <a:p>
            <a:pPr>
              <a:defRPr/>
            </a:pPr>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cs typeface="+mn-cs"/>
              </a:defRPr>
            </a:lvl1pPr>
          </a:lstStyle>
          <a:p>
            <a:pPr>
              <a:defRPr/>
            </a:pPr>
            <a:fld id="{AD795F4C-A57F-4C15-B753-6106F86C8C81}" type="slidenum">
              <a:rPr lang="en-US"/>
              <a:pPr>
                <a:defRPr/>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683" r:id="rId1"/>
    <p:sldLayoutId id="2147483675" r:id="rId2"/>
    <p:sldLayoutId id="2147483684" r:id="rId3"/>
    <p:sldLayoutId id="2147483676" r:id="rId4"/>
    <p:sldLayoutId id="2147483685" r:id="rId5"/>
    <p:sldLayoutId id="2147483677" r:id="rId6"/>
    <p:sldLayoutId id="2147483678" r:id="rId7"/>
    <p:sldLayoutId id="2147483679" r:id="rId8"/>
    <p:sldLayoutId id="2147483680" r:id="rId9"/>
    <p:sldLayoutId id="2147483681" r:id="rId10"/>
    <p:sldLayoutId id="2147483682"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alibri" pitchFamily="34" charset="0"/>
        </a:defRPr>
      </a:lvl2pPr>
      <a:lvl3pPr algn="l" rtl="0" fontAlgn="base">
        <a:spcBef>
          <a:spcPct val="0"/>
        </a:spcBef>
        <a:spcAft>
          <a:spcPct val="0"/>
        </a:spcAft>
        <a:defRPr sz="4200">
          <a:solidFill>
            <a:srgbClr val="F9F9F9"/>
          </a:solidFill>
          <a:latin typeface="Calibri" pitchFamily="34" charset="0"/>
        </a:defRPr>
      </a:lvl3pPr>
      <a:lvl4pPr algn="l" rtl="0" fontAlgn="base">
        <a:spcBef>
          <a:spcPct val="0"/>
        </a:spcBef>
        <a:spcAft>
          <a:spcPct val="0"/>
        </a:spcAft>
        <a:defRPr sz="4200">
          <a:solidFill>
            <a:srgbClr val="F9F9F9"/>
          </a:solidFill>
          <a:latin typeface="Calibri" pitchFamily="34" charset="0"/>
        </a:defRPr>
      </a:lvl4pPr>
      <a:lvl5pPr algn="l" rtl="0" fontAlgn="base">
        <a:spcBef>
          <a:spcPct val="0"/>
        </a:spcBef>
        <a:spcAft>
          <a:spcPct val="0"/>
        </a:spcAft>
        <a:defRPr sz="4200">
          <a:solidFill>
            <a:srgbClr val="F9F9F9"/>
          </a:solidFill>
          <a:latin typeface="Calibri" pitchFamily="34" charset="0"/>
        </a:defRPr>
      </a:lvl5pPr>
      <a:lvl6pPr marL="457200" algn="l" rtl="0" fontAlgn="base">
        <a:spcBef>
          <a:spcPct val="0"/>
        </a:spcBef>
        <a:spcAft>
          <a:spcPct val="0"/>
        </a:spcAft>
        <a:defRPr sz="4200">
          <a:solidFill>
            <a:srgbClr val="F9F9F9"/>
          </a:solidFill>
          <a:latin typeface="Calibri" pitchFamily="34" charset="0"/>
        </a:defRPr>
      </a:lvl6pPr>
      <a:lvl7pPr marL="914400" algn="l" rtl="0" fontAlgn="base">
        <a:spcBef>
          <a:spcPct val="0"/>
        </a:spcBef>
        <a:spcAft>
          <a:spcPct val="0"/>
        </a:spcAft>
        <a:defRPr sz="4200">
          <a:solidFill>
            <a:srgbClr val="F9F9F9"/>
          </a:solidFill>
          <a:latin typeface="Calibri" pitchFamily="34" charset="0"/>
        </a:defRPr>
      </a:lvl7pPr>
      <a:lvl8pPr marL="1371600" algn="l" rtl="0" fontAlgn="base">
        <a:spcBef>
          <a:spcPct val="0"/>
        </a:spcBef>
        <a:spcAft>
          <a:spcPct val="0"/>
        </a:spcAft>
        <a:defRPr sz="4200">
          <a:solidFill>
            <a:srgbClr val="F9F9F9"/>
          </a:solidFill>
          <a:latin typeface="Calibri" pitchFamily="34" charset="0"/>
        </a:defRPr>
      </a:lvl8pPr>
      <a:lvl9pPr marL="1828800" algn="l" rtl="0" fontAlgn="base">
        <a:spcBef>
          <a:spcPct val="0"/>
        </a:spcBef>
        <a:spcAft>
          <a:spcPct val="0"/>
        </a:spcAft>
        <a:defRPr sz="4200">
          <a:solidFill>
            <a:srgbClr val="F9F9F9"/>
          </a:solidFill>
          <a:latin typeface="Calibri" pitchFamily="34"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White%20Blood%20Cell%20Chases%20Bacteria.wmv" TargetMode="Externa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ideo" Target="brepressilator-01-bwfluor.av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The%20Inner%20Life%20of%20a%20Cell%20%5bHQ%5d.wmv" TargetMode="Externa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video" Target="0110geneticclock.wmv"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physics.aps.org/articles/v4/4"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Single%20cell%20moving%20decisively%20toward%20a%20chemoattractant.wm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457200" y="457200"/>
            <a:ext cx="82296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p:cNvSpPr>
            <a:spLocks noGrp="1"/>
          </p:cNvSpPr>
          <p:nvPr>
            <p:ph idx="1"/>
          </p:nvPr>
        </p:nvSpPr>
        <p:spPr>
          <a:xfrm>
            <a:off x="304800" y="1066800"/>
            <a:ext cx="8382000" cy="4876800"/>
          </a:xfrm>
        </p:spPr>
        <p:txBody>
          <a:bodyPr/>
          <a:lstStyle/>
          <a:p>
            <a:r>
              <a:rPr lang="en-US" sz="3600" smtClean="0">
                <a:solidFill>
                  <a:srgbClr val="4F4009"/>
                </a:solidFill>
              </a:rPr>
              <a:t>All living things are made </a:t>
            </a:r>
          </a:p>
          <a:p>
            <a:pPr>
              <a:buFont typeface="Wingdings 2" pitchFamily="18" charset="2"/>
              <a:buNone/>
            </a:pPr>
            <a:r>
              <a:rPr lang="en-US" sz="3600" smtClean="0">
                <a:solidFill>
                  <a:srgbClr val="4F4009"/>
                </a:solidFill>
              </a:rPr>
              <a:t>	up of cells.</a:t>
            </a:r>
          </a:p>
          <a:p>
            <a:r>
              <a:rPr lang="en-US" sz="3600" smtClean="0">
                <a:solidFill>
                  <a:srgbClr val="4F4009"/>
                </a:solidFill>
              </a:rPr>
              <a:t>Molecular and cellular biology </a:t>
            </a:r>
          </a:p>
          <a:p>
            <a:pPr>
              <a:buFont typeface="Wingdings 2" pitchFamily="18" charset="2"/>
              <a:buNone/>
            </a:pPr>
            <a:r>
              <a:rPr lang="en-US" sz="3600" smtClean="0">
                <a:solidFill>
                  <a:srgbClr val="4F4009"/>
                </a:solidFill>
              </a:rPr>
              <a:t>	are mainly about proteins and their interactions.</a:t>
            </a:r>
          </a:p>
          <a:p>
            <a:r>
              <a:rPr lang="en-US" sz="3600" smtClean="0">
                <a:solidFill>
                  <a:srgbClr val="4F4009"/>
                </a:solidFill>
              </a:rPr>
              <a:t>Current technology has provided a vast amount of data dealing with many areas of cell dynamics.</a:t>
            </a:r>
          </a:p>
        </p:txBody>
      </p:sp>
      <p:pic>
        <p:nvPicPr>
          <p:cNvPr id="14339" name="Picture 4" descr="C:\Users\The Harpers\Desktop\movingamoeba.gif"/>
          <p:cNvPicPr>
            <a:picLocks noChangeAspect="1" noChangeArrowheads="1" noCrop="1"/>
          </p:cNvPicPr>
          <p:nvPr/>
        </p:nvPicPr>
        <p:blipFill>
          <a:blip r:embed="rId3" cstate="print"/>
          <a:srcRect/>
          <a:stretch>
            <a:fillRect/>
          </a:stretch>
        </p:blipFill>
        <p:spPr bwMode="auto">
          <a:xfrm>
            <a:off x="6477000" y="0"/>
            <a:ext cx="26670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White Blood Cell Chases Bacteria.wmv">
            <a:hlinkClick r:id="" action="ppaction://media"/>
          </p:cNvPr>
          <p:cNvPicPr>
            <a:picLocks noGrp="1" noRot="1" noChangeAspect="1"/>
          </p:cNvPicPr>
          <p:nvPr>
            <p:ph idx="1"/>
            <a:videoFile r:link="rId1"/>
          </p:nvPr>
        </p:nvPicPr>
        <p:blipFill>
          <a:blip r:embed="rId4" cstate="print"/>
          <a:srcRect/>
          <a:stretch>
            <a:fillRect/>
          </a:stretch>
        </p:blipFill>
        <p:spPr>
          <a:xfrm>
            <a:off x="1143000" y="1295400"/>
            <a:ext cx="7010400" cy="5257800"/>
          </a:xfrm>
        </p:spPr>
      </p:pic>
      <p:sp>
        <p:nvSpPr>
          <p:cNvPr id="3" name="Title 2"/>
          <p:cNvSpPr>
            <a:spLocks noGrp="1"/>
          </p:cNvSpPr>
          <p:nvPr>
            <p:ph type="title"/>
          </p:nvPr>
        </p:nvSpPr>
        <p:spPr/>
        <p:txBody>
          <a:bodyPr>
            <a:normAutofit fontScale="90000"/>
          </a:bodyPr>
          <a:lstStyle/>
          <a:p>
            <a:pPr algn="ctr" fontAlgn="auto">
              <a:spcAft>
                <a:spcPts val="0"/>
              </a:spcAft>
              <a:defRPr/>
            </a:pPr>
            <a:r>
              <a:rPr smtClean="0">
                <a:solidFill>
                  <a:srgbClr val="4F4009"/>
                </a:solidFill>
              </a:rPr>
              <a:t>White blood cell hunting a bacterium</a:t>
            </a:r>
            <a:br>
              <a:rPr smtClean="0">
                <a:solidFill>
                  <a:srgbClr val="4F4009"/>
                </a:solidFill>
              </a:rPr>
            </a:br>
            <a:r>
              <a:rPr smtClean="0">
                <a:solidFill>
                  <a:srgbClr val="4F4009"/>
                </a:solidFill>
              </a:rPr>
              <a:t>David Rogers</a:t>
            </a:r>
            <a:endParaRPr>
              <a:solidFill>
                <a:srgbClr val="4F400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9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p:cNvPicPr>
            <a:picLocks noChangeAspect="1" noChangeArrowheads="1"/>
          </p:cNvPicPr>
          <p:nvPr/>
        </p:nvPicPr>
        <p:blipFill>
          <a:blip r:embed="rId3" cstate="print"/>
          <a:srcRect/>
          <a:stretch>
            <a:fillRect/>
          </a:stretch>
        </p:blipFill>
        <p:spPr bwMode="auto">
          <a:xfrm>
            <a:off x="6553200" y="304800"/>
            <a:ext cx="2409825" cy="2093913"/>
          </a:xfrm>
          <a:prstGeom prst="rect">
            <a:avLst/>
          </a:prstGeom>
          <a:noFill/>
          <a:ln w="9525">
            <a:noFill/>
            <a:miter lim="800000"/>
            <a:headEnd/>
            <a:tailEnd/>
          </a:ln>
        </p:spPr>
      </p:pic>
      <p:sp>
        <p:nvSpPr>
          <p:cNvPr id="16387" name="TextBox 1"/>
          <p:cNvSpPr txBox="1">
            <a:spLocks noChangeArrowheads="1"/>
          </p:cNvSpPr>
          <p:nvPr/>
        </p:nvSpPr>
        <p:spPr bwMode="auto">
          <a:xfrm>
            <a:off x="609600" y="381000"/>
            <a:ext cx="8077200" cy="6124575"/>
          </a:xfrm>
          <a:prstGeom prst="rect">
            <a:avLst/>
          </a:prstGeom>
          <a:noFill/>
          <a:ln w="9525">
            <a:noFill/>
            <a:miter lim="800000"/>
            <a:headEnd/>
            <a:tailEnd/>
          </a:ln>
        </p:spPr>
        <p:txBody>
          <a:bodyPr>
            <a:spAutoFit/>
          </a:bodyPr>
          <a:lstStyle/>
          <a:p>
            <a:pPr>
              <a:buFont typeface="Arial" pitchFamily="34" charset="0"/>
              <a:buChar char="•"/>
            </a:pPr>
            <a:r>
              <a:rPr lang="en-US" sz="2800">
                <a:solidFill>
                  <a:srgbClr val="4F4009"/>
                </a:solidFill>
                <a:latin typeface="Calibri" pitchFamily="34" charset="0"/>
              </a:rPr>
              <a:t>Cell motility arises with actin protein.</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Actin assembles into filaments.</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ATP hydrolizes in a polymerization process </a:t>
            </a:r>
          </a:p>
          <a:p>
            <a:r>
              <a:rPr lang="en-US" sz="2800">
                <a:solidFill>
                  <a:srgbClr val="4F4009"/>
                </a:solidFill>
                <a:latin typeface="Calibri" pitchFamily="34" charset="0"/>
              </a:rPr>
              <a:t>causing the filaments to do work, for example pushing on membranes.</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But how do cells know when and where to put the new filaments?</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 protein, ARP (actin related protein), binds to the cell, and where it does, it stimulates the formation of new actin filaments.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762000"/>
            <a:ext cx="7772400" cy="4832092"/>
          </a:xfrm>
          <a:prstGeom prst="rect">
            <a:avLst/>
          </a:prstGeom>
          <a:noFill/>
        </p:spPr>
        <p:txBody>
          <a:bodyPr>
            <a:spAutoFit/>
          </a:bodyPr>
          <a:lstStyle/>
          <a:p>
            <a:pPr fontAlgn="auto">
              <a:spcBef>
                <a:spcPts val="0"/>
              </a:spcBef>
              <a:spcAft>
                <a:spcPts val="0"/>
              </a:spcAft>
              <a:buFont typeface="Arial" pitchFamily="34" charset="0"/>
              <a:buChar char="•"/>
              <a:defRPr/>
            </a:pPr>
            <a:r>
              <a:rPr lang="en-US" sz="2800" dirty="0">
                <a:solidFill>
                  <a:srgbClr val="4F4009"/>
                </a:solidFill>
                <a:latin typeface="+mn-lt"/>
                <a:cs typeface="+mn-cs"/>
              </a:rPr>
              <a:t>To bind in a particular location, the ARP must get activated by a signal.</a:t>
            </a:r>
          </a:p>
          <a:p>
            <a:pPr fontAlgn="auto">
              <a:spcBef>
                <a:spcPts val="0"/>
              </a:spcBef>
              <a:spcAft>
                <a:spcPts val="0"/>
              </a:spcAft>
              <a:buFont typeface="Arial" pitchFamily="34" charset="0"/>
              <a:buChar char="•"/>
              <a:defRPr/>
            </a:pPr>
            <a:endParaRPr lang="en-US" sz="2800" dirty="0">
              <a:solidFill>
                <a:srgbClr val="4F4009"/>
              </a:solidFill>
              <a:latin typeface="+mn-lt"/>
              <a:cs typeface="+mn-cs"/>
            </a:endParaRPr>
          </a:p>
          <a:p>
            <a:pPr fontAlgn="auto">
              <a:spcBef>
                <a:spcPts val="0"/>
              </a:spcBef>
              <a:spcAft>
                <a:spcPts val="0"/>
              </a:spcAft>
              <a:buFont typeface="Arial" pitchFamily="34" charset="0"/>
              <a:buChar char="•"/>
              <a:defRPr/>
            </a:pPr>
            <a:r>
              <a:rPr lang="en-US" sz="2800" dirty="0">
                <a:solidFill>
                  <a:srgbClr val="4F4009"/>
                </a:solidFill>
                <a:latin typeface="+mn-lt"/>
                <a:cs typeface="+mn-cs"/>
              </a:rPr>
              <a:t>This signal is transmitted by receptors and </a:t>
            </a:r>
            <a:r>
              <a:rPr lang="en-US" sz="2800" dirty="0" err="1">
                <a:solidFill>
                  <a:srgbClr val="4F4009"/>
                </a:solidFill>
                <a:latin typeface="+mn-lt"/>
                <a:cs typeface="+mn-cs"/>
              </a:rPr>
              <a:t>ligands</a:t>
            </a:r>
            <a:r>
              <a:rPr lang="en-US" sz="2800" dirty="0">
                <a:solidFill>
                  <a:srgbClr val="4F4009"/>
                </a:solidFill>
                <a:latin typeface="+mn-lt"/>
                <a:cs typeface="+mn-cs"/>
              </a:rPr>
              <a:t>.</a:t>
            </a:r>
          </a:p>
          <a:p>
            <a:pPr fontAlgn="auto">
              <a:spcBef>
                <a:spcPts val="0"/>
              </a:spcBef>
              <a:spcAft>
                <a:spcPts val="0"/>
              </a:spcAft>
              <a:buFont typeface="Arial" pitchFamily="34" charset="0"/>
              <a:buChar char="•"/>
              <a:defRPr/>
            </a:pPr>
            <a:endParaRPr lang="en-US" sz="2800" dirty="0">
              <a:solidFill>
                <a:srgbClr val="4F4009"/>
              </a:solidFill>
              <a:latin typeface="+mn-lt"/>
              <a:cs typeface="+mn-cs"/>
            </a:endParaRPr>
          </a:p>
          <a:p>
            <a:pPr lvl="8">
              <a:buFont typeface="Arial" pitchFamily="34" charset="0"/>
              <a:buChar char="•"/>
              <a:defRPr/>
            </a:pPr>
            <a:r>
              <a:rPr lang="en-US" sz="2800" dirty="0">
                <a:solidFill>
                  <a:srgbClr val="4F4009"/>
                </a:solidFill>
                <a:latin typeface="+mn-lt"/>
                <a:cs typeface="+mn-cs"/>
              </a:rPr>
              <a:t>Receptors and </a:t>
            </a:r>
            <a:r>
              <a:rPr lang="en-US" sz="2800" dirty="0" err="1">
                <a:solidFill>
                  <a:srgbClr val="4F4009"/>
                </a:solidFill>
                <a:latin typeface="+mn-lt"/>
                <a:cs typeface="+mn-cs"/>
              </a:rPr>
              <a:t>ligands</a:t>
            </a:r>
            <a:r>
              <a:rPr lang="en-US" sz="2800" dirty="0">
                <a:solidFill>
                  <a:srgbClr val="4F4009"/>
                </a:solidFill>
                <a:latin typeface="+mn-lt"/>
                <a:cs typeface="+mn-cs"/>
              </a:rPr>
              <a:t> are critical in all biological systems, allowing cells to communicate with other cells.</a:t>
            </a:r>
          </a:p>
          <a:p>
            <a:pPr fontAlgn="auto">
              <a:spcBef>
                <a:spcPts val="0"/>
              </a:spcBef>
              <a:spcAft>
                <a:spcPts val="0"/>
              </a:spcAft>
              <a:buFont typeface="Arial" pitchFamily="34" charset="0"/>
              <a:buChar char="•"/>
              <a:defRPr/>
            </a:pPr>
            <a:endParaRPr lang="en-US" sz="2800" dirty="0">
              <a:solidFill>
                <a:srgbClr val="4F4009"/>
              </a:solidFill>
              <a:latin typeface="+mn-lt"/>
              <a:cs typeface="+mn-cs"/>
            </a:endParaRPr>
          </a:p>
        </p:txBody>
      </p:sp>
      <p:pic>
        <p:nvPicPr>
          <p:cNvPr id="17411" name="Picture 3"/>
          <p:cNvPicPr>
            <a:picLocks noChangeAspect="1" noChangeArrowheads="1"/>
          </p:cNvPicPr>
          <p:nvPr/>
        </p:nvPicPr>
        <p:blipFill>
          <a:blip r:embed="rId3" cstate="print"/>
          <a:srcRect/>
          <a:stretch>
            <a:fillRect/>
          </a:stretch>
        </p:blipFill>
        <p:spPr bwMode="auto">
          <a:xfrm>
            <a:off x="609600" y="2971800"/>
            <a:ext cx="37592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ChangeArrowheads="1"/>
          </p:cNvSpPr>
          <p:nvPr/>
        </p:nvSpPr>
        <p:spPr bwMode="auto">
          <a:xfrm>
            <a:off x="685800" y="685800"/>
            <a:ext cx="7696200" cy="4800600"/>
          </a:xfrm>
          <a:prstGeom prst="rect">
            <a:avLst/>
          </a:prstGeom>
          <a:noFill/>
          <a:ln w="9525">
            <a:noFill/>
            <a:miter lim="800000"/>
            <a:headEnd/>
            <a:tailEnd/>
          </a:ln>
        </p:spPr>
        <p:txBody>
          <a:bodyPr>
            <a:spAutoFit/>
          </a:bodyPr>
          <a:lstStyle/>
          <a:p>
            <a:pPr>
              <a:buFont typeface="Arial" pitchFamily="34" charset="0"/>
              <a:buChar char="•"/>
            </a:pPr>
            <a:r>
              <a:rPr lang="en-US" sz="3200">
                <a:solidFill>
                  <a:srgbClr val="4F4009"/>
                </a:solidFill>
                <a:latin typeface="Calibri" pitchFamily="34" charset="0"/>
              </a:rPr>
              <a:t>Ligands promote cell adhesion.  They are sometimes attached to flexible tethers that can bind to receptors on nearby cells.  </a:t>
            </a:r>
          </a:p>
          <a:p>
            <a:pPr>
              <a:buFont typeface="Arial" pitchFamily="34" charset="0"/>
              <a:buChar char="•"/>
            </a:pPr>
            <a:endParaRPr lang="en-US" sz="3200">
              <a:solidFill>
                <a:srgbClr val="4F4009"/>
              </a:solidFill>
              <a:latin typeface="Calibri" pitchFamily="34" charset="0"/>
            </a:endParaRPr>
          </a:p>
          <a:p>
            <a:pPr>
              <a:buFont typeface="Arial" pitchFamily="34" charset="0"/>
              <a:buChar char="•"/>
            </a:pPr>
            <a:r>
              <a:rPr lang="en-US" sz="3200">
                <a:solidFill>
                  <a:srgbClr val="4F4009"/>
                </a:solidFill>
                <a:latin typeface="Calibri" pitchFamily="34" charset="0"/>
              </a:rPr>
              <a:t>Consider a tethered ligand and receptor.</a:t>
            </a:r>
          </a:p>
          <a:p>
            <a:pPr>
              <a:buFont typeface="Arial" pitchFamily="34" charset="0"/>
              <a:buChar char="•"/>
            </a:pPr>
            <a:endParaRPr lang="en-US" sz="3200">
              <a:solidFill>
                <a:srgbClr val="4F4009"/>
              </a:solidFill>
              <a:latin typeface="Calibri" pitchFamily="34" charset="0"/>
            </a:endParaRPr>
          </a:p>
          <a:p>
            <a:pPr>
              <a:buFont typeface="Arial" pitchFamily="34" charset="0"/>
              <a:buChar char="•"/>
            </a:pPr>
            <a:r>
              <a:rPr lang="en-US" sz="3200">
                <a:solidFill>
                  <a:srgbClr val="4F4009"/>
                </a:solidFill>
                <a:latin typeface="Calibri" pitchFamily="34" charset="0"/>
              </a:rPr>
              <a:t>When the ligand and receptor are together, they are inactive and can’t tell actin to be formed.</a:t>
            </a:r>
          </a:p>
          <a:p>
            <a:endParaRPr lang="en-US">
              <a:solidFill>
                <a:srgbClr val="4F4009"/>
              </a:solidFill>
              <a:latin typeface="Calibri" pitchFamily="34" charset="0"/>
            </a:endParaRPr>
          </a:p>
        </p:txBody>
      </p:sp>
      <p:pic>
        <p:nvPicPr>
          <p:cNvPr id="18435" name="Picture 7"/>
          <p:cNvPicPr>
            <a:picLocks noChangeAspect="1" noChangeArrowheads="1"/>
          </p:cNvPicPr>
          <p:nvPr/>
        </p:nvPicPr>
        <p:blipFill>
          <a:blip r:embed="rId3" cstate="print"/>
          <a:srcRect/>
          <a:stretch>
            <a:fillRect/>
          </a:stretch>
        </p:blipFill>
        <p:spPr bwMode="auto">
          <a:xfrm>
            <a:off x="7543800" y="4648200"/>
            <a:ext cx="1247775" cy="1685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p:cNvPicPr>
            <a:picLocks noChangeAspect="1" noChangeArrowheads="1"/>
          </p:cNvPicPr>
          <p:nvPr/>
        </p:nvPicPr>
        <p:blipFill>
          <a:blip r:embed="rId3" cstate="print"/>
          <a:srcRect/>
          <a:stretch>
            <a:fillRect/>
          </a:stretch>
        </p:blipFill>
        <p:spPr bwMode="auto">
          <a:xfrm>
            <a:off x="4953000" y="3276600"/>
            <a:ext cx="4191000" cy="3200400"/>
          </a:xfrm>
          <a:prstGeom prst="rect">
            <a:avLst/>
          </a:prstGeom>
          <a:noFill/>
          <a:ln w="9525">
            <a:noFill/>
            <a:miter lim="800000"/>
            <a:headEnd/>
            <a:tailEnd/>
          </a:ln>
        </p:spPr>
      </p:pic>
      <p:sp>
        <p:nvSpPr>
          <p:cNvPr id="19459" name="Rectangle 2"/>
          <p:cNvSpPr>
            <a:spLocks noChangeArrowheads="1"/>
          </p:cNvSpPr>
          <p:nvPr/>
        </p:nvSpPr>
        <p:spPr bwMode="auto">
          <a:xfrm>
            <a:off x="838200" y="762000"/>
            <a:ext cx="7543800" cy="5262563"/>
          </a:xfrm>
          <a:prstGeom prst="rect">
            <a:avLst/>
          </a:prstGeom>
          <a:noFill/>
          <a:ln w="9525">
            <a:noFill/>
            <a:miter lim="800000"/>
            <a:headEnd/>
            <a:tailEnd/>
          </a:ln>
        </p:spPr>
        <p:txBody>
          <a:bodyPr>
            <a:spAutoFit/>
          </a:bodyPr>
          <a:lstStyle/>
          <a:p>
            <a:pPr>
              <a:buFont typeface="Arial" pitchFamily="34" charset="0"/>
              <a:buChar char="•"/>
            </a:pPr>
            <a:r>
              <a:rPr lang="en-US" sz="2800">
                <a:solidFill>
                  <a:srgbClr val="4F4009"/>
                </a:solidFill>
                <a:latin typeface="Calibri" pitchFamily="34" charset="0"/>
              </a:rPr>
              <a:t>Add a soluble competitor of the ligand (an external ligand) without a tether.</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At some point of concentration, the </a:t>
            </a:r>
          </a:p>
          <a:p>
            <a:r>
              <a:rPr lang="en-US" sz="2800">
                <a:solidFill>
                  <a:srgbClr val="4F4009"/>
                </a:solidFill>
                <a:latin typeface="Calibri" pitchFamily="34" charset="0"/>
              </a:rPr>
              <a:t>external ligand will win. </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Actin can be formed.</a:t>
            </a:r>
          </a:p>
          <a:p>
            <a:pPr>
              <a:buFont typeface="Arial" pitchFamily="34" charset="0"/>
              <a:buChar char="•"/>
            </a:pPr>
            <a:endParaRPr lang="en-US" sz="2800">
              <a:solidFill>
                <a:srgbClr val="4F4009"/>
              </a:solidFill>
              <a:latin typeface="Calibri" pitchFamily="34" charset="0"/>
            </a:endParaRPr>
          </a:p>
          <a:p>
            <a:pPr>
              <a:buFont typeface="Arial" pitchFamily="34" charset="0"/>
              <a:buChar char="•"/>
            </a:pPr>
            <a:r>
              <a:rPr lang="en-US" sz="2800">
                <a:solidFill>
                  <a:srgbClr val="4F4009"/>
                </a:solidFill>
                <a:latin typeface="Calibri" pitchFamily="34" charset="0"/>
              </a:rPr>
              <a:t>As the concentration of </a:t>
            </a:r>
          </a:p>
          <a:p>
            <a:r>
              <a:rPr lang="en-US" sz="2800">
                <a:solidFill>
                  <a:srgbClr val="4F4009"/>
                </a:solidFill>
                <a:latin typeface="Calibri" pitchFamily="34" charset="0"/>
              </a:rPr>
              <a:t>external ligand is increased, </a:t>
            </a:r>
          </a:p>
          <a:p>
            <a:r>
              <a:rPr lang="en-US" sz="2800">
                <a:solidFill>
                  <a:srgbClr val="4F4009"/>
                </a:solidFill>
                <a:latin typeface="Calibri" pitchFamily="34" charset="0"/>
              </a:rPr>
              <a:t>more ligand receptor </a:t>
            </a:r>
          </a:p>
          <a:p>
            <a:r>
              <a:rPr lang="en-US" sz="2800">
                <a:solidFill>
                  <a:srgbClr val="4F4009"/>
                </a:solidFill>
                <a:latin typeface="Calibri" pitchFamily="34" charset="0"/>
              </a:rPr>
              <a:t>interactions will occur. </a:t>
            </a:r>
          </a:p>
        </p:txBody>
      </p:sp>
      <p:pic>
        <p:nvPicPr>
          <p:cNvPr id="19460" name="Picture 2"/>
          <p:cNvPicPr>
            <a:picLocks noChangeAspect="1" noChangeArrowheads="1"/>
          </p:cNvPicPr>
          <p:nvPr/>
        </p:nvPicPr>
        <p:blipFill>
          <a:blip r:embed="rId4" cstate="print"/>
          <a:srcRect/>
          <a:stretch>
            <a:fillRect/>
          </a:stretch>
        </p:blipFill>
        <p:spPr bwMode="auto">
          <a:xfrm>
            <a:off x="6629400" y="1600200"/>
            <a:ext cx="198755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685800" y="304800"/>
            <a:ext cx="7848600" cy="4524375"/>
          </a:xfrm>
          <a:prstGeom prst="rect">
            <a:avLst/>
          </a:prstGeom>
          <a:noFill/>
          <a:ln w="9525">
            <a:noFill/>
            <a:miter lim="800000"/>
            <a:headEnd/>
            <a:tailEnd/>
          </a:ln>
        </p:spPr>
        <p:txBody>
          <a:bodyPr>
            <a:spAutoFit/>
          </a:bodyPr>
          <a:lstStyle/>
          <a:p>
            <a:pPr>
              <a:buFont typeface="Arial" pitchFamily="34" charset="0"/>
              <a:buChar char="•"/>
            </a:pPr>
            <a:endParaRPr lang="en-US" sz="2400">
              <a:solidFill>
                <a:srgbClr val="4F4009"/>
              </a:solidFill>
              <a:latin typeface="Calibri" pitchFamily="34" charset="0"/>
            </a:endParaRPr>
          </a:p>
          <a:p>
            <a:pPr>
              <a:buFont typeface="Arial" pitchFamily="34" charset="0"/>
              <a:buChar char="•"/>
            </a:pPr>
            <a:r>
              <a:rPr lang="en-US" sz="2400">
                <a:solidFill>
                  <a:srgbClr val="4F4009"/>
                </a:solidFill>
                <a:latin typeface="Calibri" pitchFamily="34" charset="0"/>
              </a:rPr>
              <a:t>The probability of binding depends on the length of the tether.</a:t>
            </a:r>
          </a:p>
          <a:p>
            <a:pPr>
              <a:buFont typeface="Arial" pitchFamily="34" charset="0"/>
              <a:buChar char="•"/>
            </a:pPr>
            <a:endParaRPr lang="en-US" sz="2400">
              <a:solidFill>
                <a:srgbClr val="4F4009"/>
              </a:solidFill>
              <a:latin typeface="Calibri" pitchFamily="34" charset="0"/>
            </a:endParaRPr>
          </a:p>
          <a:p>
            <a:pPr>
              <a:buFont typeface="Arial" pitchFamily="34" charset="0"/>
              <a:buChar char="•"/>
            </a:pPr>
            <a:r>
              <a:rPr lang="en-US" sz="2400">
                <a:solidFill>
                  <a:srgbClr val="4F4009"/>
                </a:solidFill>
                <a:latin typeface="Calibri" pitchFamily="34" charset="0"/>
              </a:rPr>
              <a:t>When the separation is close to the tether’s fully extended length, the ligands lock quickly onto the binding site and the ligand and receptor pull together. </a:t>
            </a:r>
          </a:p>
          <a:p>
            <a:r>
              <a:rPr lang="en-US" sz="2400">
                <a:solidFill>
                  <a:srgbClr val="4F4009"/>
                </a:solidFill>
                <a:latin typeface="Calibri" pitchFamily="34" charset="0"/>
              </a:rPr>
              <a:t> </a:t>
            </a:r>
          </a:p>
          <a:p>
            <a:pPr>
              <a:buFont typeface="Arial" pitchFamily="34" charset="0"/>
              <a:buChar char="•"/>
            </a:pPr>
            <a:r>
              <a:rPr lang="en-US" sz="2400">
                <a:solidFill>
                  <a:srgbClr val="4F4009"/>
                </a:solidFill>
                <a:latin typeface="Calibri" pitchFamily="34" charset="0"/>
              </a:rPr>
              <a:t>Surface force measurements and the probability of the interactions (involving a binomial distribution related to statistical mechanics) can be studied.  </a:t>
            </a:r>
          </a:p>
          <a:p>
            <a:pPr>
              <a:buFont typeface="Arial" pitchFamily="34" charset="0"/>
              <a:buChar char="•"/>
            </a:pPr>
            <a:endParaRPr lang="en-US" sz="2400">
              <a:solidFill>
                <a:srgbClr val="4F4009"/>
              </a:solidFill>
              <a:latin typeface="Calibri" pitchFamily="34" charset="0"/>
            </a:endParaRPr>
          </a:p>
        </p:txBody>
      </p:sp>
      <p:pic>
        <p:nvPicPr>
          <p:cNvPr id="20483" name="Picture 2"/>
          <p:cNvPicPr>
            <a:picLocks noChangeAspect="1" noChangeArrowheads="1"/>
          </p:cNvPicPr>
          <p:nvPr/>
        </p:nvPicPr>
        <p:blipFill>
          <a:blip r:embed="rId3" cstate="print"/>
          <a:srcRect/>
          <a:stretch>
            <a:fillRect/>
          </a:stretch>
        </p:blipFill>
        <p:spPr bwMode="auto">
          <a:xfrm>
            <a:off x="5562600" y="4103688"/>
            <a:ext cx="3581400" cy="2754312"/>
          </a:xfrm>
          <a:prstGeom prst="rect">
            <a:avLst/>
          </a:prstGeom>
          <a:noFill/>
          <a:ln w="9525">
            <a:noFill/>
            <a:miter lim="800000"/>
            <a:headEnd/>
            <a:tailEnd/>
          </a:ln>
        </p:spPr>
      </p:pic>
      <p:pic>
        <p:nvPicPr>
          <p:cNvPr id="20484" name="Picture 3"/>
          <p:cNvPicPr>
            <a:picLocks noChangeAspect="1" noChangeArrowheads="1"/>
          </p:cNvPicPr>
          <p:nvPr/>
        </p:nvPicPr>
        <p:blipFill>
          <a:blip r:embed="rId4" cstate="print"/>
          <a:srcRect/>
          <a:stretch>
            <a:fillRect/>
          </a:stretch>
        </p:blipFill>
        <p:spPr bwMode="auto">
          <a:xfrm>
            <a:off x="838200" y="4495800"/>
            <a:ext cx="3200400" cy="1968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cstate="print"/>
          <a:srcRect/>
          <a:stretch>
            <a:fillRect/>
          </a:stretch>
        </p:blipFill>
        <p:spPr bwMode="auto">
          <a:xfrm>
            <a:off x="1219200" y="1752600"/>
            <a:ext cx="6553200" cy="4337050"/>
          </a:xfrm>
          <a:prstGeom prst="rect">
            <a:avLst/>
          </a:prstGeom>
          <a:noFill/>
          <a:ln w="9525">
            <a:noFill/>
            <a:miter lim="800000"/>
            <a:headEnd/>
            <a:tailEnd/>
          </a:ln>
        </p:spPr>
      </p:pic>
      <p:sp>
        <p:nvSpPr>
          <p:cNvPr id="21507" name="Rectangle 5"/>
          <p:cNvSpPr>
            <a:spLocks noChangeArrowheads="1"/>
          </p:cNvSpPr>
          <p:nvPr/>
        </p:nvSpPr>
        <p:spPr bwMode="auto">
          <a:xfrm>
            <a:off x="838200" y="609600"/>
            <a:ext cx="7391400" cy="1077913"/>
          </a:xfrm>
          <a:prstGeom prst="rect">
            <a:avLst/>
          </a:prstGeom>
          <a:noFill/>
          <a:ln w="9525">
            <a:noFill/>
            <a:miter lim="800000"/>
            <a:headEnd/>
            <a:tailEnd/>
          </a:ln>
        </p:spPr>
        <p:txBody>
          <a:bodyPr>
            <a:spAutoFit/>
          </a:bodyPr>
          <a:lstStyle/>
          <a:p>
            <a:pPr algn="ctr"/>
            <a:r>
              <a:rPr lang="en-US" sz="3200">
                <a:solidFill>
                  <a:srgbClr val="4F4009"/>
                </a:solidFill>
                <a:latin typeface="Calibri" pitchFamily="34" charset="0"/>
              </a:rPr>
              <a:t>model for mechanisms controlling actin filament dynamics in cells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325438" y="381000"/>
            <a:ext cx="8493125" cy="415925"/>
          </a:xfrm>
          <a:prstGeom prst="rect">
            <a:avLst/>
          </a:prstGeom>
          <a:noFill/>
          <a:ln w="9525">
            <a:noFill/>
            <a:round/>
            <a:headEnd/>
            <a:tailEnd/>
          </a:ln>
        </p:spPr>
        <p:txBody>
          <a:bodyPr lIns="0" tIns="0" rIns="0" bIns="0"/>
          <a:lstStyle/>
          <a:p>
            <a:pPr algn="ct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GB" sz="1500" b="1">
                <a:solidFill>
                  <a:srgbClr val="000000"/>
                </a:solidFill>
                <a:ea typeface="msgothic"/>
                <a:cs typeface="msgothic"/>
              </a:rPr>
              <a:t>.</a:t>
            </a:r>
          </a:p>
        </p:txBody>
      </p:sp>
      <p:pic>
        <p:nvPicPr>
          <p:cNvPr id="22531" name="Picture 2"/>
          <p:cNvPicPr>
            <a:picLocks noChangeAspect="1" noChangeArrowheads="1"/>
          </p:cNvPicPr>
          <p:nvPr/>
        </p:nvPicPr>
        <p:blipFill>
          <a:blip r:embed="rId3" cstate="print"/>
          <a:srcRect/>
          <a:stretch>
            <a:fillRect/>
          </a:stretch>
        </p:blipFill>
        <p:spPr bwMode="auto">
          <a:xfrm>
            <a:off x="6858000" y="6026150"/>
            <a:ext cx="2036763" cy="652463"/>
          </a:xfrm>
          <a:prstGeom prst="rect">
            <a:avLst/>
          </a:prstGeom>
          <a:noFill/>
          <a:ln w="9525">
            <a:noFill/>
            <a:round/>
            <a:headEnd/>
            <a:tailEnd/>
          </a:ln>
        </p:spPr>
      </p:pic>
      <p:pic>
        <p:nvPicPr>
          <p:cNvPr id="22532" name="Picture 3"/>
          <p:cNvPicPr>
            <a:picLocks noChangeAspect="1" noChangeArrowheads="1"/>
          </p:cNvPicPr>
          <p:nvPr/>
        </p:nvPicPr>
        <p:blipFill>
          <a:blip r:embed="rId4" cstate="print"/>
          <a:srcRect/>
          <a:stretch>
            <a:fillRect/>
          </a:stretch>
        </p:blipFill>
        <p:spPr bwMode="auto">
          <a:xfrm>
            <a:off x="838200" y="381000"/>
            <a:ext cx="7620000" cy="5827713"/>
          </a:xfrm>
          <a:prstGeom prst="rect">
            <a:avLst/>
          </a:prstGeom>
          <a:noFill/>
          <a:ln w="9525">
            <a:noFill/>
            <a:round/>
            <a:headEnd/>
            <a:tailEnd/>
          </a:ln>
        </p:spPr>
      </p:pic>
      <p:sp>
        <p:nvSpPr>
          <p:cNvPr id="22533" name="Text Box 4"/>
          <p:cNvSpPr txBox="1">
            <a:spLocks noChangeArrowheads="1"/>
          </p:cNvSpPr>
          <p:nvPr/>
        </p:nvSpPr>
        <p:spPr bwMode="auto">
          <a:xfrm>
            <a:off x="1374775" y="5972175"/>
            <a:ext cx="3917950" cy="231775"/>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pPr>
            <a:r>
              <a:rPr lang="en-GB" sz="1100" b="1">
                <a:solidFill>
                  <a:srgbClr val="000000"/>
                </a:solidFill>
                <a:ea typeface="msgothic"/>
                <a:cs typeface="msgothic"/>
              </a:rPr>
              <a:t>Winder S J , Ayscough K R J Cell Sci 2005;118:651-654</a:t>
            </a:r>
          </a:p>
        </p:txBody>
      </p:sp>
      <p:sp>
        <p:nvSpPr>
          <p:cNvPr id="22534" name="Text Box 5"/>
          <p:cNvSpPr txBox="1">
            <a:spLocks noChangeArrowheads="1"/>
          </p:cNvSpPr>
          <p:nvPr/>
        </p:nvSpPr>
        <p:spPr bwMode="auto">
          <a:xfrm>
            <a:off x="98425" y="6613525"/>
            <a:ext cx="4930775" cy="3470275"/>
          </a:xfrm>
          <a:prstGeom prst="rect">
            <a:avLst/>
          </a:prstGeom>
          <a:noFill/>
          <a:ln w="9525">
            <a:noFill/>
            <a:round/>
            <a:headEnd/>
            <a:tailEnd/>
          </a:ln>
        </p:spPr>
        <p:txBody>
          <a:bodyPr lIns="0" tIns="0" rIns="0" bIns="0"/>
          <a:lstStyle/>
          <a:p>
            <a:pPr marL="76200" indent="-76200">
              <a:tabLst>
                <a:tab pos="655638" algn="l"/>
                <a:tab pos="1312863" algn="l"/>
                <a:tab pos="1968500" algn="l"/>
                <a:tab pos="2625725" algn="l"/>
                <a:tab pos="3282950" algn="l"/>
                <a:tab pos="3938588" algn="l"/>
                <a:tab pos="4595813" algn="l"/>
              </a:tabLst>
            </a:pPr>
            <a:r>
              <a:rPr lang="en-GB" sz="900">
                <a:solidFill>
                  <a:srgbClr val="000000"/>
                </a:solidFill>
                <a:ea typeface="msgothic"/>
                <a:cs typeface="msgothic"/>
              </a:rPr>
              <a:t>©2005 by The Company of Biologists Ltd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2</a:t>
            </a:r>
            <a:endParaRPr lang="en-US" dirty="0">
              <a:solidFill>
                <a:srgbClr val="4F4009"/>
              </a:solidFill>
            </a:endParaRPr>
          </a:p>
        </p:txBody>
      </p:sp>
      <p:sp>
        <p:nvSpPr>
          <p:cNvPr id="3" name="Title 2"/>
          <p:cNvSpPr>
            <a:spLocks noGrp="1"/>
          </p:cNvSpPr>
          <p:nvPr>
            <p:ph type="ctrTitle"/>
          </p:nvPr>
        </p:nvSpPr>
        <p:spPr>
          <a:xfrm>
            <a:off x="381000" y="1524000"/>
            <a:ext cx="8305800" cy="3124200"/>
          </a:xfrm>
        </p:spPr>
        <p:txBody>
          <a:bodyPr/>
          <a:lstStyle/>
          <a:p>
            <a:pPr fontAlgn="auto">
              <a:spcAft>
                <a:spcPts val="0"/>
              </a:spcAft>
              <a:defRPr/>
            </a:pPr>
            <a:r>
              <a:rPr smtClean="0">
                <a:solidFill>
                  <a:srgbClr val="4F4009"/>
                </a:solidFill>
              </a:rPr>
              <a:t>Physics enters the world of molecular and cellular biology.</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How do cells act like circuits?</a:t>
            </a:r>
            <a:endParaRPr>
              <a:solidFill>
                <a:srgbClr val="4F4009"/>
              </a:solidFill>
            </a:endParaRPr>
          </a:p>
        </p:txBody>
      </p:sp>
      <p:pic>
        <p:nvPicPr>
          <p:cNvPr id="23556" name="Picture 5"/>
          <p:cNvPicPr>
            <a:picLocks noChangeAspect="1" noChangeArrowheads="1"/>
          </p:cNvPicPr>
          <p:nvPr/>
        </p:nvPicPr>
        <p:blipFill>
          <a:blip r:embed="rId2" cstate="print"/>
          <a:srcRect/>
          <a:stretch>
            <a:fillRect/>
          </a:stretch>
        </p:blipFill>
        <p:spPr bwMode="auto">
          <a:xfrm>
            <a:off x="228600" y="4578350"/>
            <a:ext cx="1981200" cy="227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57200" y="1433732"/>
            <a:ext cx="8305800" cy="4433668"/>
          </a:xfrm>
        </p:spPr>
        <p:txBody>
          <a:bodyPr/>
          <a:lstStyle/>
          <a:p>
            <a:pPr fontAlgn="auto">
              <a:spcAft>
                <a:spcPts val="0"/>
              </a:spcAft>
              <a:defRPr/>
            </a:pPr>
            <a:r>
              <a:rPr b="1" smtClean="0">
                <a:solidFill>
                  <a:srgbClr val="4F4009"/>
                </a:solidFill>
              </a:rPr>
              <a:t>Physics and Biology: </a:t>
            </a:r>
            <a:br>
              <a:rPr b="1" smtClean="0">
                <a:solidFill>
                  <a:srgbClr val="4F4009"/>
                </a:solidFill>
              </a:rPr>
            </a:br>
            <a:r>
              <a:rPr b="1" smtClean="0">
                <a:solidFill>
                  <a:srgbClr val="4F4009"/>
                </a:solidFill>
              </a:rPr>
              <a:t/>
            </a:r>
            <a:br>
              <a:rPr b="1" smtClean="0">
                <a:solidFill>
                  <a:srgbClr val="4F4009"/>
                </a:solidFill>
              </a:rPr>
            </a:br>
            <a:r>
              <a:rPr b="1" smtClean="0">
                <a:solidFill>
                  <a:srgbClr val="4F4009"/>
                </a:solidFill>
              </a:rPr>
              <a:t>Evolution of Life</a:t>
            </a:r>
            <a:br>
              <a:rPr b="1" smtClean="0">
                <a:solidFill>
                  <a:srgbClr val="4F4009"/>
                </a:solidFill>
              </a:rPr>
            </a:br>
            <a:r>
              <a:rPr b="1" smtClean="0">
                <a:solidFill>
                  <a:srgbClr val="4F4009"/>
                </a:solidFill>
              </a:rPr>
              <a:t> and </a:t>
            </a:r>
            <a:br>
              <a:rPr b="1" smtClean="0">
                <a:solidFill>
                  <a:srgbClr val="4F4009"/>
                </a:solidFill>
              </a:rPr>
            </a:br>
            <a:r>
              <a:rPr b="1" smtClean="0">
                <a:solidFill>
                  <a:srgbClr val="4F4009"/>
                </a:solidFill>
              </a:rPr>
              <a:t>Evolution of Science</a:t>
            </a:r>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381000" y="1676400"/>
            <a:ext cx="5313363" cy="4981575"/>
          </a:xfrm>
          <a:prstGeom prst="rect">
            <a:avLst/>
          </a:prstGeom>
          <a:noFill/>
          <a:ln w="9525">
            <a:noFill/>
            <a:miter lim="800000"/>
            <a:headEnd/>
            <a:tailEnd/>
          </a:ln>
        </p:spPr>
      </p:pic>
      <p:sp>
        <p:nvSpPr>
          <p:cNvPr id="24579" name="TextBox 2"/>
          <p:cNvSpPr txBox="1">
            <a:spLocks noChangeArrowheads="1"/>
          </p:cNvSpPr>
          <p:nvPr/>
        </p:nvSpPr>
        <p:spPr bwMode="auto">
          <a:xfrm>
            <a:off x="533400" y="6248400"/>
            <a:ext cx="1295400" cy="230188"/>
          </a:xfrm>
          <a:prstGeom prst="rect">
            <a:avLst/>
          </a:prstGeom>
          <a:noFill/>
          <a:ln w="9525">
            <a:noFill/>
            <a:miter lim="800000"/>
            <a:headEnd/>
            <a:tailEnd/>
          </a:ln>
        </p:spPr>
        <p:txBody>
          <a:bodyPr>
            <a:spAutoFit/>
          </a:bodyPr>
          <a:lstStyle/>
          <a:p>
            <a:r>
              <a:rPr lang="en-US" sz="900">
                <a:solidFill>
                  <a:srgbClr val="4F4009"/>
                </a:solidFill>
                <a:latin typeface="Calibri" pitchFamily="34" charset="0"/>
              </a:rPr>
              <a:t>http://physics.aps.org</a:t>
            </a:r>
          </a:p>
        </p:txBody>
      </p:sp>
      <p:sp>
        <p:nvSpPr>
          <p:cNvPr id="24580" name="TextBox 3"/>
          <p:cNvSpPr txBox="1">
            <a:spLocks noChangeArrowheads="1"/>
          </p:cNvSpPr>
          <p:nvPr/>
        </p:nvSpPr>
        <p:spPr bwMode="auto">
          <a:xfrm>
            <a:off x="533400" y="304800"/>
            <a:ext cx="7696200" cy="1077913"/>
          </a:xfrm>
          <a:prstGeom prst="rect">
            <a:avLst/>
          </a:prstGeom>
          <a:noFill/>
          <a:ln w="9525">
            <a:noFill/>
            <a:miter lim="800000"/>
            <a:headEnd/>
            <a:tailEnd/>
          </a:ln>
        </p:spPr>
        <p:txBody>
          <a:bodyPr>
            <a:spAutoFit/>
          </a:bodyPr>
          <a:lstStyle/>
          <a:p>
            <a:pPr algn="ctr"/>
            <a:r>
              <a:rPr lang="en-US" sz="3200">
                <a:solidFill>
                  <a:srgbClr val="4F4009"/>
                </a:solidFill>
                <a:latin typeface="Calibri" pitchFamily="34" charset="0"/>
              </a:rPr>
              <a:t>“Simple” chemical reaction network for a </a:t>
            </a:r>
          </a:p>
          <a:p>
            <a:pPr algn="ctr"/>
            <a:r>
              <a:rPr lang="en-US" sz="3200">
                <a:solidFill>
                  <a:srgbClr val="4F4009"/>
                </a:solidFill>
                <a:latin typeface="Calibri" pitchFamily="34" charset="0"/>
              </a:rPr>
              <a:t>single cellular reaction</a:t>
            </a:r>
          </a:p>
        </p:txBody>
      </p:sp>
      <p:sp>
        <p:nvSpPr>
          <p:cNvPr id="24581" name="Rectangle 4"/>
          <p:cNvSpPr>
            <a:spLocks noChangeArrowheads="1"/>
          </p:cNvSpPr>
          <p:nvPr/>
        </p:nvSpPr>
        <p:spPr bwMode="auto">
          <a:xfrm>
            <a:off x="5410200" y="2057400"/>
            <a:ext cx="3352800" cy="4032250"/>
          </a:xfrm>
          <a:prstGeom prst="rect">
            <a:avLst/>
          </a:prstGeom>
          <a:noFill/>
          <a:ln w="9525">
            <a:noFill/>
            <a:miter lim="800000"/>
            <a:headEnd/>
            <a:tailEnd/>
          </a:ln>
        </p:spPr>
        <p:txBody>
          <a:bodyPr>
            <a:spAutoFit/>
          </a:bodyPr>
          <a:lstStyle/>
          <a:p>
            <a:pPr algn="ctr"/>
            <a:r>
              <a:rPr lang="en-US" sz="3200">
                <a:solidFill>
                  <a:srgbClr val="4F4009"/>
                </a:solidFill>
                <a:latin typeface="Calibri" pitchFamily="34" charset="0"/>
              </a:rPr>
              <a:t>Scientists want to analyze these complex networks and determine ways to  assemble models of biological reactions.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4800600" cy="5334000"/>
          </a:xfrm>
        </p:spPr>
        <p:txBody>
          <a:bodyPr>
            <a:normAutofit lnSpcReduction="10000"/>
          </a:bodyPr>
          <a:lstStyle/>
          <a:p>
            <a:pPr marL="274320" indent="-274320" fontAlgn="auto">
              <a:spcAft>
                <a:spcPts val="0"/>
              </a:spcAft>
              <a:buFont typeface="Wingdings 2"/>
              <a:buChar char=""/>
              <a:defRPr/>
            </a:pPr>
            <a:r>
              <a:rPr lang="en-US" dirty="0" smtClean="0">
                <a:solidFill>
                  <a:srgbClr val="4F4009"/>
                </a:solidFill>
              </a:rPr>
              <a:t>Diagrams can also be drawn to represent these interactions, these genetic chemical circuits. </a:t>
            </a:r>
          </a:p>
          <a:p>
            <a:pPr marL="274320" indent="-274320" fontAlgn="auto">
              <a:spcAft>
                <a:spcPts val="0"/>
              </a:spcAft>
              <a:buFont typeface="Wingdings 2"/>
              <a:buChar char=""/>
              <a:defRPr/>
            </a:pPr>
            <a:r>
              <a:rPr lang="en-US" dirty="0" smtClean="0">
                <a:solidFill>
                  <a:srgbClr val="4F4009"/>
                </a:solidFill>
              </a:rPr>
              <a:t>What are the principles of circuit design for these types of circuits?</a:t>
            </a:r>
          </a:p>
          <a:p>
            <a:pPr marL="640080" lvl="1" indent="-274320" fontAlgn="auto">
              <a:spcAft>
                <a:spcPts val="0"/>
              </a:spcAft>
              <a:buClr>
                <a:schemeClr val="accent2">
                  <a:shade val="75000"/>
                </a:schemeClr>
              </a:buClr>
              <a:buFont typeface="Wingdings 2"/>
              <a:buChar char=""/>
              <a:defRPr/>
            </a:pPr>
            <a:r>
              <a:rPr lang="en-US" dirty="0" smtClean="0">
                <a:solidFill>
                  <a:srgbClr val="4F4009"/>
                </a:solidFill>
              </a:rPr>
              <a:t>They are different because…</a:t>
            </a:r>
          </a:p>
          <a:p>
            <a:pPr marL="1005840" lvl="2" fontAlgn="auto">
              <a:spcAft>
                <a:spcPts val="0"/>
              </a:spcAft>
              <a:buClr>
                <a:schemeClr val="accent2">
                  <a:shade val="50000"/>
                </a:schemeClr>
              </a:buClr>
              <a:buFont typeface="Wingdings 2"/>
              <a:buChar char=""/>
              <a:defRPr/>
            </a:pPr>
            <a:r>
              <a:rPr lang="en-US" dirty="0" smtClean="0">
                <a:solidFill>
                  <a:srgbClr val="4F4009"/>
                </a:solidFill>
              </a:rPr>
              <a:t>They are dynamic</a:t>
            </a:r>
          </a:p>
          <a:p>
            <a:pPr marL="1280160" lvl="3" fontAlgn="auto">
              <a:spcAft>
                <a:spcPts val="0"/>
              </a:spcAft>
              <a:buClr>
                <a:schemeClr val="accent2">
                  <a:shade val="75000"/>
                </a:schemeClr>
              </a:buClr>
              <a:defRPr/>
            </a:pPr>
            <a:r>
              <a:rPr lang="en-US" dirty="0" smtClean="0">
                <a:solidFill>
                  <a:srgbClr val="4F4009"/>
                </a:solidFill>
              </a:rPr>
              <a:t>Concentrations of the proteins changes </a:t>
            </a:r>
          </a:p>
          <a:p>
            <a:pPr marL="1005840" lvl="2" fontAlgn="auto">
              <a:spcAft>
                <a:spcPts val="0"/>
              </a:spcAft>
              <a:buClr>
                <a:schemeClr val="accent2">
                  <a:shade val="50000"/>
                </a:schemeClr>
              </a:buClr>
              <a:buFont typeface="Wingdings 2"/>
              <a:buChar char=""/>
              <a:defRPr/>
            </a:pPr>
            <a:r>
              <a:rPr lang="en-US" dirty="0" smtClean="0">
                <a:solidFill>
                  <a:srgbClr val="4F4009"/>
                </a:solidFill>
              </a:rPr>
              <a:t>They are noisy</a:t>
            </a:r>
          </a:p>
          <a:p>
            <a:pPr marL="1280160" lvl="3" fontAlgn="auto">
              <a:spcAft>
                <a:spcPts val="0"/>
              </a:spcAft>
              <a:buClr>
                <a:schemeClr val="accent2">
                  <a:shade val="75000"/>
                </a:schemeClr>
              </a:buClr>
              <a:defRPr/>
            </a:pPr>
            <a:r>
              <a:rPr lang="en-US" dirty="0" smtClean="0">
                <a:solidFill>
                  <a:srgbClr val="4F4009"/>
                </a:solidFill>
              </a:rPr>
              <a:t>Subject to “stochastic” fluctuations, non-deterministic</a:t>
            </a:r>
          </a:p>
          <a:p>
            <a:pPr marL="1005840" lvl="2" fontAlgn="auto">
              <a:spcAft>
                <a:spcPts val="0"/>
              </a:spcAft>
              <a:buClr>
                <a:schemeClr val="accent2">
                  <a:shade val="50000"/>
                </a:schemeClr>
              </a:buClr>
              <a:buFont typeface="Wingdings 2"/>
              <a:buChar char=""/>
              <a:defRPr/>
            </a:pPr>
            <a:r>
              <a:rPr lang="en-US" dirty="0" smtClean="0">
                <a:solidFill>
                  <a:srgbClr val="4F4009"/>
                </a:solidFill>
              </a:rPr>
              <a:t>Circuits are very complex</a:t>
            </a:r>
          </a:p>
          <a:p>
            <a:pPr marL="1280160" lvl="3" fontAlgn="auto">
              <a:spcAft>
                <a:spcPts val="0"/>
              </a:spcAft>
              <a:buClr>
                <a:schemeClr val="accent2">
                  <a:shade val="75000"/>
                </a:schemeClr>
              </a:buClr>
              <a:defRPr/>
            </a:pPr>
            <a:r>
              <a:rPr lang="en-US" dirty="0" smtClean="0">
                <a:solidFill>
                  <a:srgbClr val="4F4009"/>
                </a:solidFill>
              </a:rPr>
              <a:t>There is a “web of interactions” that needs to be simplified 	</a:t>
            </a:r>
          </a:p>
          <a:p>
            <a:pPr lvl="7">
              <a:defRPr/>
            </a:pPr>
            <a:endParaRPr lang="en-US" dirty="0" smtClean="0">
              <a:solidFill>
                <a:schemeClr val="accent3">
                  <a:lumMod val="50000"/>
                </a:schemeClr>
              </a:solidFill>
            </a:endParaRPr>
          </a:p>
          <a:p>
            <a:pPr marL="274320" indent="-274320" fontAlgn="auto">
              <a:spcAft>
                <a:spcPts val="0"/>
              </a:spcAft>
              <a:buFont typeface="Wingdings 2"/>
              <a:buChar char=""/>
              <a:defRPr/>
            </a:pPr>
            <a:endParaRPr lang="en-US" dirty="0"/>
          </a:p>
        </p:txBody>
      </p:sp>
      <p:sp>
        <p:nvSpPr>
          <p:cNvPr id="3" name="Title 2"/>
          <p:cNvSpPr>
            <a:spLocks noGrp="1"/>
          </p:cNvSpPr>
          <p:nvPr>
            <p:ph type="title"/>
          </p:nvPr>
        </p:nvSpPr>
        <p:spPr>
          <a:xfrm>
            <a:off x="457200" y="152400"/>
            <a:ext cx="8229600" cy="838200"/>
          </a:xfrm>
        </p:spPr>
        <p:txBody>
          <a:bodyPr/>
          <a:lstStyle/>
          <a:p>
            <a:pPr fontAlgn="auto">
              <a:spcAft>
                <a:spcPts val="0"/>
              </a:spcAft>
              <a:defRPr/>
            </a:pPr>
            <a:r>
              <a:rPr smtClean="0">
                <a:solidFill>
                  <a:srgbClr val="4F4009"/>
                </a:solidFill>
              </a:rPr>
              <a:t>Using Circuit Diagrams</a:t>
            </a:r>
            <a:endParaRPr>
              <a:solidFill>
                <a:srgbClr val="4F4009"/>
              </a:solidFill>
            </a:endParaRPr>
          </a:p>
        </p:txBody>
      </p:sp>
      <p:pic>
        <p:nvPicPr>
          <p:cNvPr id="25604" name="Picture 1"/>
          <p:cNvPicPr>
            <a:picLocks noChangeAspect="1" noChangeArrowheads="1"/>
          </p:cNvPicPr>
          <p:nvPr/>
        </p:nvPicPr>
        <p:blipFill>
          <a:blip r:embed="rId3" cstate="print"/>
          <a:srcRect/>
          <a:stretch>
            <a:fillRect/>
          </a:stretch>
        </p:blipFill>
        <p:spPr bwMode="auto">
          <a:xfrm>
            <a:off x="4953000" y="1219200"/>
            <a:ext cx="41910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09800"/>
            <a:ext cx="8001000" cy="2590800"/>
          </a:xfrm>
        </p:spPr>
        <p:txBody>
          <a:bodyPr>
            <a:normAutofit lnSpcReduction="10000"/>
          </a:bodyPr>
          <a:lstStyle/>
          <a:p>
            <a:pPr marL="514350" indent="-514350" fontAlgn="auto">
              <a:spcAft>
                <a:spcPts val="0"/>
              </a:spcAft>
              <a:buFont typeface="+mj-lt"/>
              <a:buAutoNum type="arabicPeriod"/>
              <a:defRPr/>
            </a:pPr>
            <a:r>
              <a:rPr lang="en-US" dirty="0" smtClean="0">
                <a:solidFill>
                  <a:srgbClr val="4F4009"/>
                </a:solidFill>
              </a:rPr>
              <a:t>Construct (using synthetic biology) simple gene circuits, place them in cells, and see what they do.</a:t>
            </a:r>
          </a:p>
          <a:p>
            <a:pPr marL="514350" indent="-514350" fontAlgn="auto">
              <a:spcAft>
                <a:spcPts val="0"/>
              </a:spcAft>
              <a:buFont typeface="+mj-lt"/>
              <a:buAutoNum type="arabicPeriod"/>
              <a:defRPr/>
            </a:pPr>
            <a:endParaRPr lang="en-US" dirty="0" smtClean="0">
              <a:solidFill>
                <a:srgbClr val="4F4009"/>
              </a:solidFill>
            </a:endParaRPr>
          </a:p>
          <a:p>
            <a:pPr marL="514350" indent="-514350" fontAlgn="auto">
              <a:spcAft>
                <a:spcPts val="0"/>
              </a:spcAft>
              <a:buFont typeface="+mj-lt"/>
              <a:buAutoNum type="arabicPeriod"/>
              <a:defRPr/>
            </a:pPr>
            <a:r>
              <a:rPr lang="en-US" dirty="0" smtClean="0">
                <a:solidFill>
                  <a:srgbClr val="4F4009"/>
                </a:solidFill>
              </a:rPr>
              <a:t>Isolate a single cell</a:t>
            </a:r>
          </a:p>
          <a:p>
            <a:pPr marL="880110" lvl="1" indent="-514350" fontAlgn="auto">
              <a:spcAft>
                <a:spcPts val="0"/>
              </a:spcAft>
              <a:buClr>
                <a:schemeClr val="accent2">
                  <a:shade val="75000"/>
                </a:schemeClr>
              </a:buClr>
              <a:buFont typeface="Wingdings 2"/>
              <a:buNone/>
              <a:defRPr/>
            </a:pPr>
            <a:r>
              <a:rPr lang="en-US" dirty="0" smtClean="0">
                <a:solidFill>
                  <a:srgbClr val="4F4009"/>
                </a:solidFill>
              </a:rPr>
              <a:t>  and use movies to </a:t>
            </a:r>
          </a:p>
          <a:p>
            <a:pPr marL="880110" lvl="1" indent="-514350" fontAlgn="auto">
              <a:spcAft>
                <a:spcPts val="0"/>
              </a:spcAft>
              <a:buClr>
                <a:schemeClr val="accent2">
                  <a:shade val="75000"/>
                </a:schemeClr>
              </a:buClr>
              <a:buFont typeface="Wingdings 2"/>
              <a:buNone/>
              <a:defRPr/>
            </a:pPr>
            <a:r>
              <a:rPr lang="en-US" dirty="0" smtClean="0">
                <a:solidFill>
                  <a:srgbClr val="4F4009"/>
                </a:solidFill>
              </a:rPr>
              <a:t>  analyze the circuits.</a:t>
            </a:r>
            <a:endParaRPr lang="en-US" dirty="0">
              <a:solidFill>
                <a:srgbClr val="4F4009"/>
              </a:solidFill>
            </a:endParaRPr>
          </a:p>
        </p:txBody>
      </p:sp>
      <p:sp>
        <p:nvSpPr>
          <p:cNvPr id="3" name="Title 2"/>
          <p:cNvSpPr>
            <a:spLocks noGrp="1"/>
          </p:cNvSpPr>
          <p:nvPr>
            <p:ph type="title"/>
          </p:nvPr>
        </p:nvSpPr>
        <p:spPr>
          <a:xfrm>
            <a:off x="457200" y="152400"/>
            <a:ext cx="8229600" cy="1676400"/>
          </a:xfrm>
        </p:spPr>
        <p:txBody>
          <a:bodyPr/>
          <a:lstStyle/>
          <a:p>
            <a:pPr algn="ctr" fontAlgn="auto">
              <a:spcAft>
                <a:spcPts val="0"/>
              </a:spcAft>
              <a:defRPr/>
            </a:pPr>
            <a:r>
              <a:rPr smtClean="0">
                <a:solidFill>
                  <a:srgbClr val="4F4009"/>
                </a:solidFill>
              </a:rPr>
              <a:t>How can we get a quantitative understanding of these circuits?</a:t>
            </a:r>
            <a:endParaRPr>
              <a:solidFill>
                <a:srgbClr val="4F4009"/>
              </a:solidFill>
            </a:endParaRPr>
          </a:p>
        </p:txBody>
      </p:sp>
      <p:pic>
        <p:nvPicPr>
          <p:cNvPr id="26628" name="Picture 2"/>
          <p:cNvPicPr>
            <a:picLocks noChangeAspect="1" noChangeArrowheads="1"/>
          </p:cNvPicPr>
          <p:nvPr/>
        </p:nvPicPr>
        <p:blipFill>
          <a:blip r:embed="rId2" cstate="print"/>
          <a:srcRect/>
          <a:stretch>
            <a:fillRect/>
          </a:stretch>
        </p:blipFill>
        <p:spPr bwMode="auto">
          <a:xfrm>
            <a:off x="3676650" y="3162300"/>
            <a:ext cx="5467350" cy="3695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Grp="1" noChangeAspect="1" noChangeArrowheads="1"/>
          </p:cNvPicPr>
          <p:nvPr>
            <p:ph idx="1"/>
          </p:nvPr>
        </p:nvPicPr>
        <p:blipFill>
          <a:blip r:embed="rId3" cstate="print"/>
          <a:srcRect/>
          <a:stretch>
            <a:fillRect/>
          </a:stretch>
        </p:blipFill>
        <p:spPr>
          <a:xfrm>
            <a:off x="914400" y="1371600"/>
            <a:ext cx="7239000" cy="5181600"/>
          </a:xfrm>
        </p:spPr>
      </p:pic>
      <p:sp>
        <p:nvSpPr>
          <p:cNvPr id="3" name="Title 2"/>
          <p:cNvSpPr>
            <a:spLocks noGrp="1"/>
          </p:cNvSpPr>
          <p:nvPr>
            <p:ph type="title"/>
          </p:nvPr>
        </p:nvSpPr>
        <p:spPr/>
        <p:txBody>
          <a:bodyPr>
            <a:normAutofit fontScale="90000"/>
          </a:bodyPr>
          <a:lstStyle/>
          <a:p>
            <a:pPr fontAlgn="auto">
              <a:spcAft>
                <a:spcPts val="0"/>
              </a:spcAft>
              <a:defRPr/>
            </a:pPr>
            <a:r>
              <a:rPr smtClean="0">
                <a:solidFill>
                  <a:srgbClr val="4F4009"/>
                </a:solidFill>
              </a:rPr>
              <a:t>One type of circuit used by cells is a </a:t>
            </a:r>
            <a:br>
              <a:rPr smtClean="0">
                <a:solidFill>
                  <a:srgbClr val="4F4009"/>
                </a:solidFill>
              </a:rPr>
            </a:br>
            <a:r>
              <a:rPr smtClean="0">
                <a:solidFill>
                  <a:srgbClr val="4F4009"/>
                </a:solidFill>
              </a:rPr>
              <a:t>negative feedback loop…</a:t>
            </a:r>
            <a:endParaRPr>
              <a:solidFill>
                <a:srgbClr val="4F4009"/>
              </a:solidFill>
            </a:endParaRPr>
          </a:p>
        </p:txBody>
      </p:sp>
      <p:sp>
        <p:nvSpPr>
          <p:cNvPr id="27652" name="TextBox 4"/>
          <p:cNvSpPr txBox="1">
            <a:spLocks noChangeArrowheads="1"/>
          </p:cNvSpPr>
          <p:nvPr/>
        </p:nvSpPr>
        <p:spPr bwMode="auto">
          <a:xfrm>
            <a:off x="5562600" y="6477000"/>
            <a:ext cx="3581400" cy="246063"/>
          </a:xfrm>
          <a:prstGeom prst="rect">
            <a:avLst/>
          </a:prstGeom>
          <a:noFill/>
          <a:ln w="9525">
            <a:noFill/>
            <a:miter lim="800000"/>
            <a:headEnd/>
            <a:tailEnd/>
          </a:ln>
        </p:spPr>
        <p:txBody>
          <a:bodyPr>
            <a:spAutoFit/>
          </a:bodyPr>
          <a:lstStyle/>
          <a:p>
            <a:r>
              <a:rPr lang="en-US" sz="1000">
                <a:solidFill>
                  <a:srgbClr val="4F4009"/>
                </a:solidFill>
                <a:latin typeface="Calibri" pitchFamily="34" charset="0"/>
              </a:rPr>
              <a:t>http://w3.palmer.edu/faruqui/handou2.jpg</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p:cNvPicPr>
            <a:picLocks noChangeAspect="1" noChangeArrowheads="1"/>
          </p:cNvPicPr>
          <p:nvPr/>
        </p:nvPicPr>
        <p:blipFill>
          <a:blip r:embed="rId3" cstate="print"/>
          <a:srcRect/>
          <a:stretch>
            <a:fillRect/>
          </a:stretch>
        </p:blipFill>
        <p:spPr bwMode="auto">
          <a:xfrm>
            <a:off x="4953000" y="1524000"/>
            <a:ext cx="4191000" cy="4495800"/>
          </a:xfrm>
          <a:prstGeom prst="rect">
            <a:avLst/>
          </a:prstGeom>
          <a:noFill/>
          <a:ln w="9525">
            <a:noFill/>
            <a:miter lim="800000"/>
            <a:headEnd/>
            <a:tailEnd/>
          </a:ln>
        </p:spPr>
      </p:pic>
      <p:sp>
        <p:nvSpPr>
          <p:cNvPr id="2" name="Content Placeholder 1"/>
          <p:cNvSpPr>
            <a:spLocks noGrp="1"/>
          </p:cNvSpPr>
          <p:nvPr>
            <p:ph idx="1"/>
          </p:nvPr>
        </p:nvSpPr>
        <p:spPr>
          <a:xfrm>
            <a:off x="304800" y="1524000"/>
            <a:ext cx="4953000" cy="4953000"/>
          </a:xfrm>
        </p:spPr>
        <p:txBody>
          <a:bodyPr>
            <a:normAutofit fontScale="92500" lnSpcReduction="20000"/>
          </a:bodyPr>
          <a:lstStyle/>
          <a:p>
            <a:pPr marL="274320" indent="-274320" fontAlgn="auto">
              <a:spcAft>
                <a:spcPts val="0"/>
              </a:spcAft>
              <a:buFont typeface="Wingdings 2"/>
              <a:buChar char=""/>
              <a:defRPr/>
            </a:pPr>
            <a:r>
              <a:rPr lang="en-US" dirty="0" smtClean="0">
                <a:solidFill>
                  <a:srgbClr val="4F4009"/>
                </a:solidFill>
              </a:rPr>
              <a:t>Proteins are produced and leave the nucleus of the cell.</a:t>
            </a:r>
          </a:p>
          <a:p>
            <a:pPr marL="274320" indent="-274320" fontAlgn="auto">
              <a:spcAft>
                <a:spcPts val="0"/>
              </a:spcAft>
              <a:buFont typeface="Wingdings 2"/>
              <a:buChar char=""/>
              <a:defRPr/>
            </a:pPr>
            <a:r>
              <a:rPr lang="en-US" dirty="0" smtClean="0">
                <a:solidFill>
                  <a:srgbClr val="4F4009"/>
                </a:solidFill>
              </a:rPr>
              <a:t>Take time to come back into the nucleus.</a:t>
            </a:r>
          </a:p>
          <a:p>
            <a:pPr marL="274320" indent="-274320" fontAlgn="auto">
              <a:spcAft>
                <a:spcPts val="0"/>
              </a:spcAft>
              <a:buFont typeface="Wingdings 2"/>
              <a:buChar char=""/>
              <a:defRPr/>
            </a:pPr>
            <a:r>
              <a:rPr lang="en-US" dirty="0" smtClean="0">
                <a:solidFill>
                  <a:srgbClr val="4F4009"/>
                </a:solidFill>
              </a:rPr>
              <a:t>When they return, they turn off their own expression.</a:t>
            </a:r>
          </a:p>
          <a:p>
            <a:pPr marL="274320" indent="-274320" fontAlgn="auto">
              <a:spcAft>
                <a:spcPts val="0"/>
              </a:spcAft>
              <a:buFont typeface="Wingdings 2"/>
              <a:buChar char=""/>
              <a:defRPr/>
            </a:pPr>
            <a:r>
              <a:rPr lang="en-US" dirty="0" smtClean="0">
                <a:solidFill>
                  <a:srgbClr val="4F4009"/>
                </a:solidFill>
              </a:rPr>
              <a:t>This causes the concentration of those proteins to lessen.</a:t>
            </a:r>
          </a:p>
          <a:p>
            <a:pPr marL="274320" indent="-274320" fontAlgn="auto">
              <a:spcAft>
                <a:spcPts val="0"/>
              </a:spcAft>
              <a:buFont typeface="Wingdings 2"/>
              <a:buChar char=""/>
              <a:defRPr/>
            </a:pPr>
            <a:r>
              <a:rPr lang="en-US" dirty="0" smtClean="0">
                <a:solidFill>
                  <a:srgbClr val="4F4009"/>
                </a:solidFill>
              </a:rPr>
              <a:t>Eventually the concentration is low enough that they no longer turn off their own expression and begin to be produced again.</a:t>
            </a:r>
          </a:p>
          <a:p>
            <a:pPr marL="274320" indent="-274320" fontAlgn="auto">
              <a:spcAft>
                <a:spcPts val="0"/>
              </a:spcAft>
              <a:buFont typeface="Wingdings 2"/>
              <a:buChar char=""/>
              <a:defRPr/>
            </a:pPr>
            <a:r>
              <a:rPr lang="en-US" dirty="0" smtClean="0">
                <a:solidFill>
                  <a:srgbClr val="4F4009"/>
                </a:solidFill>
              </a:rPr>
              <a:t>This is called a “time delayed negative feedback loop”.</a:t>
            </a:r>
            <a:endParaRPr lang="en-US" dirty="0">
              <a:solidFill>
                <a:srgbClr val="4F4009"/>
              </a:solidFill>
            </a:endParaRPr>
          </a:p>
        </p:txBody>
      </p:sp>
      <p:sp>
        <p:nvSpPr>
          <p:cNvPr id="3" name="Title 2"/>
          <p:cNvSpPr>
            <a:spLocks noGrp="1"/>
          </p:cNvSpPr>
          <p:nvPr>
            <p:ph type="title"/>
          </p:nvPr>
        </p:nvSpPr>
        <p:spPr/>
        <p:txBody>
          <a:bodyPr>
            <a:normAutofit fontScale="90000"/>
          </a:bodyPr>
          <a:lstStyle/>
          <a:p>
            <a:pPr algn="ctr" fontAlgn="auto">
              <a:spcAft>
                <a:spcPts val="0"/>
              </a:spcAft>
              <a:defRPr/>
            </a:pPr>
            <a:r>
              <a:rPr smtClean="0">
                <a:solidFill>
                  <a:srgbClr val="4F4009"/>
                </a:solidFill>
              </a:rPr>
              <a:t>Cells can keep track of time using a type of</a:t>
            </a:r>
            <a:br>
              <a:rPr smtClean="0">
                <a:solidFill>
                  <a:srgbClr val="4F4009"/>
                </a:solidFill>
              </a:rPr>
            </a:br>
            <a:r>
              <a:rPr smtClean="0">
                <a:solidFill>
                  <a:srgbClr val="4F4009"/>
                </a:solidFill>
              </a:rPr>
              <a:t>“negative feedback loop”.</a:t>
            </a:r>
            <a:endParaRPr>
              <a:solidFill>
                <a:srgbClr val="4F400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04800" y="1371600"/>
            <a:ext cx="8229600" cy="4572000"/>
          </a:xfrm>
        </p:spPr>
        <p:txBody>
          <a:bodyPr/>
          <a:lstStyle/>
          <a:p>
            <a:r>
              <a:rPr lang="en-US" smtClean="0">
                <a:solidFill>
                  <a:srgbClr val="4F4009"/>
                </a:solidFill>
              </a:rPr>
              <a:t>A repressor turns off the expression of another gene.</a:t>
            </a:r>
          </a:p>
          <a:p>
            <a:r>
              <a:rPr lang="en-US" smtClean="0">
                <a:solidFill>
                  <a:srgbClr val="4F4009"/>
                </a:solidFill>
              </a:rPr>
              <a:t>TetR can turn off the expression of </a:t>
            </a:r>
            <a:r>
              <a:rPr lang="en-US" smtClean="0">
                <a:solidFill>
                  <a:srgbClr val="4F4009"/>
                </a:solidFill>
                <a:latin typeface="Symbol" pitchFamily="18" charset="2"/>
              </a:rPr>
              <a:t>l</a:t>
            </a:r>
            <a:r>
              <a:rPr lang="en-US" smtClean="0">
                <a:solidFill>
                  <a:srgbClr val="4F4009"/>
                </a:solidFill>
              </a:rPr>
              <a:t>cI (ecoli uses it to keep itself dormant). </a:t>
            </a:r>
            <a:r>
              <a:rPr lang="en-US" smtClean="0">
                <a:solidFill>
                  <a:srgbClr val="4F4009"/>
                </a:solidFill>
                <a:latin typeface="Symbol" pitchFamily="18" charset="2"/>
              </a:rPr>
              <a:t>l</a:t>
            </a:r>
            <a:r>
              <a:rPr lang="en-US" smtClean="0">
                <a:solidFill>
                  <a:srgbClr val="4F4009"/>
                </a:solidFill>
              </a:rPr>
              <a:t>cI  can turn off the expression of LacI.  LacI can turn off the expression of TetR in one continuous loop.</a:t>
            </a:r>
          </a:p>
          <a:p>
            <a:r>
              <a:rPr lang="en-US" smtClean="0">
                <a:solidFill>
                  <a:srgbClr val="4F4009"/>
                </a:solidFill>
              </a:rPr>
              <a:t>When one increases, it </a:t>
            </a:r>
          </a:p>
          <a:p>
            <a:pPr lvl="1" indent="-358775">
              <a:buFont typeface="Wingdings 2" pitchFamily="18" charset="2"/>
              <a:buNone/>
            </a:pPr>
            <a:r>
              <a:rPr lang="en-US" sz="2600" smtClean="0">
                <a:solidFill>
                  <a:srgbClr val="4F4009"/>
                </a:solidFill>
              </a:rPr>
              <a:t>decreases the next, which </a:t>
            </a:r>
          </a:p>
          <a:p>
            <a:pPr lvl="1" indent="-358775">
              <a:buFont typeface="Wingdings 2" pitchFamily="18" charset="2"/>
              <a:buNone/>
            </a:pPr>
            <a:r>
              <a:rPr lang="en-US" sz="2600" smtClean="0">
                <a:solidFill>
                  <a:srgbClr val="4F4009"/>
                </a:solidFill>
              </a:rPr>
              <a:t>increases the third, and </a:t>
            </a:r>
          </a:p>
          <a:p>
            <a:pPr lvl="1" indent="-358775">
              <a:buFont typeface="Wingdings 2" pitchFamily="18" charset="2"/>
              <a:buNone/>
            </a:pPr>
            <a:r>
              <a:rPr lang="en-US" sz="2600" smtClean="0">
                <a:solidFill>
                  <a:srgbClr val="4F4009"/>
                </a:solidFill>
              </a:rPr>
              <a:t>decreases the original again. </a:t>
            </a:r>
          </a:p>
        </p:txBody>
      </p:sp>
      <p:sp>
        <p:nvSpPr>
          <p:cNvPr id="3" name="Title 2"/>
          <p:cNvSpPr>
            <a:spLocks noGrp="1"/>
          </p:cNvSpPr>
          <p:nvPr>
            <p:ph type="title"/>
          </p:nvPr>
        </p:nvSpPr>
        <p:spPr/>
        <p:txBody>
          <a:bodyPr>
            <a:normAutofit fontScale="90000"/>
          </a:bodyPr>
          <a:lstStyle/>
          <a:p>
            <a:pPr fontAlgn="auto">
              <a:spcAft>
                <a:spcPts val="0"/>
              </a:spcAft>
              <a:defRPr/>
            </a:pPr>
            <a:r>
              <a:rPr smtClean="0">
                <a:solidFill>
                  <a:srgbClr val="4F4009"/>
                </a:solidFill>
              </a:rPr>
              <a:t>An oscillating system using 3 repressor genes…</a:t>
            </a:r>
            <a:endParaRPr>
              <a:solidFill>
                <a:srgbClr val="4F4009"/>
              </a:solidFill>
            </a:endParaRPr>
          </a:p>
        </p:txBody>
      </p:sp>
      <p:pic>
        <p:nvPicPr>
          <p:cNvPr id="29700" name="Picture 2"/>
          <p:cNvPicPr>
            <a:picLocks noChangeAspect="1" noChangeArrowheads="1"/>
          </p:cNvPicPr>
          <p:nvPr/>
        </p:nvPicPr>
        <p:blipFill>
          <a:blip r:embed="rId3" cstate="print"/>
          <a:srcRect/>
          <a:stretch>
            <a:fillRect/>
          </a:stretch>
        </p:blipFill>
        <p:spPr bwMode="auto">
          <a:xfrm>
            <a:off x="4495800" y="3238500"/>
            <a:ext cx="4521200" cy="3390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p:cNvSpPr>
            <a:spLocks noGrp="1"/>
          </p:cNvSpPr>
          <p:nvPr>
            <p:ph idx="1"/>
          </p:nvPr>
        </p:nvSpPr>
        <p:spPr/>
        <p:txBody>
          <a:bodyPr/>
          <a:lstStyle/>
          <a:p>
            <a:r>
              <a:rPr lang="en-US" smtClean="0">
                <a:solidFill>
                  <a:srgbClr val="4F4009"/>
                </a:solidFill>
              </a:rPr>
              <a:t>Another time delayed negative feedback loop occurs in most fission nuclear power facilities.</a:t>
            </a:r>
          </a:p>
          <a:p>
            <a:r>
              <a:rPr lang="en-US" smtClean="0">
                <a:solidFill>
                  <a:srgbClr val="4F4009"/>
                </a:solidFill>
              </a:rPr>
              <a:t>As heat rises, the moderator (water) is less effective at slowing the neutrons to the correct speed to cause a reaction.</a:t>
            </a:r>
          </a:p>
          <a:p>
            <a:r>
              <a:rPr lang="en-US" smtClean="0">
                <a:solidFill>
                  <a:srgbClr val="4F4009"/>
                </a:solidFill>
              </a:rPr>
              <a:t>So…as heat rises, the fission slows, causing the heat to lessen.</a:t>
            </a:r>
          </a:p>
          <a:p>
            <a:r>
              <a:rPr lang="en-US" smtClean="0">
                <a:solidFill>
                  <a:srgbClr val="4F4009"/>
                </a:solidFill>
              </a:rPr>
              <a:t>When it does, the fission process </a:t>
            </a:r>
          </a:p>
          <a:p>
            <a:pPr lvl="1" indent="-358775">
              <a:buFont typeface="Wingdings 2" pitchFamily="18" charset="2"/>
              <a:buNone/>
            </a:pPr>
            <a:r>
              <a:rPr lang="en-US" sz="2600" smtClean="0">
                <a:solidFill>
                  <a:srgbClr val="4F4009"/>
                </a:solidFill>
              </a:rPr>
              <a:t>picks up again. </a:t>
            </a: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A different sort of example…</a:t>
            </a:r>
            <a:endParaRPr>
              <a:solidFill>
                <a:srgbClr val="4F4009"/>
              </a:solidFill>
            </a:endParaRPr>
          </a:p>
        </p:txBody>
      </p:sp>
      <p:pic>
        <p:nvPicPr>
          <p:cNvPr id="30724" name="Picture 2"/>
          <p:cNvPicPr>
            <a:picLocks noChangeAspect="1" noChangeArrowheads="1"/>
          </p:cNvPicPr>
          <p:nvPr/>
        </p:nvPicPr>
        <p:blipFill>
          <a:blip r:embed="rId3" cstate="print"/>
          <a:srcRect/>
          <a:stretch>
            <a:fillRect/>
          </a:stretch>
        </p:blipFill>
        <p:spPr bwMode="auto">
          <a:xfrm>
            <a:off x="5410200" y="4205288"/>
            <a:ext cx="3425825" cy="2357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3962400"/>
          </a:xfrm>
        </p:spPr>
        <p:txBody>
          <a:bodyPr>
            <a:normAutofit/>
          </a:bodyPr>
          <a:lstStyle/>
          <a:p>
            <a:pPr marL="274320" indent="-274320" fontAlgn="auto">
              <a:spcAft>
                <a:spcPts val="0"/>
              </a:spcAft>
              <a:buFont typeface="Wingdings 2"/>
              <a:buChar char=""/>
              <a:defRPr/>
            </a:pPr>
            <a:r>
              <a:rPr lang="en-US" dirty="0" smtClean="0">
                <a:solidFill>
                  <a:srgbClr val="4F4009"/>
                </a:solidFill>
              </a:rPr>
              <a:t>Flashing lights</a:t>
            </a:r>
          </a:p>
          <a:p>
            <a:pPr marL="274320" indent="-274320" fontAlgn="auto">
              <a:spcAft>
                <a:spcPts val="0"/>
              </a:spcAft>
              <a:buFont typeface="Wingdings 2"/>
              <a:buChar char=""/>
              <a:defRPr/>
            </a:pPr>
            <a:r>
              <a:rPr lang="en-US" dirty="0" smtClean="0">
                <a:solidFill>
                  <a:srgbClr val="4F4009"/>
                </a:solidFill>
              </a:rPr>
              <a:t>A metal is used that straightens (expands) when hot and bends (contracts) when cool.</a:t>
            </a:r>
          </a:p>
          <a:p>
            <a:pPr marL="274320" indent="-274320" fontAlgn="auto">
              <a:spcAft>
                <a:spcPts val="0"/>
              </a:spcAft>
              <a:buFont typeface="Wingdings 2"/>
              <a:buChar char=""/>
              <a:defRPr/>
            </a:pPr>
            <a:r>
              <a:rPr lang="en-US" dirty="0" smtClean="0">
                <a:solidFill>
                  <a:srgbClr val="4F4009"/>
                </a:solidFill>
              </a:rPr>
              <a:t>When cool, the metal makes a connection in the circuit, causing the light to go on.</a:t>
            </a:r>
          </a:p>
          <a:p>
            <a:pPr marL="274320" indent="-274320" fontAlgn="auto">
              <a:spcAft>
                <a:spcPts val="0"/>
              </a:spcAft>
              <a:buFont typeface="Wingdings 2"/>
              <a:buChar char=""/>
              <a:defRPr/>
            </a:pPr>
            <a:r>
              <a:rPr lang="en-US" dirty="0" smtClean="0">
                <a:solidFill>
                  <a:srgbClr val="4F4009"/>
                </a:solidFill>
              </a:rPr>
              <a:t>As current flows through the metal, it heats up and then straightens, breaking the connection, and the light goes off. </a:t>
            </a:r>
          </a:p>
          <a:p>
            <a:pPr marL="274320" indent="-274320" fontAlgn="auto">
              <a:spcAft>
                <a:spcPts val="0"/>
              </a:spcAft>
              <a:buFont typeface="Wingdings 2"/>
              <a:buNone/>
              <a:defRPr/>
            </a:pPr>
            <a:r>
              <a:rPr lang="en-US" dirty="0" smtClean="0">
                <a:solidFill>
                  <a:srgbClr val="4F4009"/>
                </a:solidFill>
              </a:rPr>
              <a:t>  </a:t>
            </a:r>
          </a:p>
          <a:p>
            <a:pPr marL="274320" indent="-274320" fontAlgn="auto">
              <a:spcAft>
                <a:spcPts val="0"/>
              </a:spcAft>
              <a:buFont typeface="Wingdings 2"/>
              <a:buChar char=""/>
              <a:defRPr/>
            </a:pPr>
            <a:endParaRPr lang="en-US" dirty="0" smtClean="0">
              <a:solidFill>
                <a:schemeClr val="accent3">
                  <a:lumMod val="50000"/>
                </a:schemeClr>
              </a:solidFill>
            </a:endParaRPr>
          </a:p>
          <a:p>
            <a:pPr marL="274320" indent="-274320" fontAlgn="auto">
              <a:spcAft>
                <a:spcPts val="0"/>
              </a:spcAft>
              <a:buFont typeface="Wingdings 2"/>
              <a:buChar char=""/>
              <a:defRPr/>
            </a:pPr>
            <a:endParaRPr lang="en-US" dirty="0">
              <a:solidFill>
                <a:schemeClr val="accent3">
                  <a:lumMod val="50000"/>
                </a:schemeClr>
              </a:solidFill>
            </a:endParaRP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And another…</a:t>
            </a:r>
            <a:r>
              <a:rPr smtClean="0"/>
              <a:t>	</a:t>
            </a:r>
            <a:endParaRPr/>
          </a:p>
        </p:txBody>
      </p:sp>
      <p:pic>
        <p:nvPicPr>
          <p:cNvPr id="31748" name="Picture 2" descr="L:\KITP 2011 files\lights_2.gif"/>
          <p:cNvPicPr>
            <a:picLocks noChangeAspect="1" noChangeArrowheads="1" noCrop="1"/>
          </p:cNvPicPr>
          <p:nvPr/>
        </p:nvPicPr>
        <p:blipFill>
          <a:blip r:embed="rId3" cstate="print"/>
          <a:srcRect/>
          <a:stretch>
            <a:fillRect/>
          </a:stretch>
        </p:blipFill>
        <p:spPr bwMode="auto">
          <a:xfrm>
            <a:off x="0" y="5638800"/>
            <a:ext cx="91440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274320" indent="-274320" fontAlgn="auto">
              <a:spcAft>
                <a:spcPts val="0"/>
              </a:spcAft>
              <a:buFont typeface="Wingdings 2"/>
              <a:buChar char=""/>
              <a:defRPr/>
            </a:pPr>
            <a:r>
              <a:rPr lang="en-US" sz="2800" dirty="0" smtClean="0">
                <a:solidFill>
                  <a:srgbClr val="4F4009"/>
                </a:solidFill>
              </a:rPr>
              <a:t>In 1994, the green fluorescent protein in </a:t>
            </a:r>
          </a:p>
          <a:p>
            <a:pPr indent="7938" fontAlgn="auto">
              <a:spcAft>
                <a:spcPts val="0"/>
              </a:spcAft>
              <a:buFont typeface="Wingdings 2"/>
              <a:buNone/>
              <a:defRPr/>
            </a:pPr>
            <a:r>
              <a:rPr lang="en-US" sz="2800" dirty="0" smtClean="0">
                <a:solidFill>
                  <a:srgbClr val="4F4009"/>
                </a:solidFill>
              </a:rPr>
              <a:t>jellyfish was cloned and was able to be used</a:t>
            </a:r>
          </a:p>
          <a:p>
            <a:pPr indent="7938" fontAlgn="auto">
              <a:spcAft>
                <a:spcPts val="0"/>
              </a:spcAft>
              <a:buFont typeface="Wingdings 2"/>
              <a:buNone/>
              <a:defRPr/>
            </a:pPr>
            <a:r>
              <a:rPr lang="en-US" sz="2800" dirty="0" smtClean="0">
                <a:solidFill>
                  <a:srgbClr val="4F4009"/>
                </a:solidFill>
              </a:rPr>
              <a:t>in other organisms.</a:t>
            </a:r>
          </a:p>
          <a:p>
            <a:pPr marL="274320" indent="-274320" fontAlgn="auto">
              <a:spcAft>
                <a:spcPts val="0"/>
              </a:spcAft>
              <a:buFont typeface="Wingdings 2"/>
              <a:buChar char=""/>
              <a:defRPr/>
            </a:pPr>
            <a:endParaRPr lang="en-US" sz="2800" dirty="0" smtClean="0">
              <a:solidFill>
                <a:srgbClr val="4F4009"/>
              </a:solidFill>
            </a:endParaRPr>
          </a:p>
          <a:p>
            <a:pPr marL="274320" indent="-274320" fontAlgn="auto">
              <a:spcAft>
                <a:spcPts val="0"/>
              </a:spcAft>
              <a:buFont typeface="Wingdings 2"/>
              <a:buChar char=""/>
              <a:defRPr/>
            </a:pPr>
            <a:r>
              <a:rPr lang="en-US" sz="2800" dirty="0" smtClean="0">
                <a:solidFill>
                  <a:srgbClr val="4F4009"/>
                </a:solidFill>
              </a:rPr>
              <a:t>The GFP (green fluorescent protein) is added to the circuit and controlled by the </a:t>
            </a:r>
            <a:r>
              <a:rPr lang="en-US" sz="2800" dirty="0" err="1" smtClean="0">
                <a:solidFill>
                  <a:srgbClr val="4F4009"/>
                </a:solidFill>
              </a:rPr>
              <a:t>TetR</a:t>
            </a:r>
            <a:r>
              <a:rPr lang="en-US" sz="2800" dirty="0" smtClean="0">
                <a:solidFill>
                  <a:srgbClr val="4F4009"/>
                </a:solidFill>
              </a:rPr>
              <a:t>.  </a:t>
            </a:r>
          </a:p>
          <a:p>
            <a:pPr marL="274320" indent="-274320" fontAlgn="auto">
              <a:spcAft>
                <a:spcPts val="0"/>
              </a:spcAft>
              <a:buFont typeface="Wingdings 2"/>
              <a:buChar char=""/>
              <a:defRPr/>
            </a:pPr>
            <a:endParaRPr lang="en-US" sz="2800" dirty="0" smtClean="0">
              <a:solidFill>
                <a:srgbClr val="4F4009"/>
              </a:solidFill>
            </a:endParaRPr>
          </a:p>
          <a:p>
            <a:pPr marL="274320" indent="-274320" fontAlgn="auto">
              <a:spcAft>
                <a:spcPts val="0"/>
              </a:spcAft>
              <a:buFont typeface="Wingdings 2"/>
              <a:buChar char=""/>
              <a:defRPr/>
            </a:pPr>
            <a:r>
              <a:rPr lang="en-US" sz="2800" dirty="0" smtClean="0">
                <a:solidFill>
                  <a:srgbClr val="4F4009"/>
                </a:solidFill>
              </a:rPr>
              <a:t>As </a:t>
            </a:r>
            <a:r>
              <a:rPr lang="en-US" sz="2800" dirty="0" err="1" smtClean="0">
                <a:solidFill>
                  <a:srgbClr val="4F4009"/>
                </a:solidFill>
              </a:rPr>
              <a:t>TetR</a:t>
            </a:r>
            <a:r>
              <a:rPr lang="en-US" sz="2800" dirty="0" smtClean="0">
                <a:solidFill>
                  <a:srgbClr val="4F4009"/>
                </a:solidFill>
              </a:rPr>
              <a:t> increases, the GFP decreases – lights go off.</a:t>
            </a:r>
          </a:p>
          <a:p>
            <a:pPr marL="274320" indent="-274320" fontAlgn="auto">
              <a:spcAft>
                <a:spcPts val="0"/>
              </a:spcAft>
              <a:buFont typeface="Wingdings 2"/>
              <a:buChar char=""/>
              <a:defRPr/>
            </a:pPr>
            <a:endParaRPr lang="en-US" sz="2800" dirty="0" smtClean="0">
              <a:solidFill>
                <a:srgbClr val="4F4009"/>
              </a:solidFill>
            </a:endParaRPr>
          </a:p>
          <a:p>
            <a:pPr marL="274320" indent="-274320" fontAlgn="auto">
              <a:spcAft>
                <a:spcPts val="0"/>
              </a:spcAft>
              <a:buFont typeface="Wingdings 2"/>
              <a:buChar char=""/>
              <a:defRPr/>
            </a:pPr>
            <a:r>
              <a:rPr lang="en-US" sz="2800" dirty="0" smtClean="0">
                <a:solidFill>
                  <a:srgbClr val="4F4009"/>
                </a:solidFill>
              </a:rPr>
              <a:t>As </a:t>
            </a:r>
            <a:r>
              <a:rPr lang="en-US" sz="2800" dirty="0" err="1" smtClean="0">
                <a:solidFill>
                  <a:srgbClr val="4F4009"/>
                </a:solidFill>
              </a:rPr>
              <a:t>TetR</a:t>
            </a:r>
            <a:r>
              <a:rPr lang="en-US" sz="2800" dirty="0" smtClean="0">
                <a:solidFill>
                  <a:srgbClr val="4F4009"/>
                </a:solidFill>
              </a:rPr>
              <a:t> decreases, the GFP increases – lights go on.</a:t>
            </a:r>
          </a:p>
          <a:p>
            <a:pPr marL="274320" indent="-274320" fontAlgn="auto">
              <a:spcAft>
                <a:spcPts val="0"/>
              </a:spcAft>
              <a:buFont typeface="Wingdings 2"/>
              <a:buChar char=""/>
              <a:defRPr/>
            </a:pPr>
            <a:endParaRPr lang="en-US" dirty="0">
              <a:solidFill>
                <a:schemeClr val="accent3">
                  <a:lumMod val="50000"/>
                </a:schemeClr>
              </a:solidFill>
            </a:endParaRP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In order to see what’s going on…</a:t>
            </a:r>
            <a:endParaRPr>
              <a:solidFill>
                <a:srgbClr val="4F4009"/>
              </a:solidFill>
            </a:endParaRPr>
          </a:p>
        </p:txBody>
      </p:sp>
      <p:pic>
        <p:nvPicPr>
          <p:cNvPr id="32772" name="Picture 1"/>
          <p:cNvPicPr>
            <a:picLocks noChangeAspect="1" noChangeArrowheads="1"/>
          </p:cNvPicPr>
          <p:nvPr/>
        </p:nvPicPr>
        <p:blipFill>
          <a:blip r:embed="rId3" cstate="print"/>
          <a:srcRect/>
          <a:stretch>
            <a:fillRect/>
          </a:stretch>
        </p:blipFill>
        <p:spPr bwMode="auto">
          <a:xfrm>
            <a:off x="7239000" y="0"/>
            <a:ext cx="1905000" cy="2352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repressilator-01-bwfluor.avi">
            <a:hlinkClick r:id="" action="ppaction://media"/>
          </p:cNvPr>
          <p:cNvPicPr>
            <a:picLocks noGrp="1" noRot="1" noChangeAspect="1"/>
          </p:cNvPicPr>
          <p:nvPr>
            <p:ph idx="1"/>
            <a:videoFile r:link="rId1"/>
          </p:nvPr>
        </p:nvPicPr>
        <p:blipFill>
          <a:blip r:embed="rId3" cstate="print"/>
          <a:srcRect/>
          <a:stretch>
            <a:fillRect/>
          </a:stretch>
        </p:blipFill>
        <p:spPr>
          <a:xfrm>
            <a:off x="762000" y="1219200"/>
            <a:ext cx="7391400" cy="5286375"/>
          </a:xfrm>
        </p:spPr>
      </p:pic>
      <p:sp>
        <p:nvSpPr>
          <p:cNvPr id="5" name="Title 4"/>
          <p:cNvSpPr>
            <a:spLocks noGrp="1"/>
          </p:cNvSpPr>
          <p:nvPr>
            <p:ph type="title"/>
          </p:nvPr>
        </p:nvSpPr>
        <p:spPr>
          <a:xfrm>
            <a:off x="457200" y="304800"/>
            <a:ext cx="8229600" cy="990600"/>
          </a:xfrm>
        </p:spPr>
        <p:txBody>
          <a:bodyPr>
            <a:noAutofit/>
          </a:bodyPr>
          <a:lstStyle/>
          <a:p>
            <a:pPr algn="ctr" fontAlgn="auto">
              <a:spcAft>
                <a:spcPts val="0"/>
              </a:spcAft>
              <a:defRPr/>
            </a:pPr>
            <a:r>
              <a:rPr sz="3200" smtClean="0">
                <a:solidFill>
                  <a:srgbClr val="4F4009"/>
                </a:solidFill>
              </a:rPr>
              <a:t>Due to the expression of a fluorescent protein gene, the E. coli cells oscillate on and off.</a:t>
            </a:r>
            <a:endParaRPr sz="3200">
              <a:solidFill>
                <a:srgbClr val="4F400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he Inner Life of a Cell [HQ].wmv">
            <a:hlinkClick r:id="" action="ppaction://media"/>
          </p:cNvPr>
          <p:cNvPicPr>
            <a:picLocks noGrp="1" noRot="1" noChangeAspect="1"/>
          </p:cNvPicPr>
          <p:nvPr>
            <p:ph idx="1"/>
            <a:videoFile r:link="rId1"/>
          </p:nvPr>
        </p:nvPicPr>
        <p:blipFill>
          <a:blip r:embed="rId4" cstate="print"/>
          <a:srcRect/>
          <a:stretch>
            <a:fillRect/>
          </a:stretch>
        </p:blipFill>
        <p:spPr>
          <a:xfrm>
            <a:off x="990600" y="1219200"/>
            <a:ext cx="7162800" cy="5372100"/>
          </a:xfrm>
        </p:spPr>
      </p:pic>
      <p:sp>
        <p:nvSpPr>
          <p:cNvPr id="3" name="Title 2"/>
          <p:cNvSpPr>
            <a:spLocks noGrp="1"/>
          </p:cNvSpPr>
          <p:nvPr>
            <p:ph type="title"/>
          </p:nvPr>
        </p:nvSpPr>
        <p:spPr>
          <a:xfrm>
            <a:off x="457200" y="152400"/>
            <a:ext cx="8229600" cy="1066800"/>
          </a:xfrm>
        </p:spPr>
        <p:txBody>
          <a:bodyPr/>
          <a:lstStyle/>
          <a:p>
            <a:pPr algn="ctr" fontAlgn="auto">
              <a:spcAft>
                <a:spcPts val="0"/>
              </a:spcAft>
              <a:defRPr/>
            </a:pPr>
            <a:r>
              <a:rPr smtClean="0">
                <a:solidFill>
                  <a:srgbClr val="4F4009"/>
                </a:solidFill>
              </a:rPr>
              <a:t>The Inner Life of a Cell</a:t>
            </a:r>
            <a:br>
              <a:rPr smtClean="0">
                <a:solidFill>
                  <a:srgbClr val="4F4009"/>
                </a:solidFill>
              </a:rPr>
            </a:br>
            <a:r>
              <a:rPr sz="1800" err="1" smtClean="0">
                <a:solidFill>
                  <a:srgbClr val="4F4009"/>
                </a:solidFill>
              </a:rPr>
              <a:t>Biovisions</a:t>
            </a:r>
            <a:r>
              <a:rPr sz="1800" smtClean="0">
                <a:solidFill>
                  <a:srgbClr val="4F4009"/>
                </a:solidFill>
              </a:rPr>
              <a:t> at Harvard University</a:t>
            </a:r>
            <a:endParaRPr sz="1800">
              <a:solidFill>
                <a:srgbClr val="4F4009"/>
              </a:solidFill>
            </a:endParaRPr>
          </a:p>
        </p:txBody>
      </p:sp>
    </p:spTree>
  </p:cSld>
  <p:clrMapOvr>
    <a:masterClrMapping/>
  </p:clrMapOvr>
  <p:transition advClick="0" advTm="19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0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0110geneticclock.wmv">
            <a:hlinkClick r:id="" action="ppaction://media"/>
          </p:cNvPr>
          <p:cNvPicPr>
            <a:picLocks noGrp="1" noRot="1" noChangeAspect="1"/>
          </p:cNvPicPr>
          <p:nvPr>
            <p:ph idx="1"/>
            <a:videoFile r:link="rId1"/>
          </p:nvPr>
        </p:nvPicPr>
        <p:blipFill>
          <a:blip r:embed="rId3" cstate="print"/>
          <a:srcRect/>
          <a:stretch>
            <a:fillRect/>
          </a:stretch>
        </p:blipFill>
        <p:spPr>
          <a:xfrm>
            <a:off x="609600" y="990600"/>
            <a:ext cx="7853363" cy="522763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33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371600"/>
            <a:ext cx="8686800" cy="4724400"/>
          </a:xfrm>
        </p:spPr>
        <p:txBody>
          <a:bodyPr>
            <a:normAutofit fontScale="92500"/>
          </a:bodyPr>
          <a:lstStyle/>
          <a:p>
            <a:pPr marL="274320" indent="-274320" fontAlgn="auto">
              <a:spcAft>
                <a:spcPts val="0"/>
              </a:spcAft>
              <a:buFont typeface="Wingdings 2"/>
              <a:buChar char=""/>
              <a:defRPr/>
            </a:pPr>
            <a:r>
              <a:rPr lang="en-US" sz="2800" dirty="0" smtClean="0">
                <a:solidFill>
                  <a:srgbClr val="4F4009"/>
                </a:solidFill>
              </a:rPr>
              <a:t>Even with the genotype and environment of two cells being the same , they don’t necessarily do the same thing.</a:t>
            </a:r>
          </a:p>
          <a:p>
            <a:pPr marL="274320" indent="-274320" fontAlgn="auto">
              <a:spcAft>
                <a:spcPts val="0"/>
              </a:spcAft>
              <a:buFont typeface="Wingdings 2"/>
              <a:buChar char=""/>
              <a:defRPr/>
            </a:pPr>
            <a:r>
              <a:rPr lang="en-US" sz="2800" dirty="0" smtClean="0">
                <a:solidFill>
                  <a:srgbClr val="4F4009"/>
                </a:solidFill>
              </a:rPr>
              <a:t>The components of cells are subject to random (stochastic, non-deterministic) fluctuations.</a:t>
            </a:r>
          </a:p>
          <a:p>
            <a:pPr marL="274320" indent="-274320" fontAlgn="auto">
              <a:spcAft>
                <a:spcPts val="0"/>
              </a:spcAft>
              <a:buFont typeface="Wingdings 2"/>
              <a:buChar char=""/>
              <a:defRPr/>
            </a:pPr>
            <a:r>
              <a:rPr lang="en-US" sz="2800" dirty="0" smtClean="0">
                <a:solidFill>
                  <a:srgbClr val="4F4009"/>
                </a:solidFill>
              </a:rPr>
              <a:t>Cells typically operate in highly variable and noisy </a:t>
            </a:r>
          </a:p>
          <a:p>
            <a:pPr marL="274320" indent="-274320" fontAlgn="auto">
              <a:spcAft>
                <a:spcPts val="0"/>
              </a:spcAft>
              <a:buFont typeface="Wingdings 2"/>
              <a:buNone/>
              <a:defRPr/>
            </a:pPr>
            <a:r>
              <a:rPr lang="en-US" sz="2800" dirty="0" smtClean="0">
                <a:solidFill>
                  <a:srgbClr val="4F4009"/>
                </a:solidFill>
              </a:rPr>
              <a:t>                                                    manner, with big fluctuations</a:t>
            </a:r>
          </a:p>
          <a:p>
            <a:pPr marL="274320" indent="-274320" fontAlgn="auto">
              <a:spcAft>
                <a:spcPts val="0"/>
              </a:spcAft>
              <a:buFont typeface="Wingdings 2"/>
              <a:buNone/>
              <a:defRPr/>
            </a:pPr>
            <a:r>
              <a:rPr lang="en-US" sz="2800" dirty="0" smtClean="0">
                <a:solidFill>
                  <a:srgbClr val="4F4009"/>
                </a:solidFill>
              </a:rPr>
              <a:t>                                                    from cell to cell. </a:t>
            </a:r>
          </a:p>
          <a:p>
            <a:pPr marL="274320" indent="-274320" fontAlgn="auto">
              <a:spcAft>
                <a:spcPts val="0"/>
              </a:spcAft>
              <a:buFont typeface="Wingdings 2"/>
              <a:buNone/>
              <a:defRPr/>
            </a:pPr>
            <a:r>
              <a:rPr lang="en-US" sz="2800" dirty="0" smtClean="0">
                <a:solidFill>
                  <a:srgbClr val="4F4009"/>
                </a:solidFill>
              </a:rPr>
              <a:t>                                                    Mutations can affect how </a:t>
            </a:r>
          </a:p>
          <a:p>
            <a:pPr marL="274320" indent="-274320" fontAlgn="auto">
              <a:spcAft>
                <a:spcPts val="0"/>
              </a:spcAft>
              <a:buFont typeface="Wingdings 2"/>
              <a:buNone/>
              <a:defRPr/>
            </a:pPr>
            <a:r>
              <a:rPr lang="en-US" sz="2800" dirty="0" smtClean="0">
                <a:solidFill>
                  <a:srgbClr val="4F4009"/>
                </a:solidFill>
              </a:rPr>
              <a:t>                                                    much and how variably a gene </a:t>
            </a:r>
          </a:p>
          <a:p>
            <a:pPr marL="274320" indent="-274320" fontAlgn="auto">
              <a:spcAft>
                <a:spcPts val="0"/>
              </a:spcAft>
              <a:buFont typeface="Wingdings 2"/>
              <a:buNone/>
              <a:defRPr/>
            </a:pPr>
            <a:r>
              <a:rPr lang="en-US" sz="2800" dirty="0" smtClean="0">
                <a:solidFill>
                  <a:srgbClr val="4F4009"/>
                </a:solidFill>
              </a:rPr>
              <a:t>                                                    is expressed.</a:t>
            </a:r>
            <a:endParaRPr lang="en-US" sz="2800" dirty="0">
              <a:solidFill>
                <a:srgbClr val="4F4009"/>
              </a:solidFill>
            </a:endParaRPr>
          </a:p>
        </p:txBody>
      </p:sp>
      <p:sp>
        <p:nvSpPr>
          <p:cNvPr id="4" name="Title 2"/>
          <p:cNvSpPr txBox="1">
            <a:spLocks/>
          </p:cNvSpPr>
          <p:nvPr/>
        </p:nvSpPr>
        <p:spPr>
          <a:xfrm>
            <a:off x="304800" y="0"/>
            <a:ext cx="8534400" cy="1371600"/>
          </a:xfrm>
          <a:prstGeom prst="rect">
            <a:avLst/>
          </a:prstGeom>
          <a:ln w="6350" cap="rnd">
            <a:noFill/>
          </a:ln>
        </p:spPr>
        <p:txBody>
          <a:bodyPr anchor="b">
            <a:normAutofit fontScale="92500"/>
          </a:bodyPr>
          <a:lstStyle/>
          <a:p>
            <a:pPr algn="ctr" fontAlgn="auto">
              <a:spcAft>
                <a:spcPts val="0"/>
              </a:spcAft>
              <a:defRPr/>
            </a:pPr>
            <a:r>
              <a:rPr lang="en-US" sz="4000" b="1" dirty="0">
                <a:solidFill>
                  <a:srgbClr val="4F4009"/>
                </a:solidFill>
                <a:latin typeface="+mj-lt"/>
                <a:cs typeface="+mn-cs"/>
              </a:rPr>
              <a:t>Behaviors can be programmed into cells but the cells aren’t usually all in sync.</a:t>
            </a:r>
            <a:endParaRPr lang="en-US" sz="4000" b="1" spc="-100" dirty="0">
              <a:ln w="3200">
                <a:solidFill>
                  <a:schemeClr val="bg2">
                    <a:shade val="75000"/>
                    <a:alpha val="25000"/>
                  </a:schemeClr>
                </a:solidFill>
                <a:prstDash val="solid"/>
                <a:round/>
              </a:ln>
              <a:solidFill>
                <a:srgbClr val="4F4009"/>
              </a:solidFill>
              <a:effectLst>
                <a:innerShdw blurRad="50800" dist="25400" dir="13500000">
                  <a:prstClr val="black">
                    <a:alpha val="70000"/>
                  </a:prstClr>
                </a:innerShdw>
              </a:effectLst>
              <a:latin typeface="+mj-lt"/>
              <a:ea typeface="+mj-ea"/>
              <a:cs typeface="+mj-cs"/>
            </a:endParaRPr>
          </a:p>
        </p:txBody>
      </p:sp>
      <p:pic>
        <p:nvPicPr>
          <p:cNvPr id="35844" name="Picture 2"/>
          <p:cNvPicPr>
            <a:picLocks noChangeAspect="1" noChangeArrowheads="1"/>
          </p:cNvPicPr>
          <p:nvPr/>
        </p:nvPicPr>
        <p:blipFill>
          <a:blip r:embed="rId3" cstate="print"/>
          <a:srcRect/>
          <a:stretch>
            <a:fillRect/>
          </a:stretch>
        </p:blipFill>
        <p:spPr bwMode="auto">
          <a:xfrm>
            <a:off x="0" y="3810000"/>
            <a:ext cx="4125913"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1"/>
          <p:cNvSpPr>
            <a:spLocks noGrp="1"/>
          </p:cNvSpPr>
          <p:nvPr>
            <p:ph idx="1"/>
          </p:nvPr>
        </p:nvSpPr>
        <p:spPr>
          <a:xfrm>
            <a:off x="304800" y="1219200"/>
            <a:ext cx="8229600" cy="5105400"/>
          </a:xfrm>
        </p:spPr>
        <p:txBody>
          <a:bodyPr/>
          <a:lstStyle/>
          <a:p>
            <a:r>
              <a:rPr lang="en-US" smtClean="0">
                <a:solidFill>
                  <a:srgbClr val="4F4009"/>
                </a:solidFill>
              </a:rPr>
              <a:t>may create diversity.  A noisier, more diverse system</a:t>
            </a:r>
          </a:p>
          <a:p>
            <a:pPr>
              <a:buFont typeface="Wingdings 2" pitchFamily="18" charset="2"/>
              <a:buNone/>
            </a:pPr>
            <a:r>
              <a:rPr lang="en-US" smtClean="0">
                <a:solidFill>
                  <a:srgbClr val="4F4009"/>
                </a:solidFill>
              </a:rPr>
              <a:t>	has a greater chance of survival </a:t>
            </a:r>
          </a:p>
          <a:p>
            <a:pPr>
              <a:buFont typeface="Wingdings 2" pitchFamily="18" charset="2"/>
              <a:buNone/>
            </a:pPr>
            <a:r>
              <a:rPr lang="en-US" smtClean="0">
                <a:solidFill>
                  <a:srgbClr val="4F4009"/>
                </a:solidFill>
              </a:rPr>
              <a:t>	in unpredictable settings.</a:t>
            </a:r>
          </a:p>
          <a:p>
            <a:pPr>
              <a:buFont typeface="Wingdings 2" pitchFamily="18" charset="2"/>
              <a:buNone/>
            </a:pPr>
            <a:endParaRPr lang="en-US" smtClean="0">
              <a:solidFill>
                <a:srgbClr val="4F4009"/>
              </a:solidFill>
            </a:endParaRPr>
          </a:p>
          <a:p>
            <a:r>
              <a:rPr lang="en-US" smtClean="0">
                <a:solidFill>
                  <a:srgbClr val="4F4009"/>
                </a:solidFill>
              </a:rPr>
              <a:t>could hinder signal and response </a:t>
            </a:r>
          </a:p>
          <a:p>
            <a:pPr>
              <a:buFont typeface="Wingdings 2" pitchFamily="18" charset="2"/>
              <a:buNone/>
            </a:pPr>
            <a:r>
              <a:rPr lang="en-US" smtClean="0">
                <a:solidFill>
                  <a:srgbClr val="4F4009"/>
                </a:solidFill>
              </a:rPr>
              <a:t>	mechanisms in cells.</a:t>
            </a:r>
          </a:p>
          <a:p>
            <a:pPr>
              <a:buFont typeface="Wingdings 2" pitchFamily="18" charset="2"/>
              <a:buNone/>
            </a:pPr>
            <a:endParaRPr lang="en-US" smtClean="0">
              <a:solidFill>
                <a:srgbClr val="4F4009"/>
              </a:solidFill>
            </a:endParaRPr>
          </a:p>
          <a:p>
            <a:r>
              <a:rPr lang="en-US" smtClean="0">
                <a:solidFill>
                  <a:srgbClr val="4F4009"/>
                </a:solidFill>
              </a:rPr>
              <a:t>might be a cause of mutations.</a:t>
            </a:r>
          </a:p>
          <a:p>
            <a:endParaRPr lang="en-US" smtClean="0">
              <a:solidFill>
                <a:srgbClr val="4F4009"/>
              </a:solidFill>
            </a:endParaRPr>
          </a:p>
          <a:p>
            <a:r>
              <a:rPr lang="en-US" smtClean="0">
                <a:solidFill>
                  <a:srgbClr val="4F4009"/>
                </a:solidFill>
              </a:rPr>
              <a:t>increases with age.</a:t>
            </a:r>
          </a:p>
          <a:p>
            <a:endParaRPr lang="en-US" smtClean="0">
              <a:solidFill>
                <a:srgbClr val="4F4009"/>
              </a:solidFill>
            </a:endParaRPr>
          </a:p>
          <a:p>
            <a:endParaRPr lang="en-US" smtClean="0">
              <a:solidFill>
                <a:srgbClr val="4F4009"/>
              </a:solidFill>
            </a:endParaRPr>
          </a:p>
          <a:p>
            <a:endParaRPr lang="en-US" smtClean="0">
              <a:solidFill>
                <a:srgbClr val="4F4009"/>
              </a:solidFill>
            </a:endParaRPr>
          </a:p>
          <a:p>
            <a:endParaRPr lang="en-US" smtClean="0">
              <a:solidFill>
                <a:srgbClr val="4F4009"/>
              </a:solidFill>
            </a:endParaRPr>
          </a:p>
        </p:txBody>
      </p:sp>
      <p:sp>
        <p:nvSpPr>
          <p:cNvPr id="3" name="Title 2"/>
          <p:cNvSpPr>
            <a:spLocks noGrp="1"/>
          </p:cNvSpPr>
          <p:nvPr>
            <p:ph type="title"/>
          </p:nvPr>
        </p:nvSpPr>
        <p:spPr>
          <a:xfrm>
            <a:off x="457200" y="685800"/>
            <a:ext cx="8229600" cy="914400"/>
          </a:xfrm>
        </p:spPr>
        <p:txBody>
          <a:bodyPr>
            <a:normAutofit fontScale="90000"/>
          </a:bodyPr>
          <a:lstStyle/>
          <a:p>
            <a:pPr fontAlgn="auto">
              <a:spcAft>
                <a:spcPts val="0"/>
              </a:spcAft>
              <a:defRPr/>
            </a:pPr>
            <a:r>
              <a:rPr smtClean="0">
                <a:solidFill>
                  <a:srgbClr val="4F4009"/>
                </a:solidFill>
              </a:rPr>
              <a:t>Cellular Noise…</a:t>
            </a:r>
            <a:br>
              <a:rPr smtClean="0">
                <a:solidFill>
                  <a:srgbClr val="4F4009"/>
                </a:solidFill>
              </a:rPr>
            </a:br>
            <a:endParaRPr/>
          </a:p>
        </p:txBody>
      </p:sp>
      <p:sp>
        <p:nvSpPr>
          <p:cNvPr id="36868" name="TextBox 4"/>
          <p:cNvSpPr txBox="1">
            <a:spLocks noChangeArrowheads="1"/>
          </p:cNvSpPr>
          <p:nvPr/>
        </p:nvSpPr>
        <p:spPr bwMode="auto">
          <a:xfrm>
            <a:off x="5257800" y="5257800"/>
            <a:ext cx="3505200" cy="1492250"/>
          </a:xfrm>
          <a:prstGeom prst="rect">
            <a:avLst/>
          </a:prstGeom>
          <a:noFill/>
          <a:ln w="9525">
            <a:noFill/>
            <a:miter lim="800000"/>
            <a:headEnd/>
            <a:tailEnd/>
          </a:ln>
        </p:spPr>
        <p:txBody>
          <a:bodyPr>
            <a:spAutoFit/>
          </a:bodyPr>
          <a:lstStyle/>
          <a:p>
            <a:r>
              <a:rPr lang="en-US" sz="2000">
                <a:solidFill>
                  <a:srgbClr val="4F4009"/>
                </a:solidFill>
                <a:latin typeface="Calibri" pitchFamily="34" charset="0"/>
              </a:rPr>
              <a:t>The pattern of photoreceptors in the eyes of the fruit fly depend on random activation of the spineless gene.</a:t>
            </a:r>
          </a:p>
          <a:p>
            <a:r>
              <a:rPr lang="en-US" sz="1100">
                <a:solidFill>
                  <a:srgbClr val="4F4009"/>
                </a:solidFill>
                <a:latin typeface="Calibri" pitchFamily="34" charset="0"/>
              </a:rPr>
              <a:t>D. VASILIAUSKAS www.nature.com</a:t>
            </a:r>
          </a:p>
        </p:txBody>
      </p:sp>
      <p:pic>
        <p:nvPicPr>
          <p:cNvPr id="36869" name="Picture 3"/>
          <p:cNvPicPr>
            <a:picLocks noChangeAspect="1" noChangeArrowheads="1"/>
          </p:cNvPicPr>
          <p:nvPr/>
        </p:nvPicPr>
        <p:blipFill>
          <a:blip r:embed="rId3" cstate="print"/>
          <a:srcRect/>
          <a:stretch>
            <a:fillRect/>
          </a:stretch>
        </p:blipFill>
        <p:spPr bwMode="auto">
          <a:xfrm>
            <a:off x="5562600" y="2057400"/>
            <a:ext cx="3260725" cy="308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3</a:t>
            </a:r>
            <a:endParaRPr lang="en-US" dirty="0">
              <a:solidFill>
                <a:srgbClr val="4F4009"/>
              </a:solidFill>
            </a:endParaRPr>
          </a:p>
        </p:txBody>
      </p:sp>
      <p:sp>
        <p:nvSpPr>
          <p:cNvPr id="3" name="Title 2"/>
          <p:cNvSpPr>
            <a:spLocks noGrp="1"/>
          </p:cNvSpPr>
          <p:nvPr>
            <p:ph type="ctrTitle"/>
          </p:nvPr>
        </p:nvSpPr>
        <p:spPr>
          <a:xfrm>
            <a:off x="381000" y="2362200"/>
            <a:ext cx="8305800" cy="2971800"/>
          </a:xfrm>
        </p:spPr>
        <p:txBody>
          <a:bodyPr/>
          <a:lstStyle/>
          <a:p>
            <a:pPr fontAlgn="auto">
              <a:spcAft>
                <a:spcPts val="0"/>
              </a:spcAft>
              <a:defRPr/>
            </a:pPr>
            <a:r>
              <a:rPr smtClean="0">
                <a:solidFill>
                  <a:srgbClr val="4F4009"/>
                </a:solidFill>
              </a:rPr>
              <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Physics enters the world of biological form and structure.</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How can we explain morphogenesis?</a:t>
            </a:r>
            <a:endParaRPr>
              <a:solidFill>
                <a:srgbClr val="4F4009"/>
              </a:solidFill>
            </a:endParaRPr>
          </a:p>
        </p:txBody>
      </p:sp>
      <p:sp>
        <p:nvSpPr>
          <p:cNvPr id="37892" name="TextBox 5"/>
          <p:cNvSpPr txBox="1">
            <a:spLocks noChangeArrowheads="1"/>
          </p:cNvSpPr>
          <p:nvPr/>
        </p:nvSpPr>
        <p:spPr bwMode="auto">
          <a:xfrm>
            <a:off x="6858000" y="4648200"/>
            <a:ext cx="1828800" cy="246063"/>
          </a:xfrm>
          <a:prstGeom prst="rect">
            <a:avLst/>
          </a:prstGeom>
          <a:noFill/>
          <a:ln w="9525">
            <a:noFill/>
            <a:miter lim="800000"/>
            <a:headEnd/>
            <a:tailEnd/>
          </a:ln>
        </p:spPr>
        <p:txBody>
          <a:bodyPr>
            <a:spAutoFit/>
          </a:bodyPr>
          <a:lstStyle/>
          <a:p>
            <a:r>
              <a:rPr lang="en-US" sz="1000">
                <a:solidFill>
                  <a:srgbClr val="4F4009"/>
                </a:solidFill>
                <a:latin typeface="Calibri" pitchFamily="34" charset="0"/>
              </a:rPr>
              <a:t>Illustration of lung cells; nsf.gov</a:t>
            </a:r>
          </a:p>
        </p:txBody>
      </p:sp>
      <p:pic>
        <p:nvPicPr>
          <p:cNvPr id="37893" name="Picture 3"/>
          <p:cNvPicPr>
            <a:picLocks noChangeAspect="1" noChangeArrowheads="1"/>
          </p:cNvPicPr>
          <p:nvPr/>
        </p:nvPicPr>
        <p:blipFill>
          <a:blip r:embed="rId2" cstate="print"/>
          <a:srcRect/>
          <a:stretch>
            <a:fillRect/>
          </a:stretch>
        </p:blipFill>
        <p:spPr bwMode="auto">
          <a:xfrm>
            <a:off x="6553200" y="4914900"/>
            <a:ext cx="2590800" cy="194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cstate="print"/>
          <a:srcRect/>
          <a:stretch>
            <a:fillRect/>
          </a:stretch>
        </p:blipFill>
        <p:spPr bwMode="auto">
          <a:xfrm>
            <a:off x="5791200" y="2743200"/>
            <a:ext cx="2976563" cy="3717925"/>
          </a:xfrm>
          <a:prstGeom prst="rect">
            <a:avLst/>
          </a:prstGeom>
          <a:noFill/>
          <a:ln w="9525">
            <a:noFill/>
            <a:miter lim="800000"/>
            <a:headEnd/>
            <a:tailEnd/>
          </a:ln>
        </p:spPr>
      </p:pic>
      <p:sp>
        <p:nvSpPr>
          <p:cNvPr id="38915" name="Rectangle 2"/>
          <p:cNvSpPr>
            <a:spLocks noChangeArrowheads="1"/>
          </p:cNvSpPr>
          <p:nvPr/>
        </p:nvSpPr>
        <p:spPr bwMode="auto">
          <a:xfrm>
            <a:off x="5943600" y="2057400"/>
            <a:ext cx="2544763" cy="646113"/>
          </a:xfrm>
          <a:prstGeom prst="rect">
            <a:avLst/>
          </a:prstGeom>
          <a:noFill/>
          <a:ln w="9525">
            <a:noFill/>
            <a:miter lim="800000"/>
            <a:headEnd/>
            <a:tailEnd/>
          </a:ln>
        </p:spPr>
        <p:txBody>
          <a:bodyPr>
            <a:spAutoFit/>
          </a:bodyPr>
          <a:lstStyle/>
          <a:p>
            <a:pPr algn="ctr"/>
            <a:r>
              <a:rPr lang="en-US" b="1">
                <a:solidFill>
                  <a:srgbClr val="4F4009"/>
                </a:solidFill>
                <a:latin typeface="Calibri" pitchFamily="34" charset="0"/>
              </a:rPr>
              <a:t>Alan Mathison Turing</a:t>
            </a:r>
          </a:p>
          <a:p>
            <a:pPr algn="ctr"/>
            <a:r>
              <a:rPr lang="en-US" b="1">
                <a:solidFill>
                  <a:srgbClr val="4F4009"/>
                </a:solidFill>
                <a:latin typeface="Calibri" pitchFamily="34" charset="0"/>
              </a:rPr>
              <a:t>1912-1954</a:t>
            </a:r>
            <a:endParaRPr lang="en-US">
              <a:solidFill>
                <a:srgbClr val="4F4009"/>
              </a:solidFill>
              <a:latin typeface="Calibri" pitchFamily="34" charset="0"/>
            </a:endParaRPr>
          </a:p>
        </p:txBody>
      </p:sp>
      <p:sp>
        <p:nvSpPr>
          <p:cNvPr id="38916" name="TextBox 3"/>
          <p:cNvSpPr txBox="1">
            <a:spLocks noChangeArrowheads="1"/>
          </p:cNvSpPr>
          <p:nvPr/>
        </p:nvSpPr>
        <p:spPr bwMode="auto">
          <a:xfrm>
            <a:off x="762000" y="533400"/>
            <a:ext cx="5105400" cy="3540125"/>
          </a:xfrm>
          <a:prstGeom prst="rect">
            <a:avLst/>
          </a:prstGeom>
          <a:noFill/>
          <a:ln w="9525">
            <a:noFill/>
            <a:miter lim="800000"/>
            <a:headEnd/>
            <a:tailEnd/>
          </a:ln>
        </p:spPr>
        <p:txBody>
          <a:bodyPr>
            <a:spAutoFit/>
          </a:bodyPr>
          <a:lstStyle/>
          <a:p>
            <a:r>
              <a:rPr lang="en-US" sz="2800">
                <a:solidFill>
                  <a:srgbClr val="4F4009"/>
                </a:solidFill>
                <a:latin typeface="Calibri" pitchFamily="34" charset="0"/>
              </a:rPr>
              <a:t>Morphogenesis is the biological process through which an organism develops its shape. Changes in morphogenetics may be triggered by:</a:t>
            </a:r>
          </a:p>
          <a:p>
            <a:pPr>
              <a:buFont typeface="Arial" pitchFamily="34" charset="0"/>
              <a:buChar char="•"/>
            </a:pPr>
            <a:r>
              <a:rPr lang="en-US" sz="2800">
                <a:solidFill>
                  <a:srgbClr val="4F4009"/>
                </a:solidFill>
                <a:latin typeface="Calibri" pitchFamily="34" charset="0"/>
              </a:rPr>
              <a:t>Hormones</a:t>
            </a:r>
          </a:p>
          <a:p>
            <a:pPr>
              <a:buFont typeface="Arial" pitchFamily="34" charset="0"/>
              <a:buChar char="•"/>
            </a:pPr>
            <a:r>
              <a:rPr lang="en-US" sz="2800">
                <a:solidFill>
                  <a:srgbClr val="4F4009"/>
                </a:solidFill>
                <a:latin typeface="Calibri" pitchFamily="34" charset="0"/>
              </a:rPr>
              <a:t>Chemicals</a:t>
            </a:r>
          </a:p>
          <a:p>
            <a:pPr>
              <a:buFont typeface="Arial" pitchFamily="34" charset="0"/>
              <a:buChar char="•"/>
            </a:pPr>
            <a:r>
              <a:rPr lang="en-US" sz="2800">
                <a:solidFill>
                  <a:srgbClr val="4F4009"/>
                </a:solidFill>
                <a:latin typeface="Calibri" pitchFamily="34" charset="0"/>
              </a:rPr>
              <a:t>Mechanical stresses</a:t>
            </a:r>
          </a:p>
        </p:txBody>
      </p:sp>
      <p:sp>
        <p:nvSpPr>
          <p:cNvPr id="38917" name="TextBox 4"/>
          <p:cNvSpPr txBox="1">
            <a:spLocks noChangeArrowheads="1"/>
          </p:cNvSpPr>
          <p:nvPr/>
        </p:nvSpPr>
        <p:spPr bwMode="auto">
          <a:xfrm>
            <a:off x="1676400" y="4267200"/>
            <a:ext cx="3352800" cy="1816100"/>
          </a:xfrm>
          <a:prstGeom prst="rect">
            <a:avLst/>
          </a:prstGeom>
          <a:noFill/>
          <a:ln w="9525">
            <a:noFill/>
            <a:miter lim="800000"/>
            <a:headEnd/>
            <a:tailEnd/>
          </a:ln>
        </p:spPr>
        <p:txBody>
          <a:bodyPr>
            <a:spAutoFit/>
          </a:bodyPr>
          <a:lstStyle/>
          <a:p>
            <a:pPr algn="ctr"/>
            <a:r>
              <a:rPr lang="en-US" sz="2800">
                <a:solidFill>
                  <a:srgbClr val="4F4009"/>
                </a:solidFill>
                <a:latin typeface="Calibri" pitchFamily="34" charset="0"/>
              </a:rPr>
              <a:t>In 1952, Turing wrote a paper “The Chemical Basis of Morphogenesis”.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1"/>
          <p:cNvSpPr txBox="1">
            <a:spLocks noChangeArrowheads="1"/>
          </p:cNvSpPr>
          <p:nvPr/>
        </p:nvSpPr>
        <p:spPr bwMode="auto">
          <a:xfrm>
            <a:off x="533400" y="381000"/>
            <a:ext cx="8077200" cy="2062163"/>
          </a:xfrm>
          <a:prstGeom prst="rect">
            <a:avLst/>
          </a:prstGeom>
          <a:noFill/>
          <a:ln w="9525">
            <a:noFill/>
            <a:miter lim="800000"/>
            <a:headEnd/>
            <a:tailEnd/>
          </a:ln>
        </p:spPr>
        <p:txBody>
          <a:bodyPr>
            <a:spAutoFit/>
          </a:bodyPr>
          <a:lstStyle/>
          <a:p>
            <a:r>
              <a:rPr lang="en-US" sz="3200">
                <a:solidFill>
                  <a:srgbClr val="4F4009"/>
                </a:solidFill>
                <a:latin typeface="Calibri" pitchFamily="34" charset="0"/>
              </a:rPr>
              <a:t>He suggested that animal and plant development are governed by morphogens, chemicals which influence the movement and organization of cells.</a:t>
            </a:r>
          </a:p>
        </p:txBody>
      </p:sp>
      <p:pic>
        <p:nvPicPr>
          <p:cNvPr id="39939" name="Picture 3"/>
          <p:cNvPicPr>
            <a:picLocks noChangeAspect="1" noChangeArrowheads="1"/>
          </p:cNvPicPr>
          <p:nvPr/>
        </p:nvPicPr>
        <p:blipFill>
          <a:blip r:embed="rId3" cstate="print"/>
          <a:srcRect/>
          <a:stretch>
            <a:fillRect/>
          </a:stretch>
        </p:blipFill>
        <p:spPr bwMode="auto">
          <a:xfrm>
            <a:off x="609600" y="3124200"/>
            <a:ext cx="3352800" cy="2505075"/>
          </a:xfrm>
          <a:prstGeom prst="rect">
            <a:avLst/>
          </a:prstGeom>
          <a:noFill/>
          <a:ln w="9525">
            <a:noFill/>
            <a:miter lim="800000"/>
            <a:headEnd/>
            <a:tailEnd/>
          </a:ln>
        </p:spPr>
      </p:pic>
      <p:sp>
        <p:nvSpPr>
          <p:cNvPr id="39940" name="Rectangle 5"/>
          <p:cNvSpPr>
            <a:spLocks noChangeArrowheads="1"/>
          </p:cNvSpPr>
          <p:nvPr/>
        </p:nvSpPr>
        <p:spPr bwMode="auto">
          <a:xfrm>
            <a:off x="4191000" y="2667000"/>
            <a:ext cx="4572000" cy="3786188"/>
          </a:xfrm>
          <a:prstGeom prst="rect">
            <a:avLst/>
          </a:prstGeom>
          <a:noFill/>
          <a:ln w="9525">
            <a:noFill/>
            <a:miter lim="800000"/>
            <a:headEnd/>
            <a:tailEnd/>
          </a:ln>
        </p:spPr>
        <p:txBody>
          <a:bodyPr>
            <a:spAutoFit/>
          </a:bodyPr>
          <a:lstStyle/>
          <a:p>
            <a:r>
              <a:rPr lang="en-US">
                <a:solidFill>
                  <a:srgbClr val="4F4009"/>
                </a:solidFill>
                <a:latin typeface="Calibri" pitchFamily="34" charset="0"/>
              </a:rPr>
              <a:t> </a:t>
            </a:r>
            <a:r>
              <a:rPr lang="en-US" sz="2400">
                <a:solidFill>
                  <a:srgbClr val="4F4009"/>
                </a:solidFill>
                <a:latin typeface="Calibri" pitchFamily="34" charset="0"/>
              </a:rPr>
              <a:t>A Drosophila embryo shortly after fertilization </a:t>
            </a:r>
          </a:p>
          <a:p>
            <a:endParaRPr lang="en-US" sz="2400">
              <a:solidFill>
                <a:srgbClr val="4F4009"/>
              </a:solidFill>
              <a:latin typeface="Calibri" pitchFamily="34" charset="0"/>
            </a:endParaRPr>
          </a:p>
          <a:p>
            <a:pPr>
              <a:buFont typeface="Arial" pitchFamily="34" charset="0"/>
              <a:buChar char="•"/>
            </a:pPr>
            <a:r>
              <a:rPr lang="en-US" sz="2400">
                <a:solidFill>
                  <a:srgbClr val="4F4009"/>
                </a:solidFill>
                <a:latin typeface="Calibri" pitchFamily="34" charset="0"/>
              </a:rPr>
              <a:t>nuclei at the surface (blue)</a:t>
            </a:r>
          </a:p>
          <a:p>
            <a:pPr>
              <a:buFont typeface="Arial" pitchFamily="34" charset="0"/>
              <a:buChar char="•"/>
            </a:pPr>
            <a:r>
              <a:rPr lang="en-US" sz="2400">
                <a:solidFill>
                  <a:srgbClr val="4F4009"/>
                </a:solidFill>
                <a:latin typeface="Calibri" pitchFamily="34" charset="0"/>
              </a:rPr>
              <a:t>Hunchback protein (green)</a:t>
            </a:r>
          </a:p>
          <a:p>
            <a:pPr>
              <a:buFont typeface="Arial" pitchFamily="34" charset="0"/>
              <a:buChar char="•"/>
            </a:pPr>
            <a:r>
              <a:rPr lang="en-US" sz="2400">
                <a:solidFill>
                  <a:srgbClr val="4F4009"/>
                </a:solidFill>
                <a:latin typeface="Calibri" pitchFamily="34" charset="0"/>
              </a:rPr>
              <a:t>DNA (red) </a:t>
            </a:r>
          </a:p>
          <a:p>
            <a:endParaRPr lang="en-US" sz="2400">
              <a:solidFill>
                <a:srgbClr val="4F4009"/>
              </a:solidFill>
              <a:latin typeface="Calibri" pitchFamily="34" charset="0"/>
            </a:endParaRPr>
          </a:p>
          <a:p>
            <a:r>
              <a:rPr lang="en-US" sz="2400">
                <a:solidFill>
                  <a:srgbClr val="4F4009"/>
                </a:solidFill>
                <a:latin typeface="Calibri" pitchFamily="34" charset="0"/>
              </a:rPr>
              <a:t>Morphogen molecules communicate positional information to individual nuclei.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533400" y="609600"/>
            <a:ext cx="8077200" cy="4832350"/>
          </a:xfrm>
          <a:prstGeom prst="rect">
            <a:avLst/>
          </a:prstGeom>
          <a:noFill/>
          <a:ln w="9525">
            <a:noFill/>
            <a:miter lim="800000"/>
            <a:headEnd/>
            <a:tailEnd/>
          </a:ln>
        </p:spPr>
        <p:txBody>
          <a:bodyPr>
            <a:spAutoFit/>
          </a:bodyPr>
          <a:lstStyle/>
          <a:p>
            <a:r>
              <a:rPr lang="en-US" sz="2800">
                <a:solidFill>
                  <a:srgbClr val="4F4009"/>
                </a:solidFill>
                <a:latin typeface="Calibri" pitchFamily="34" charset="0"/>
              </a:rPr>
              <a:t>The activator which activates itself and spreads out (diffuses),  also produces an inhibitor which slows down the activator.  </a:t>
            </a:r>
          </a:p>
          <a:p>
            <a:endParaRPr lang="en-US" sz="2800">
              <a:solidFill>
                <a:srgbClr val="4F4009"/>
              </a:solidFill>
              <a:latin typeface="Calibri" pitchFamily="34" charset="0"/>
            </a:endParaRPr>
          </a:p>
          <a:p>
            <a:pPr lvl="1">
              <a:buFont typeface="Arial" pitchFamily="34" charset="0"/>
              <a:buChar char="•"/>
            </a:pPr>
            <a:r>
              <a:rPr lang="en-US" sz="2800">
                <a:solidFill>
                  <a:srgbClr val="4F4009"/>
                </a:solidFill>
                <a:latin typeface="Calibri" pitchFamily="34" charset="0"/>
              </a:rPr>
              <a:t>A low amount of activator means stability, uniform mix of activator and inhibitor.</a:t>
            </a:r>
          </a:p>
          <a:p>
            <a:pPr lvl="1">
              <a:buFont typeface="Arial" pitchFamily="34" charset="0"/>
              <a:buChar char="•"/>
            </a:pPr>
            <a:endParaRPr lang="en-US" sz="2800">
              <a:solidFill>
                <a:srgbClr val="4F4009"/>
              </a:solidFill>
              <a:latin typeface="Calibri" pitchFamily="34" charset="0"/>
            </a:endParaRPr>
          </a:p>
          <a:p>
            <a:pPr lvl="1">
              <a:buFont typeface="Arial" pitchFamily="34" charset="0"/>
              <a:buChar char="•"/>
            </a:pPr>
            <a:r>
              <a:rPr lang="en-US" sz="2800">
                <a:solidFill>
                  <a:srgbClr val="4F4009"/>
                </a:solidFill>
                <a:latin typeface="Calibri" pitchFamily="34" charset="0"/>
              </a:rPr>
              <a:t>More activator means more instability.  This results in more activator in some places than others.   It is higher in spots or ridges and low in between.  Patterns (stripes and spots) develop.</a:t>
            </a:r>
          </a:p>
        </p:txBody>
      </p:sp>
      <p:pic>
        <p:nvPicPr>
          <p:cNvPr id="40963" name="Picture 2"/>
          <p:cNvPicPr>
            <a:picLocks noChangeAspect="1" noChangeArrowheads="1"/>
          </p:cNvPicPr>
          <p:nvPr/>
        </p:nvPicPr>
        <p:blipFill>
          <a:blip r:embed="rId3" cstate="print"/>
          <a:srcRect/>
          <a:stretch>
            <a:fillRect/>
          </a:stretch>
        </p:blipFill>
        <p:spPr bwMode="auto">
          <a:xfrm>
            <a:off x="0" y="5867400"/>
            <a:ext cx="91440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5486400" y="2438400"/>
            <a:ext cx="3251200" cy="1905000"/>
          </a:xfrm>
          <a:prstGeom prst="rect">
            <a:avLst/>
          </a:prstGeom>
          <a:noFill/>
          <a:ln w="9525">
            <a:noFill/>
            <a:miter lim="800000"/>
            <a:headEnd/>
            <a:tailEnd/>
          </a:ln>
        </p:spPr>
      </p:pic>
      <p:pic>
        <p:nvPicPr>
          <p:cNvPr id="41987" name="Picture 3"/>
          <p:cNvPicPr>
            <a:picLocks noChangeAspect="1" noChangeArrowheads="1"/>
          </p:cNvPicPr>
          <p:nvPr/>
        </p:nvPicPr>
        <p:blipFill>
          <a:blip r:embed="rId3" cstate="print"/>
          <a:srcRect/>
          <a:stretch>
            <a:fillRect/>
          </a:stretch>
        </p:blipFill>
        <p:spPr bwMode="auto">
          <a:xfrm>
            <a:off x="533400" y="609600"/>
            <a:ext cx="3810000" cy="2924175"/>
          </a:xfrm>
          <a:prstGeom prst="rect">
            <a:avLst/>
          </a:prstGeom>
          <a:noFill/>
          <a:ln w="9525">
            <a:noFill/>
            <a:miter lim="800000"/>
            <a:headEnd/>
            <a:tailEnd/>
          </a:ln>
        </p:spPr>
      </p:pic>
      <p:pic>
        <p:nvPicPr>
          <p:cNvPr id="41988" name="Picture 4"/>
          <p:cNvPicPr>
            <a:picLocks noChangeAspect="1" noChangeArrowheads="1"/>
          </p:cNvPicPr>
          <p:nvPr/>
        </p:nvPicPr>
        <p:blipFill>
          <a:blip r:embed="rId4" cstate="print"/>
          <a:srcRect/>
          <a:stretch>
            <a:fillRect/>
          </a:stretch>
        </p:blipFill>
        <p:spPr bwMode="auto">
          <a:xfrm>
            <a:off x="4267200" y="4114800"/>
            <a:ext cx="2371725" cy="2286000"/>
          </a:xfrm>
          <a:prstGeom prst="rect">
            <a:avLst/>
          </a:prstGeom>
          <a:noFill/>
          <a:ln w="9525">
            <a:noFill/>
            <a:miter lim="800000"/>
            <a:headEnd/>
            <a:tailEnd/>
          </a:ln>
        </p:spPr>
      </p:pic>
      <p:pic>
        <p:nvPicPr>
          <p:cNvPr id="41989" name="Picture 5"/>
          <p:cNvPicPr>
            <a:picLocks noChangeAspect="1" noChangeArrowheads="1"/>
          </p:cNvPicPr>
          <p:nvPr/>
        </p:nvPicPr>
        <p:blipFill>
          <a:blip r:embed="rId5" cstate="print"/>
          <a:srcRect/>
          <a:stretch>
            <a:fillRect/>
          </a:stretch>
        </p:blipFill>
        <p:spPr bwMode="auto">
          <a:xfrm>
            <a:off x="4876800" y="381000"/>
            <a:ext cx="3048000" cy="2286000"/>
          </a:xfrm>
          <a:prstGeom prst="rect">
            <a:avLst/>
          </a:prstGeom>
          <a:noFill/>
          <a:ln w="9525">
            <a:noFill/>
            <a:miter lim="800000"/>
            <a:headEnd/>
            <a:tailEnd/>
          </a:ln>
        </p:spPr>
      </p:pic>
      <p:pic>
        <p:nvPicPr>
          <p:cNvPr id="41990" name="Picture 6"/>
          <p:cNvPicPr>
            <a:picLocks noChangeAspect="1" noChangeArrowheads="1"/>
          </p:cNvPicPr>
          <p:nvPr/>
        </p:nvPicPr>
        <p:blipFill>
          <a:blip r:embed="rId6" cstate="print"/>
          <a:srcRect/>
          <a:stretch>
            <a:fillRect/>
          </a:stretch>
        </p:blipFill>
        <p:spPr bwMode="auto">
          <a:xfrm>
            <a:off x="914400" y="3352800"/>
            <a:ext cx="33528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4</a:t>
            </a:r>
            <a:endParaRPr lang="en-US" dirty="0">
              <a:solidFill>
                <a:srgbClr val="4F4009"/>
              </a:solidFill>
            </a:endParaRPr>
          </a:p>
        </p:txBody>
      </p:sp>
      <p:sp>
        <p:nvSpPr>
          <p:cNvPr id="3" name="Title 2"/>
          <p:cNvSpPr>
            <a:spLocks noGrp="1"/>
          </p:cNvSpPr>
          <p:nvPr>
            <p:ph type="ctrTitle"/>
          </p:nvPr>
        </p:nvSpPr>
        <p:spPr>
          <a:xfrm>
            <a:off x="381000" y="1600200"/>
            <a:ext cx="8305800" cy="3886200"/>
          </a:xfrm>
        </p:spPr>
        <p:txBody>
          <a:bodyPr/>
          <a:lstStyle/>
          <a:p>
            <a:pPr fontAlgn="auto">
              <a:spcAft>
                <a:spcPts val="0"/>
              </a:spcAft>
              <a:defRPr/>
            </a:pPr>
            <a:r>
              <a:rPr smtClean="0">
                <a:solidFill>
                  <a:srgbClr val="4F4009"/>
                </a:solidFill>
              </a:rPr>
              <a:t>Physics enters the world of evolution.</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How can we fight evolving viruses?</a:t>
            </a:r>
            <a:endParaRPr>
              <a:solidFill>
                <a:srgbClr val="4F4009"/>
              </a:solidFill>
            </a:endParaRPr>
          </a:p>
        </p:txBody>
      </p:sp>
      <p:pic>
        <p:nvPicPr>
          <p:cNvPr id="43012" name="Picture 2"/>
          <p:cNvPicPr>
            <a:picLocks noChangeAspect="1" noChangeArrowheads="1"/>
          </p:cNvPicPr>
          <p:nvPr/>
        </p:nvPicPr>
        <p:blipFill>
          <a:blip r:embed="rId2" cstate="print"/>
          <a:srcRect/>
          <a:stretch>
            <a:fillRect/>
          </a:stretch>
        </p:blipFill>
        <p:spPr bwMode="auto">
          <a:xfrm>
            <a:off x="7010400" y="4724400"/>
            <a:ext cx="2133600" cy="2133600"/>
          </a:xfrm>
          <a:prstGeom prst="rect">
            <a:avLst/>
          </a:prstGeom>
          <a:noFill/>
          <a:ln w="9525">
            <a:noFill/>
            <a:miter lim="800000"/>
            <a:headEnd/>
            <a:tailEnd/>
          </a:ln>
        </p:spPr>
      </p:pic>
      <p:sp>
        <p:nvSpPr>
          <p:cNvPr id="43013" name="TextBox 4"/>
          <p:cNvSpPr txBox="1">
            <a:spLocks noChangeArrowheads="1"/>
          </p:cNvSpPr>
          <p:nvPr/>
        </p:nvSpPr>
        <p:spPr bwMode="auto">
          <a:xfrm>
            <a:off x="4800600" y="6324600"/>
            <a:ext cx="1981200" cy="246063"/>
          </a:xfrm>
          <a:prstGeom prst="rect">
            <a:avLst/>
          </a:prstGeom>
          <a:noFill/>
          <a:ln w="9525">
            <a:noFill/>
            <a:miter lim="800000"/>
            <a:headEnd/>
            <a:tailEnd/>
          </a:ln>
        </p:spPr>
        <p:txBody>
          <a:bodyPr>
            <a:spAutoFit/>
          </a:bodyPr>
          <a:lstStyle/>
          <a:p>
            <a:r>
              <a:rPr lang="en-US" sz="1000">
                <a:solidFill>
                  <a:srgbClr val="4F4009"/>
                </a:solidFill>
                <a:latin typeface="Calibri" pitchFamily="34" charset="0"/>
              </a:rPr>
              <a:t>Illustration of HIV particle; nsf.gov</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1"/>
          <p:cNvSpPr>
            <a:spLocks noGrp="1"/>
          </p:cNvSpPr>
          <p:nvPr>
            <p:ph idx="1"/>
          </p:nvPr>
        </p:nvSpPr>
        <p:spPr>
          <a:xfrm>
            <a:off x="457200" y="1828800"/>
            <a:ext cx="8229600" cy="4267200"/>
          </a:xfrm>
        </p:spPr>
        <p:txBody>
          <a:bodyPr/>
          <a:lstStyle/>
          <a:p>
            <a:r>
              <a:rPr lang="en-US" sz="2800" smtClean="0">
                <a:solidFill>
                  <a:srgbClr val="4F4009"/>
                </a:solidFill>
              </a:rPr>
              <a:t>While plants and </a:t>
            </a:r>
          </a:p>
          <a:p>
            <a:pPr lvl="1">
              <a:buFont typeface="Wingdings 2" pitchFamily="18" charset="2"/>
              <a:buNone/>
            </a:pPr>
            <a:r>
              <a:rPr lang="en-US" sz="2800" smtClean="0">
                <a:solidFill>
                  <a:srgbClr val="4F4009"/>
                </a:solidFill>
              </a:rPr>
              <a:t>animals evolve over </a:t>
            </a:r>
          </a:p>
          <a:p>
            <a:pPr lvl="1">
              <a:buFont typeface="Wingdings 2" pitchFamily="18" charset="2"/>
              <a:buNone/>
            </a:pPr>
            <a:r>
              <a:rPr lang="en-US" sz="2800" smtClean="0">
                <a:solidFill>
                  <a:srgbClr val="4F4009"/>
                </a:solidFill>
              </a:rPr>
              <a:t>hundreds of millions </a:t>
            </a:r>
          </a:p>
          <a:p>
            <a:pPr lvl="1">
              <a:buFont typeface="Wingdings 2" pitchFamily="18" charset="2"/>
              <a:buNone/>
            </a:pPr>
            <a:r>
              <a:rPr lang="en-US" sz="2800" smtClean="0">
                <a:solidFill>
                  <a:srgbClr val="4F4009"/>
                </a:solidFill>
              </a:rPr>
              <a:t>of years, viruses can </a:t>
            </a:r>
          </a:p>
          <a:p>
            <a:pPr lvl="1">
              <a:buFont typeface="Wingdings 2" pitchFamily="18" charset="2"/>
              <a:buNone/>
            </a:pPr>
            <a:r>
              <a:rPr lang="en-US" sz="2800" smtClean="0">
                <a:solidFill>
                  <a:srgbClr val="4F4009"/>
                </a:solidFill>
              </a:rPr>
              <a:t>evolve over only a few years</a:t>
            </a:r>
          </a:p>
          <a:p>
            <a:pPr lvl="1">
              <a:buFont typeface="Wingdings 2" pitchFamily="18" charset="2"/>
              <a:buNone/>
            </a:pPr>
            <a:endParaRPr lang="en-US" sz="2800" smtClean="0">
              <a:solidFill>
                <a:srgbClr val="4F4009"/>
              </a:solidFill>
            </a:endParaRPr>
          </a:p>
          <a:p>
            <a:r>
              <a:rPr lang="en-US" sz="2800" smtClean="0">
                <a:solidFill>
                  <a:srgbClr val="4F4009"/>
                </a:solidFill>
              </a:rPr>
              <a:t>Because this poses a threat to humans, analyzing and modeling these viral genomes is of great significance.</a:t>
            </a: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Viral evolution</a:t>
            </a:r>
            <a:endParaRPr>
              <a:solidFill>
                <a:srgbClr val="4F4009"/>
              </a:solidFill>
            </a:endParaRPr>
          </a:p>
        </p:txBody>
      </p:sp>
      <p:pic>
        <p:nvPicPr>
          <p:cNvPr id="44036" name="Picture 2"/>
          <p:cNvPicPr>
            <a:picLocks noChangeAspect="1" noChangeArrowheads="1"/>
          </p:cNvPicPr>
          <p:nvPr/>
        </p:nvPicPr>
        <p:blipFill>
          <a:blip r:embed="rId2" cstate="print"/>
          <a:srcRect/>
          <a:stretch>
            <a:fillRect/>
          </a:stretch>
        </p:blipFill>
        <p:spPr bwMode="auto">
          <a:xfrm>
            <a:off x="4038600" y="0"/>
            <a:ext cx="5105400" cy="3554413"/>
          </a:xfrm>
          <a:prstGeom prst="rect">
            <a:avLst/>
          </a:prstGeom>
          <a:noFill/>
          <a:ln w="9525">
            <a:noFill/>
            <a:miter lim="800000"/>
            <a:headEnd/>
            <a:tailEnd/>
          </a:ln>
        </p:spPr>
      </p:pic>
      <p:sp>
        <p:nvSpPr>
          <p:cNvPr id="44037" name="TextBox 4"/>
          <p:cNvSpPr txBox="1">
            <a:spLocks noChangeArrowheads="1"/>
          </p:cNvSpPr>
          <p:nvPr/>
        </p:nvSpPr>
        <p:spPr bwMode="auto">
          <a:xfrm>
            <a:off x="6934200" y="3581400"/>
            <a:ext cx="1752600" cy="381000"/>
          </a:xfrm>
          <a:prstGeom prst="rect">
            <a:avLst/>
          </a:prstGeom>
          <a:noFill/>
          <a:ln w="9525">
            <a:noFill/>
            <a:miter lim="800000"/>
            <a:headEnd/>
            <a:tailEnd/>
          </a:ln>
        </p:spPr>
        <p:txBody>
          <a:bodyPr>
            <a:spAutoFit/>
          </a:bodyPr>
          <a:lstStyle/>
          <a:p>
            <a:r>
              <a:rPr lang="en-US">
                <a:solidFill>
                  <a:srgbClr val="4F4009"/>
                </a:solidFill>
                <a:latin typeface="Calibri" pitchFamily="34" charset="0"/>
              </a:rPr>
              <a:t>Diagram of HIV</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rot="556868">
            <a:off x="685800" y="762000"/>
            <a:ext cx="5029200" cy="2016125"/>
          </a:xfrm>
          <a:prstGeom prst="rect">
            <a:avLst/>
          </a:prstGeom>
          <a:noFill/>
          <a:ln w="9525">
            <a:noFill/>
            <a:miter lim="800000"/>
            <a:headEnd/>
            <a:tailEnd/>
          </a:ln>
        </p:spPr>
        <p:txBody>
          <a:bodyPr>
            <a:spAutoFit/>
          </a:bodyPr>
          <a:lstStyle/>
          <a:p>
            <a:pPr algn="ctr"/>
            <a:r>
              <a:rPr lang="en-US" sz="12500" b="1">
                <a:solidFill>
                  <a:srgbClr val="FFCC00"/>
                </a:solidFill>
                <a:latin typeface="Calibri" pitchFamily="34" charset="0"/>
              </a:rPr>
              <a:t>Physics</a:t>
            </a:r>
          </a:p>
        </p:txBody>
      </p:sp>
      <p:sp>
        <p:nvSpPr>
          <p:cNvPr id="3" name="TextBox 2"/>
          <p:cNvSpPr txBox="1"/>
          <p:nvPr/>
        </p:nvSpPr>
        <p:spPr>
          <a:xfrm rot="20391374">
            <a:off x="3154363" y="3981450"/>
            <a:ext cx="5359400" cy="2016125"/>
          </a:xfrm>
          <a:prstGeom prst="rect">
            <a:avLst/>
          </a:prstGeom>
          <a:noFill/>
        </p:spPr>
        <p:txBody>
          <a:bodyPr>
            <a:spAutoFit/>
          </a:bodyPr>
          <a:lstStyle/>
          <a:p>
            <a:pPr algn="ctr" fontAlgn="auto">
              <a:spcBef>
                <a:spcPts val="0"/>
              </a:spcBef>
              <a:spcAft>
                <a:spcPts val="0"/>
              </a:spcAft>
              <a:defRPr/>
            </a:pPr>
            <a:r>
              <a:rPr lang="en-US" sz="12500" b="1" dirty="0">
                <a:solidFill>
                  <a:schemeClr val="accent1">
                    <a:lumMod val="75000"/>
                  </a:schemeClr>
                </a:solidFill>
                <a:latin typeface="+mn-lt"/>
                <a:cs typeface="+mn-cs"/>
              </a:rPr>
              <a:t>Biology</a:t>
            </a:r>
            <a:endParaRPr lang="en-US" sz="12500" b="1" dirty="0">
              <a:solidFill>
                <a:schemeClr val="accent1">
                  <a:lumMod val="75000"/>
                </a:schemeClr>
              </a:solidFill>
              <a:latin typeface="+mn-lt"/>
              <a:cs typeface="+mn-cs"/>
            </a:endParaRPr>
          </a:p>
        </p:txBody>
      </p:sp>
      <p:sp>
        <p:nvSpPr>
          <p:cNvPr id="4" name="TextBox 3"/>
          <p:cNvSpPr txBox="1">
            <a:spLocks noChangeArrowheads="1"/>
          </p:cNvSpPr>
          <p:nvPr/>
        </p:nvSpPr>
        <p:spPr bwMode="auto">
          <a:xfrm rot="-401553">
            <a:off x="808038" y="4103688"/>
            <a:ext cx="3792537" cy="1016000"/>
          </a:xfrm>
          <a:prstGeom prst="rect">
            <a:avLst/>
          </a:prstGeom>
          <a:noFill/>
          <a:ln w="9525">
            <a:noFill/>
            <a:miter lim="800000"/>
            <a:headEnd/>
            <a:tailEnd/>
          </a:ln>
        </p:spPr>
        <p:txBody>
          <a:bodyPr>
            <a:spAutoFit/>
          </a:bodyPr>
          <a:lstStyle/>
          <a:p>
            <a:pPr algn="ctr"/>
            <a:r>
              <a:rPr lang="en-US" sz="6000" b="1">
                <a:solidFill>
                  <a:srgbClr val="006600"/>
                </a:solidFill>
                <a:latin typeface="Calibri" pitchFamily="34" charset="0"/>
              </a:rPr>
              <a:t>Physics</a:t>
            </a:r>
          </a:p>
        </p:txBody>
      </p:sp>
      <p:sp>
        <p:nvSpPr>
          <p:cNvPr id="5" name="TextBox 4"/>
          <p:cNvSpPr txBox="1">
            <a:spLocks noChangeArrowheads="1"/>
          </p:cNvSpPr>
          <p:nvPr/>
        </p:nvSpPr>
        <p:spPr bwMode="auto">
          <a:xfrm>
            <a:off x="457200" y="2590800"/>
            <a:ext cx="5029200" cy="1016000"/>
          </a:xfrm>
          <a:prstGeom prst="rect">
            <a:avLst/>
          </a:prstGeom>
          <a:noFill/>
          <a:ln w="9525">
            <a:noFill/>
            <a:miter lim="800000"/>
            <a:headEnd/>
            <a:tailEnd/>
          </a:ln>
        </p:spPr>
        <p:txBody>
          <a:bodyPr>
            <a:spAutoFit/>
          </a:bodyPr>
          <a:lstStyle/>
          <a:p>
            <a:pPr algn="ctr"/>
            <a:r>
              <a:rPr lang="en-US" sz="6000" b="1">
                <a:solidFill>
                  <a:srgbClr val="660033"/>
                </a:solidFill>
                <a:latin typeface="Calibri" pitchFamily="34" charset="0"/>
              </a:rPr>
              <a:t>Biology</a:t>
            </a:r>
          </a:p>
        </p:txBody>
      </p:sp>
      <p:sp>
        <p:nvSpPr>
          <p:cNvPr id="6" name="TextBox 5"/>
          <p:cNvSpPr txBox="1"/>
          <p:nvPr/>
        </p:nvSpPr>
        <p:spPr>
          <a:xfrm>
            <a:off x="3810000" y="3124200"/>
            <a:ext cx="5029200" cy="830263"/>
          </a:xfrm>
          <a:prstGeom prst="rect">
            <a:avLst/>
          </a:prstGeom>
          <a:noFill/>
        </p:spPr>
        <p:txBody>
          <a:bodyPr>
            <a:spAutoFit/>
          </a:bodyPr>
          <a:lstStyle/>
          <a:p>
            <a:pPr algn="ctr" fontAlgn="auto">
              <a:spcBef>
                <a:spcPts val="0"/>
              </a:spcBef>
              <a:spcAft>
                <a:spcPts val="0"/>
              </a:spcAft>
              <a:defRPr/>
            </a:pPr>
            <a:r>
              <a:rPr lang="en-US" sz="4800" b="1" dirty="0">
                <a:solidFill>
                  <a:schemeClr val="accent2">
                    <a:lumMod val="75000"/>
                  </a:schemeClr>
                </a:solidFill>
                <a:latin typeface="+mn-lt"/>
                <a:cs typeface="+mn-cs"/>
              </a:rPr>
              <a:t>Physics</a:t>
            </a:r>
            <a:endParaRPr lang="en-US" sz="4800" b="1" dirty="0">
              <a:solidFill>
                <a:schemeClr val="accent2">
                  <a:lumMod val="75000"/>
                </a:schemeClr>
              </a:solidFill>
              <a:latin typeface="+mn-lt"/>
              <a:cs typeface="+mn-cs"/>
            </a:endParaRPr>
          </a:p>
        </p:txBody>
      </p:sp>
      <p:sp>
        <p:nvSpPr>
          <p:cNvPr id="7" name="TextBox 6"/>
          <p:cNvSpPr txBox="1">
            <a:spLocks noChangeArrowheads="1"/>
          </p:cNvSpPr>
          <p:nvPr/>
        </p:nvSpPr>
        <p:spPr bwMode="auto">
          <a:xfrm>
            <a:off x="4114800" y="838200"/>
            <a:ext cx="5029200" cy="830263"/>
          </a:xfrm>
          <a:prstGeom prst="rect">
            <a:avLst/>
          </a:prstGeom>
          <a:noFill/>
          <a:ln w="9525">
            <a:noFill/>
            <a:miter lim="800000"/>
            <a:headEnd/>
            <a:tailEnd/>
          </a:ln>
        </p:spPr>
        <p:txBody>
          <a:bodyPr>
            <a:spAutoFit/>
          </a:bodyPr>
          <a:lstStyle/>
          <a:p>
            <a:pPr algn="ctr"/>
            <a:r>
              <a:rPr lang="en-US" sz="4800" b="1">
                <a:solidFill>
                  <a:srgbClr val="CC0000"/>
                </a:solidFill>
                <a:latin typeface="Calibri" pitchFamily="34" charset="0"/>
              </a:rPr>
              <a:t>Biology</a:t>
            </a:r>
          </a:p>
        </p:txBody>
      </p:sp>
    </p:spTree>
  </p:cSld>
  <p:clrMapOvr>
    <a:masterClrMapping/>
  </p:clrMapOvr>
  <p:transition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9" presetClass="exit" presetSubtype="0" fill="hold" grpId="1" nodeType="afterEffect">
                                  <p:stCondLst>
                                    <p:cond delay="0"/>
                                  </p:stCondLst>
                                  <p:childTnLst>
                                    <p:animEffect transition="out" filter="dissolv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500"/>
                            </p:stCondLst>
                            <p:childTnLst>
                              <p:par>
                                <p:cTn id="17" presetID="9" presetClass="exit" presetSubtype="0" fill="hold" grpId="1" nodeType="afterEffect">
                                  <p:stCondLst>
                                    <p:cond delay="0"/>
                                  </p:stCondLst>
                                  <p:childTnLst>
                                    <p:animEffect transition="out" filter="dissolve">
                                      <p:cBhvr>
                                        <p:cTn id="18" dur="500"/>
                                        <p:tgtEl>
                                          <p:spTgt spid="3"/>
                                        </p:tgtEl>
                                      </p:cBhvr>
                                    </p:animEffect>
                                    <p:set>
                                      <p:cBhvr>
                                        <p:cTn id="19" dur="1" fill="hold">
                                          <p:stCondLst>
                                            <p:cond delay="499"/>
                                          </p:stCondLst>
                                        </p:cTn>
                                        <p:tgtEl>
                                          <p:spTgt spid="3"/>
                                        </p:tgtEl>
                                        <p:attrNameLst>
                                          <p:attrName>style.visibility</p:attrName>
                                        </p:attrNameLst>
                                      </p:cBhvr>
                                      <p:to>
                                        <p:strVal val="hidden"/>
                                      </p:to>
                                    </p:se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ssolve">
                                      <p:cBhvr>
                                        <p:cTn id="23" dur="500"/>
                                        <p:tgtEl>
                                          <p:spTgt spid="4"/>
                                        </p:tgtEl>
                                      </p:cBhvr>
                                    </p:animEffect>
                                  </p:childTnLst>
                                </p:cTn>
                              </p:par>
                            </p:childTnLst>
                          </p:cTn>
                        </p:par>
                        <p:par>
                          <p:cTn id="24" fill="hold">
                            <p:stCondLst>
                              <p:cond delay="2500"/>
                            </p:stCondLst>
                            <p:childTnLst>
                              <p:par>
                                <p:cTn id="25" presetID="9" presetClass="exit" presetSubtype="0" fill="hold" grpId="1" nodeType="afterEffect">
                                  <p:stCondLst>
                                    <p:cond delay="0"/>
                                  </p:stCondLst>
                                  <p:childTnLst>
                                    <p:animEffect transition="out" filter="dissolv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3500"/>
                            </p:stCondLst>
                            <p:childTnLst>
                              <p:par>
                                <p:cTn id="33" presetID="9" presetClass="exit" presetSubtype="0" fill="hold" grpId="1" nodeType="afterEffect">
                                  <p:stCondLst>
                                    <p:cond delay="0"/>
                                  </p:stCondLst>
                                  <p:childTnLst>
                                    <p:animEffect transition="out" filter="dissolv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dissolve">
                                      <p:cBhvr>
                                        <p:cTn id="39" dur="500"/>
                                        <p:tgtEl>
                                          <p:spTgt spid="6"/>
                                        </p:tgtEl>
                                      </p:cBhvr>
                                    </p:animEffect>
                                  </p:childTnLst>
                                </p:cTn>
                              </p:par>
                            </p:childTnLst>
                          </p:cTn>
                        </p:par>
                        <p:par>
                          <p:cTn id="40" fill="hold">
                            <p:stCondLst>
                              <p:cond delay="4500"/>
                            </p:stCondLst>
                            <p:childTnLst>
                              <p:par>
                                <p:cTn id="41" presetID="9" presetClass="exit" presetSubtype="0" fill="hold" grpId="1" nodeType="afterEffect">
                                  <p:stCondLst>
                                    <p:cond delay="0"/>
                                  </p:stCondLst>
                                  <p:childTnLst>
                                    <p:animEffect transition="out" filter="dissolv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dissolve">
                                      <p:cBhvr>
                                        <p:cTn id="47" dur="500"/>
                                        <p:tgtEl>
                                          <p:spTgt spid="7"/>
                                        </p:tgtEl>
                                      </p:cBhvr>
                                    </p:animEffect>
                                  </p:childTnLst>
                                </p:cTn>
                              </p:par>
                            </p:childTnLst>
                          </p:cTn>
                        </p:par>
                        <p:par>
                          <p:cTn id="48" fill="hold">
                            <p:stCondLst>
                              <p:cond delay="5500"/>
                            </p:stCondLst>
                            <p:childTnLst>
                              <p:par>
                                <p:cTn id="49" presetID="9" presetClass="exit" presetSubtype="0" fill="hold" grpId="1" nodeType="afterEffect">
                                  <p:stCondLst>
                                    <p:cond delay="0"/>
                                  </p:stCondLst>
                                  <p:childTnLst>
                                    <p:animEffect transition="out" filter="dissolv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1"/>
          <p:cNvSpPr>
            <a:spLocks noGrp="1"/>
          </p:cNvSpPr>
          <p:nvPr>
            <p:ph idx="1"/>
          </p:nvPr>
        </p:nvSpPr>
        <p:spPr>
          <a:xfrm>
            <a:off x="457200" y="762000"/>
            <a:ext cx="8229600" cy="4876800"/>
          </a:xfrm>
        </p:spPr>
        <p:txBody>
          <a:bodyPr/>
          <a:lstStyle/>
          <a:p>
            <a:pPr algn="ctr">
              <a:buFont typeface="Wingdings 2" pitchFamily="18" charset="2"/>
              <a:buNone/>
            </a:pPr>
            <a:r>
              <a:rPr lang="en-US" sz="3200" smtClean="0">
                <a:solidFill>
                  <a:srgbClr val="4F4009"/>
                </a:solidFill>
              </a:rPr>
              <a:t>One reason viruses (like HIV) are hard to eradicate is because of their rapid evolution</a:t>
            </a:r>
          </a:p>
          <a:p>
            <a:pPr algn="ctr">
              <a:buFont typeface="Wingdings 2" pitchFamily="18" charset="2"/>
              <a:buNone/>
            </a:pPr>
            <a:r>
              <a:rPr lang="en-US" sz="3200" smtClean="0">
                <a:solidFill>
                  <a:srgbClr val="4F4009"/>
                </a:solidFill>
              </a:rPr>
              <a:t> </a:t>
            </a:r>
          </a:p>
          <a:p>
            <a:pPr lvl="1"/>
            <a:r>
              <a:rPr lang="en-US" sz="3200" smtClean="0">
                <a:solidFill>
                  <a:srgbClr val="4F4009"/>
                </a:solidFill>
              </a:rPr>
              <a:t>Difficult to develop vaccines</a:t>
            </a:r>
          </a:p>
          <a:p>
            <a:pPr lvl="1"/>
            <a:r>
              <a:rPr lang="en-US" sz="3200" smtClean="0">
                <a:solidFill>
                  <a:srgbClr val="4F4009"/>
                </a:solidFill>
              </a:rPr>
              <a:t>Difficult for </a:t>
            </a:r>
          </a:p>
          <a:p>
            <a:pPr marL="798513" lvl="2" indent="-165100">
              <a:buFont typeface="Wingdings 2" pitchFamily="18" charset="2"/>
              <a:buNone/>
            </a:pPr>
            <a:r>
              <a:rPr lang="en-US" sz="3200" smtClean="0">
                <a:solidFill>
                  <a:srgbClr val="4F4009"/>
                </a:solidFill>
              </a:rPr>
              <a:t>immune system </a:t>
            </a:r>
          </a:p>
          <a:p>
            <a:pPr marL="798513" lvl="2" indent="-165100">
              <a:buFont typeface="Wingdings 2" pitchFamily="18" charset="2"/>
              <a:buNone/>
            </a:pPr>
            <a:r>
              <a:rPr lang="en-US" sz="3200" smtClean="0">
                <a:solidFill>
                  <a:srgbClr val="4F4009"/>
                </a:solidFill>
              </a:rPr>
              <a:t>to fight</a:t>
            </a:r>
          </a:p>
        </p:txBody>
      </p:sp>
      <p:pic>
        <p:nvPicPr>
          <p:cNvPr id="45059" name="Picture 3"/>
          <p:cNvPicPr>
            <a:picLocks noChangeAspect="1" noChangeArrowheads="1"/>
          </p:cNvPicPr>
          <p:nvPr/>
        </p:nvPicPr>
        <p:blipFill>
          <a:blip r:embed="rId3" cstate="print"/>
          <a:srcRect/>
          <a:stretch>
            <a:fillRect/>
          </a:stretch>
        </p:blipFill>
        <p:spPr bwMode="auto">
          <a:xfrm>
            <a:off x="3886200" y="2895600"/>
            <a:ext cx="52578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Grp="1" noChangeAspect="1" noChangeArrowheads="1"/>
          </p:cNvPicPr>
          <p:nvPr>
            <p:ph idx="1"/>
          </p:nvPr>
        </p:nvPicPr>
        <p:blipFill>
          <a:blip r:embed="rId2" cstate="print"/>
          <a:srcRect/>
          <a:stretch>
            <a:fillRect/>
          </a:stretch>
        </p:blipFill>
        <p:spPr>
          <a:xfrm>
            <a:off x="1066800" y="169863"/>
            <a:ext cx="7162800" cy="6626225"/>
          </a:xfr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Grp="1" noChangeAspect="1" noChangeArrowheads="1"/>
          </p:cNvPicPr>
          <p:nvPr>
            <p:ph idx="1"/>
          </p:nvPr>
        </p:nvPicPr>
        <p:blipFill>
          <a:blip r:embed="rId3" cstate="print"/>
          <a:srcRect/>
          <a:stretch>
            <a:fillRect/>
          </a:stretch>
        </p:blipFill>
        <p:spPr>
          <a:xfrm>
            <a:off x="3657600" y="1447800"/>
            <a:ext cx="5162550" cy="3429000"/>
          </a:xfrm>
        </p:spPr>
      </p:pic>
      <p:sp>
        <p:nvSpPr>
          <p:cNvPr id="3" name="Title 2"/>
          <p:cNvSpPr>
            <a:spLocks noGrp="1"/>
          </p:cNvSpPr>
          <p:nvPr>
            <p:ph type="title"/>
          </p:nvPr>
        </p:nvSpPr>
        <p:spPr/>
        <p:txBody>
          <a:bodyPr/>
          <a:lstStyle/>
          <a:p>
            <a:pPr fontAlgn="auto">
              <a:spcAft>
                <a:spcPts val="0"/>
              </a:spcAft>
              <a:defRPr/>
            </a:pPr>
            <a:r>
              <a:rPr smtClean="0">
                <a:solidFill>
                  <a:srgbClr val="4F4009"/>
                </a:solidFill>
              </a:rPr>
              <a:t>Evolution of HIV</a:t>
            </a:r>
            <a:endParaRPr>
              <a:solidFill>
                <a:srgbClr val="4F4009"/>
              </a:solidFill>
            </a:endParaRPr>
          </a:p>
        </p:txBody>
      </p:sp>
      <p:sp>
        <p:nvSpPr>
          <p:cNvPr id="47108" name="TextBox 4"/>
          <p:cNvSpPr txBox="1">
            <a:spLocks noChangeArrowheads="1"/>
          </p:cNvSpPr>
          <p:nvPr/>
        </p:nvSpPr>
        <p:spPr bwMode="auto">
          <a:xfrm>
            <a:off x="3810000" y="5029200"/>
            <a:ext cx="3505200" cy="369888"/>
          </a:xfrm>
          <a:prstGeom prst="rect">
            <a:avLst/>
          </a:prstGeom>
          <a:noFill/>
          <a:ln w="9525">
            <a:noFill/>
            <a:miter lim="800000"/>
            <a:headEnd/>
            <a:tailEnd/>
          </a:ln>
        </p:spPr>
        <p:txBody>
          <a:bodyPr>
            <a:spAutoFit/>
          </a:bodyPr>
          <a:lstStyle/>
          <a:p>
            <a:r>
              <a:rPr lang="en-US">
                <a:solidFill>
                  <a:srgbClr val="4F4009"/>
                </a:solidFill>
                <a:latin typeface="Calibri" pitchFamily="34" charset="0"/>
              </a:rPr>
              <a:t>HIV budding from an immune cell</a:t>
            </a:r>
          </a:p>
        </p:txBody>
      </p:sp>
      <p:sp>
        <p:nvSpPr>
          <p:cNvPr id="47109" name="Rectangle 5"/>
          <p:cNvSpPr>
            <a:spLocks noChangeArrowheads="1"/>
          </p:cNvSpPr>
          <p:nvPr/>
        </p:nvSpPr>
        <p:spPr bwMode="auto">
          <a:xfrm>
            <a:off x="609600" y="1447800"/>
            <a:ext cx="2895600" cy="4894263"/>
          </a:xfrm>
          <a:prstGeom prst="rect">
            <a:avLst/>
          </a:prstGeom>
          <a:noFill/>
          <a:ln w="9525">
            <a:noFill/>
            <a:miter lim="800000"/>
            <a:headEnd/>
            <a:tailEnd/>
          </a:ln>
        </p:spPr>
        <p:txBody>
          <a:bodyPr>
            <a:spAutoFit/>
          </a:bodyPr>
          <a:lstStyle/>
          <a:p>
            <a:pPr>
              <a:buFont typeface="Arial" pitchFamily="34" charset="0"/>
              <a:buChar char="•"/>
            </a:pPr>
            <a:r>
              <a:rPr lang="en-US" sz="2400">
                <a:solidFill>
                  <a:srgbClr val="4F4009"/>
                </a:solidFill>
                <a:latin typeface="Calibri" pitchFamily="34" charset="0"/>
              </a:rPr>
              <a:t>HIV does not develop in all people at the same rate</a:t>
            </a:r>
          </a:p>
          <a:p>
            <a:pPr>
              <a:buFont typeface="Arial" pitchFamily="34" charset="0"/>
              <a:buChar char="•"/>
            </a:pPr>
            <a:r>
              <a:rPr lang="en-US" sz="2400">
                <a:solidFill>
                  <a:srgbClr val="4F4009"/>
                </a:solidFill>
                <a:latin typeface="Calibri" pitchFamily="34" charset="0"/>
              </a:rPr>
              <a:t>The rate is related to genes controlling the production of  immune system molecules called human leucocyte antigens (HLAs)</a:t>
            </a:r>
          </a:p>
          <a:p>
            <a:pPr>
              <a:buFont typeface="Arial" pitchFamily="34" charset="0"/>
              <a:buChar char="•"/>
            </a:pPr>
            <a:r>
              <a:rPr lang="en-US" sz="2400">
                <a:solidFill>
                  <a:srgbClr val="4F4009"/>
                </a:solidFill>
                <a:latin typeface="Calibri" pitchFamily="34" charset="0"/>
              </a:rPr>
              <a:t>Humans do not all have the same HLA genes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1"/>
          <p:cNvSpPr>
            <a:spLocks noGrp="1"/>
          </p:cNvSpPr>
          <p:nvPr>
            <p:ph idx="1"/>
          </p:nvPr>
        </p:nvSpPr>
        <p:spPr>
          <a:xfrm>
            <a:off x="457200" y="533400"/>
            <a:ext cx="8382000" cy="5410200"/>
          </a:xfrm>
        </p:spPr>
        <p:txBody>
          <a:bodyPr/>
          <a:lstStyle/>
          <a:p>
            <a:r>
              <a:rPr lang="en-US" sz="3200" smtClean="0">
                <a:solidFill>
                  <a:srgbClr val="4F4009"/>
                </a:solidFill>
              </a:rPr>
              <a:t>HIV can adapt rapidly to the immune responses in human populations.</a:t>
            </a:r>
          </a:p>
          <a:p>
            <a:endParaRPr lang="en-US" sz="3200" smtClean="0">
              <a:solidFill>
                <a:srgbClr val="4F4009"/>
              </a:solidFill>
            </a:endParaRPr>
          </a:p>
          <a:p>
            <a:r>
              <a:rPr lang="en-US" sz="3200" smtClean="0">
                <a:solidFill>
                  <a:srgbClr val="4F4009"/>
                </a:solidFill>
              </a:rPr>
              <a:t>This implies that effective vaccines would need to be changed frequently to keep up with the evolution of the virus (this is currently also done with the flu vaccine)</a:t>
            </a:r>
          </a:p>
          <a:p>
            <a:endParaRPr lang="en-US" sz="3200" smtClean="0">
              <a:solidFill>
                <a:srgbClr val="4F4009"/>
              </a:solidFill>
            </a:endParaRPr>
          </a:p>
          <a:p>
            <a:r>
              <a:rPr lang="en-US" sz="3200" smtClean="0">
                <a:solidFill>
                  <a:srgbClr val="4F4009"/>
                </a:solidFill>
              </a:rPr>
              <a:t>Models of the evolutionary patterns need to be studied to get a step ahead of the virus. </a:t>
            </a:r>
          </a:p>
        </p:txBody>
      </p:sp>
      <p:pic>
        <p:nvPicPr>
          <p:cNvPr id="48131" name="Picture 2"/>
          <p:cNvPicPr>
            <a:picLocks noChangeAspect="1" noChangeArrowheads="1"/>
          </p:cNvPicPr>
          <p:nvPr/>
        </p:nvPicPr>
        <p:blipFill>
          <a:blip r:embed="rId2" cstate="print"/>
          <a:srcRect/>
          <a:stretch>
            <a:fillRect/>
          </a:stretch>
        </p:blipFill>
        <p:spPr bwMode="auto">
          <a:xfrm>
            <a:off x="7772400" y="5260975"/>
            <a:ext cx="1371600" cy="159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3" descr="L:\KITP 2011 files\cloudy_earth.gif"/>
          <p:cNvPicPr>
            <a:picLocks noChangeAspect="1" noChangeArrowheads="1" noCrop="1"/>
          </p:cNvPicPr>
          <p:nvPr/>
        </p:nvPicPr>
        <p:blipFill>
          <a:blip r:embed="rId3" cstate="print"/>
          <a:srcRect/>
          <a:stretch>
            <a:fillRect/>
          </a:stretch>
        </p:blipFill>
        <p:spPr bwMode="auto">
          <a:xfrm>
            <a:off x="1143000" y="4724400"/>
            <a:ext cx="1455738" cy="1455738"/>
          </a:xfrm>
          <a:prstGeom prst="rect">
            <a:avLst/>
          </a:prstGeom>
          <a:noFill/>
          <a:ln w="9525">
            <a:noFill/>
            <a:miter lim="800000"/>
            <a:headEnd/>
            <a:tailEnd/>
          </a:ln>
        </p:spPr>
      </p:pic>
      <p:sp>
        <p:nvSpPr>
          <p:cNvPr id="49155" name="Content Placeholder 1"/>
          <p:cNvSpPr>
            <a:spLocks noGrp="1"/>
          </p:cNvSpPr>
          <p:nvPr>
            <p:ph idx="1"/>
          </p:nvPr>
        </p:nvSpPr>
        <p:spPr>
          <a:xfrm>
            <a:off x="457200" y="2209800"/>
            <a:ext cx="8229600" cy="3886200"/>
          </a:xfrm>
        </p:spPr>
        <p:txBody>
          <a:bodyPr/>
          <a:lstStyle/>
          <a:p>
            <a:pPr algn="ctr">
              <a:buFont typeface="Wingdings 2" pitchFamily="18" charset="2"/>
              <a:buNone/>
            </a:pPr>
            <a:r>
              <a:rPr lang="en-US" sz="4000" smtClean="0">
                <a:solidFill>
                  <a:srgbClr val="4F4009"/>
                </a:solidFill>
              </a:rPr>
              <a:t>These and other new frontiers of science require interdisciplinary research to continue to better humankind.</a:t>
            </a:r>
          </a:p>
        </p:txBody>
      </p:sp>
      <p:sp>
        <p:nvSpPr>
          <p:cNvPr id="3" name="Title 2"/>
          <p:cNvSpPr>
            <a:spLocks noGrp="1"/>
          </p:cNvSpPr>
          <p:nvPr>
            <p:ph type="title"/>
          </p:nvPr>
        </p:nvSpPr>
        <p:spPr>
          <a:xfrm>
            <a:off x="457200" y="685800"/>
            <a:ext cx="8229600" cy="1295400"/>
          </a:xfrm>
        </p:spPr>
        <p:txBody>
          <a:bodyPr/>
          <a:lstStyle/>
          <a:p>
            <a:pPr algn="ctr" fontAlgn="auto">
              <a:spcAft>
                <a:spcPts val="0"/>
              </a:spcAft>
              <a:defRPr/>
            </a:pPr>
            <a:r>
              <a:rPr smtClean="0">
                <a:solidFill>
                  <a:srgbClr val="4F4009"/>
                </a:solidFill>
              </a:rPr>
              <a:t>Why physics AND biology?</a:t>
            </a:r>
            <a:endParaRPr>
              <a:solidFill>
                <a:srgbClr val="4F4009"/>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Box 1"/>
          <p:cNvSpPr txBox="1">
            <a:spLocks noChangeArrowheads="1"/>
          </p:cNvSpPr>
          <p:nvPr/>
        </p:nvSpPr>
        <p:spPr bwMode="auto">
          <a:xfrm>
            <a:off x="990600" y="838200"/>
            <a:ext cx="7086600" cy="5354638"/>
          </a:xfrm>
          <a:prstGeom prst="rect">
            <a:avLst/>
          </a:prstGeom>
          <a:noFill/>
          <a:ln w="9525">
            <a:noFill/>
            <a:miter lim="800000"/>
            <a:headEnd/>
            <a:tailEnd/>
          </a:ln>
        </p:spPr>
        <p:txBody>
          <a:bodyPr>
            <a:spAutoFit/>
          </a:bodyPr>
          <a:lstStyle/>
          <a:p>
            <a:r>
              <a:rPr lang="en-US">
                <a:solidFill>
                  <a:srgbClr val="4F4009"/>
                </a:solidFill>
                <a:latin typeface="Calibri" pitchFamily="34" charset="0"/>
              </a:rPr>
              <a:t>Explore Some More…</a:t>
            </a:r>
          </a:p>
          <a:p>
            <a:endParaRPr lang="en-US">
              <a:solidFill>
                <a:srgbClr val="4F4009"/>
              </a:solidFill>
              <a:latin typeface="Calibri" pitchFamily="34" charset="0"/>
            </a:endParaRPr>
          </a:p>
          <a:p>
            <a:r>
              <a:rPr lang="en-US">
                <a:solidFill>
                  <a:srgbClr val="4F4009"/>
                </a:solidFill>
                <a:latin typeface="Calibri" pitchFamily="34" charset="0"/>
              </a:rPr>
              <a:t>Visit the site </a:t>
            </a:r>
            <a:r>
              <a:rPr lang="en-US">
                <a:solidFill>
                  <a:srgbClr val="4F4009"/>
                </a:solidFill>
                <a:latin typeface="Calibri" pitchFamily="34" charset="0"/>
                <a:hlinkClick r:id="rId3"/>
              </a:rPr>
              <a:t>http://physics.aps.org/articles/v4/4</a:t>
            </a:r>
            <a:r>
              <a:rPr lang="en-US">
                <a:solidFill>
                  <a:srgbClr val="4F4009"/>
                </a:solidFill>
                <a:latin typeface="Calibri" pitchFamily="34" charset="0"/>
              </a:rPr>
              <a:t>, read the article</a:t>
            </a:r>
            <a:r>
              <a:rPr lang="en-US" u="sng">
                <a:solidFill>
                  <a:srgbClr val="4F4009"/>
                </a:solidFill>
                <a:latin typeface="Calibri" pitchFamily="34" charset="0"/>
              </a:rPr>
              <a:t> </a:t>
            </a:r>
            <a:r>
              <a:rPr lang="en-US" b="1" u="sng">
                <a:solidFill>
                  <a:srgbClr val="4F4009"/>
                </a:solidFill>
                <a:latin typeface="Calibri" pitchFamily="34" charset="0"/>
              </a:rPr>
              <a:t>Does cell biology need physicists?</a:t>
            </a:r>
            <a:r>
              <a:rPr lang="en-US" b="1">
                <a:solidFill>
                  <a:srgbClr val="4F4009"/>
                </a:solidFill>
                <a:latin typeface="Calibri" pitchFamily="34" charset="0"/>
              </a:rPr>
              <a:t>.</a:t>
            </a:r>
            <a:r>
              <a:rPr lang="en-US">
                <a:solidFill>
                  <a:srgbClr val="4F4009"/>
                </a:solidFill>
                <a:latin typeface="Calibri" pitchFamily="34" charset="0"/>
              </a:rPr>
              <a:t>  Using information in the article and from this presentation,  answer the following questions.</a:t>
            </a:r>
          </a:p>
          <a:p>
            <a:pPr marL="800100" lvl="1" indent="-342900">
              <a:buFontTx/>
              <a:buAutoNum type="arabicPeriod"/>
            </a:pPr>
            <a:r>
              <a:rPr lang="en-US">
                <a:solidFill>
                  <a:srgbClr val="4F4009"/>
                </a:solidFill>
                <a:latin typeface="Calibri" pitchFamily="34" charset="0"/>
              </a:rPr>
              <a:t>Describe how a molecule can act as a motor.</a:t>
            </a:r>
          </a:p>
          <a:p>
            <a:pPr marL="800100" lvl="1" indent="-342900">
              <a:buFontTx/>
              <a:buAutoNum type="arabicPeriod"/>
            </a:pPr>
            <a:r>
              <a:rPr lang="en-US">
                <a:solidFill>
                  <a:srgbClr val="4F4009"/>
                </a:solidFill>
                <a:latin typeface="Calibri" pitchFamily="34" charset="0"/>
              </a:rPr>
              <a:t>Explain how polymerization, adhesion, and a contractile mechanism play a part in the movement of cells.</a:t>
            </a:r>
          </a:p>
          <a:p>
            <a:pPr marL="800100" lvl="1" indent="-342900">
              <a:buFontTx/>
              <a:buAutoNum type="arabicPeriod"/>
            </a:pPr>
            <a:r>
              <a:rPr lang="en-US">
                <a:solidFill>
                  <a:srgbClr val="4F4009"/>
                </a:solidFill>
                <a:latin typeface="Calibri" pitchFamily="34" charset="0"/>
              </a:rPr>
              <a:t>Choose and briefly describe at least three methods of cellular swimming.</a:t>
            </a:r>
          </a:p>
          <a:p>
            <a:pPr marL="800100" lvl="1" indent="-342900">
              <a:buFontTx/>
              <a:buAutoNum type="arabicPeriod"/>
            </a:pPr>
            <a:r>
              <a:rPr lang="en-US">
                <a:solidFill>
                  <a:srgbClr val="4F4009"/>
                </a:solidFill>
                <a:latin typeface="Calibri" pitchFamily="34" charset="0"/>
              </a:rPr>
              <a:t>Compare and contrast how bacteria and eukaryotic cells divide.</a:t>
            </a:r>
          </a:p>
          <a:p>
            <a:pPr marL="800100" lvl="1" indent="-342900">
              <a:buFontTx/>
              <a:buAutoNum type="arabicPeriod"/>
            </a:pPr>
            <a:r>
              <a:rPr lang="en-US">
                <a:solidFill>
                  <a:srgbClr val="4F4009"/>
                </a:solidFill>
                <a:latin typeface="Calibri" pitchFamily="34" charset="0"/>
              </a:rPr>
              <a:t>List and describe two ways that cells react to the stiffness of the surrounding environment.</a:t>
            </a:r>
          </a:p>
          <a:p>
            <a:pPr marL="800100" lvl="1" indent="-342900">
              <a:buFontTx/>
              <a:buAutoNum type="arabicPeriod"/>
            </a:pPr>
            <a:r>
              <a:rPr lang="en-US">
                <a:solidFill>
                  <a:srgbClr val="4F4009"/>
                </a:solidFill>
                <a:latin typeface="Calibri" pitchFamily="34" charset="0"/>
              </a:rPr>
              <a:t>How does the quote “It is easier to make a theory of everything than a theory of something” relate to the collaboration between physics and biology?</a:t>
            </a:r>
          </a:p>
          <a:p>
            <a:pPr marL="800100" lvl="1" indent="-342900">
              <a:buFontTx/>
              <a:buAutoNum type="arabicPeriod"/>
            </a:pPr>
            <a:r>
              <a:rPr lang="en-US">
                <a:solidFill>
                  <a:srgbClr val="4F4009"/>
                </a:solidFill>
                <a:latin typeface="Calibri" pitchFamily="34" charset="0"/>
              </a:rPr>
              <a:t>The author states that there are at least two ways that physics can “provide a simpler view of the astounding complexity” seen in biology.  Describe one of these ways.  </a:t>
            </a:r>
          </a:p>
        </p:txBody>
      </p:sp>
      <p:pic>
        <p:nvPicPr>
          <p:cNvPr id="50179" name="Picture 2"/>
          <p:cNvPicPr>
            <a:picLocks noChangeAspect="1" noChangeArrowheads="1"/>
          </p:cNvPicPr>
          <p:nvPr/>
        </p:nvPicPr>
        <p:blipFill>
          <a:blip r:embed="rId4" cstate="print"/>
          <a:srcRect/>
          <a:stretch>
            <a:fillRect/>
          </a:stretch>
        </p:blipFill>
        <p:spPr bwMode="auto">
          <a:xfrm>
            <a:off x="7086600" y="0"/>
            <a:ext cx="2057400" cy="1335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cstate="print"/>
          <a:srcRect/>
          <a:stretch>
            <a:fillRect/>
          </a:stretch>
        </p:blipFill>
        <p:spPr bwMode="auto">
          <a:xfrm>
            <a:off x="533400" y="381000"/>
            <a:ext cx="4152900" cy="2590800"/>
          </a:xfrm>
          <a:prstGeom prst="rect">
            <a:avLst/>
          </a:prstGeom>
          <a:noFill/>
          <a:ln w="9525">
            <a:noFill/>
            <a:miter lim="800000"/>
            <a:headEnd/>
            <a:tailEnd/>
          </a:ln>
        </p:spPr>
      </p:pic>
      <p:sp>
        <p:nvSpPr>
          <p:cNvPr id="51203" name="TextBox 4"/>
          <p:cNvSpPr txBox="1">
            <a:spLocks noChangeArrowheads="1"/>
          </p:cNvSpPr>
          <p:nvPr/>
        </p:nvSpPr>
        <p:spPr bwMode="auto">
          <a:xfrm>
            <a:off x="533400" y="3124200"/>
            <a:ext cx="7924800" cy="3046413"/>
          </a:xfrm>
          <a:prstGeom prst="rect">
            <a:avLst/>
          </a:prstGeom>
          <a:noFill/>
          <a:ln w="9525">
            <a:noFill/>
            <a:miter lim="800000"/>
            <a:headEnd/>
            <a:tailEnd/>
          </a:ln>
        </p:spPr>
        <p:txBody>
          <a:bodyPr>
            <a:spAutoFit/>
          </a:bodyPr>
          <a:lstStyle/>
          <a:p>
            <a:r>
              <a:rPr lang="en-US" sz="3200">
                <a:solidFill>
                  <a:srgbClr val="4F4009"/>
                </a:solidFill>
                <a:latin typeface="Calibri" pitchFamily="34" charset="0"/>
              </a:rPr>
              <a:t>Using at least ten of the words from the box above, write a paragraph describing how physics and biology are working together to create predictive models.  Your work is expected to exhibit detail and factually correct information.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1"/>
          <p:cNvSpPr txBox="1">
            <a:spLocks noChangeArrowheads="1"/>
          </p:cNvSpPr>
          <p:nvPr/>
        </p:nvSpPr>
        <p:spPr bwMode="auto">
          <a:xfrm>
            <a:off x="228600" y="381000"/>
            <a:ext cx="8763000" cy="1816100"/>
          </a:xfrm>
          <a:prstGeom prst="rect">
            <a:avLst/>
          </a:prstGeom>
          <a:noFill/>
          <a:ln w="9525">
            <a:noFill/>
            <a:miter lim="800000"/>
            <a:headEnd/>
            <a:tailEnd/>
          </a:ln>
        </p:spPr>
        <p:txBody>
          <a:bodyPr>
            <a:spAutoFit/>
          </a:bodyPr>
          <a:lstStyle/>
          <a:p>
            <a:pPr algn="ctr"/>
            <a:r>
              <a:rPr lang="en-US" sz="2800">
                <a:solidFill>
                  <a:srgbClr val="4F4009"/>
                </a:solidFill>
                <a:latin typeface="Calibri" pitchFamily="34" charset="0"/>
              </a:rPr>
              <a:t>The information presented in this lesson is based on the Kavli Institute for Theoretical Physics Teachers’ Conference </a:t>
            </a:r>
            <a:r>
              <a:rPr lang="en-US" sz="2800" b="1">
                <a:solidFill>
                  <a:srgbClr val="4F4009"/>
                </a:solidFill>
                <a:latin typeface="Calibri" pitchFamily="34" charset="0"/>
              </a:rPr>
              <a:t>Physics and Biology: </a:t>
            </a:r>
          </a:p>
          <a:p>
            <a:pPr algn="ctr"/>
            <a:r>
              <a:rPr lang="en-US" sz="2800" b="1">
                <a:solidFill>
                  <a:srgbClr val="4F4009"/>
                </a:solidFill>
                <a:latin typeface="Calibri" pitchFamily="34" charset="0"/>
              </a:rPr>
              <a:t>Evolution of Life and Evolution of Science</a:t>
            </a:r>
            <a:endParaRPr lang="en-US" sz="2800">
              <a:solidFill>
                <a:srgbClr val="4F4009"/>
              </a:solidFill>
              <a:latin typeface="Calibri" pitchFamily="34" charset="0"/>
            </a:endParaRPr>
          </a:p>
        </p:txBody>
      </p:sp>
      <p:sp>
        <p:nvSpPr>
          <p:cNvPr id="52227" name="TextBox 3"/>
          <p:cNvSpPr txBox="1">
            <a:spLocks noChangeArrowheads="1"/>
          </p:cNvSpPr>
          <p:nvPr/>
        </p:nvSpPr>
        <p:spPr bwMode="auto">
          <a:xfrm>
            <a:off x="304800" y="2209800"/>
            <a:ext cx="8534400" cy="369888"/>
          </a:xfrm>
          <a:prstGeom prst="rect">
            <a:avLst/>
          </a:prstGeom>
          <a:noFill/>
          <a:ln w="9525">
            <a:noFill/>
            <a:miter lim="800000"/>
            <a:headEnd/>
            <a:tailEnd/>
          </a:ln>
        </p:spPr>
        <p:txBody>
          <a:bodyPr>
            <a:spAutoFit/>
          </a:bodyPr>
          <a:lstStyle/>
          <a:p>
            <a:pPr algn="ctr"/>
            <a:r>
              <a:rPr lang="en-US">
                <a:solidFill>
                  <a:srgbClr val="4F4009"/>
                </a:solidFill>
                <a:latin typeface="Calibri" pitchFamily="34" charset="0"/>
              </a:rPr>
              <a:t>Thank you to all of the presenters, organizers, and sponsors:</a:t>
            </a:r>
          </a:p>
        </p:txBody>
      </p:sp>
      <p:sp>
        <p:nvSpPr>
          <p:cNvPr id="9" name="TextBox 8"/>
          <p:cNvSpPr txBox="1"/>
          <p:nvPr/>
        </p:nvSpPr>
        <p:spPr>
          <a:xfrm>
            <a:off x="685800" y="2667000"/>
            <a:ext cx="8001000" cy="3416320"/>
          </a:xfrm>
          <a:prstGeom prst="rect">
            <a:avLst/>
          </a:prstGeom>
          <a:noFill/>
        </p:spPr>
        <p:txBody>
          <a:bodyPr numCol="2">
            <a:spAutoFit/>
          </a:bodyPr>
          <a:lstStyle/>
          <a:p>
            <a:pPr fontAlgn="auto">
              <a:spcBef>
                <a:spcPts val="0"/>
              </a:spcBef>
              <a:spcAft>
                <a:spcPts val="0"/>
              </a:spcAft>
              <a:buFont typeface="Arial" pitchFamily="34" charset="0"/>
              <a:buChar char="•"/>
              <a:defRPr/>
            </a:pPr>
            <a:r>
              <a:rPr lang="en-US" sz="2400" dirty="0">
                <a:solidFill>
                  <a:srgbClr val="4F4009"/>
                </a:solidFill>
                <a:latin typeface="+mn-lt"/>
                <a:cs typeface="+mn-cs"/>
              </a:rPr>
              <a:t>Michael </a:t>
            </a:r>
            <a:r>
              <a:rPr lang="en-US" sz="2400" dirty="0" err="1">
                <a:solidFill>
                  <a:srgbClr val="4F4009"/>
                </a:solidFill>
                <a:latin typeface="+mn-lt"/>
                <a:cs typeface="+mn-cs"/>
              </a:rPr>
              <a:t>Elowitz</a:t>
            </a:r>
            <a:r>
              <a:rPr lang="en-US" sz="2400" dirty="0">
                <a:solidFill>
                  <a:srgbClr val="4F4009"/>
                </a:solidFill>
                <a:latin typeface="+mn-lt"/>
                <a:cs typeface="+mn-cs"/>
              </a:rPr>
              <a:t> (Caltech)</a:t>
            </a:r>
          </a:p>
          <a:p>
            <a:pPr fontAlgn="auto">
              <a:spcBef>
                <a:spcPts val="0"/>
              </a:spcBef>
              <a:spcAft>
                <a:spcPts val="0"/>
              </a:spcAft>
              <a:buFont typeface="Arial" pitchFamily="34" charset="0"/>
              <a:buChar char="•"/>
              <a:defRPr/>
            </a:pPr>
            <a:r>
              <a:rPr lang="en-US" sz="2400" dirty="0">
                <a:solidFill>
                  <a:srgbClr val="4F4009"/>
                </a:solidFill>
                <a:latin typeface="+mn-lt"/>
                <a:cs typeface="+mn-cs"/>
              </a:rPr>
              <a:t>David Gross (KITP director)</a:t>
            </a:r>
          </a:p>
          <a:p>
            <a:pPr fontAlgn="auto">
              <a:spcBef>
                <a:spcPts val="0"/>
              </a:spcBef>
              <a:spcAft>
                <a:spcPts val="0"/>
              </a:spcAft>
              <a:buFont typeface="Arial" pitchFamily="34" charset="0"/>
              <a:buChar char="•"/>
              <a:defRPr/>
            </a:pPr>
            <a:r>
              <a:rPr lang="en-US" sz="2400" dirty="0">
                <a:solidFill>
                  <a:srgbClr val="4F4009"/>
                </a:solidFill>
                <a:latin typeface="+mn-lt"/>
                <a:cs typeface="+mn-cs"/>
              </a:rPr>
              <a:t>Dan Hone (KITP)</a:t>
            </a:r>
          </a:p>
          <a:p>
            <a:pPr fontAlgn="auto">
              <a:spcBef>
                <a:spcPts val="0"/>
              </a:spcBef>
              <a:spcAft>
                <a:spcPts val="0"/>
              </a:spcAft>
              <a:buFont typeface="Arial" pitchFamily="34" charset="0"/>
              <a:buChar char="•"/>
              <a:defRPr/>
            </a:pPr>
            <a:r>
              <a:rPr lang="en-US" sz="2400" dirty="0">
                <a:solidFill>
                  <a:srgbClr val="4F4009"/>
                </a:solidFill>
                <a:latin typeface="+mn-lt"/>
                <a:cs typeface="+mn-cs"/>
              </a:rPr>
              <a:t>Richard </a:t>
            </a:r>
            <a:r>
              <a:rPr lang="en-US" sz="2400" dirty="0" err="1">
                <a:solidFill>
                  <a:srgbClr val="4F4009"/>
                </a:solidFill>
                <a:latin typeface="+mn-lt"/>
                <a:cs typeface="+mn-cs"/>
              </a:rPr>
              <a:t>Neher</a:t>
            </a:r>
            <a:r>
              <a:rPr lang="en-US" sz="2400" dirty="0">
                <a:solidFill>
                  <a:srgbClr val="4F4009"/>
                </a:solidFill>
                <a:latin typeface="+mn-lt"/>
                <a:cs typeface="+mn-cs"/>
              </a:rPr>
              <a:t> (Max Planck   </a:t>
            </a:r>
          </a:p>
          <a:p>
            <a:pPr fontAlgn="auto">
              <a:spcBef>
                <a:spcPts val="0"/>
              </a:spcBef>
              <a:spcAft>
                <a:spcPts val="0"/>
              </a:spcAft>
              <a:defRPr/>
            </a:pPr>
            <a:r>
              <a:rPr lang="en-US" sz="2400" dirty="0">
                <a:solidFill>
                  <a:srgbClr val="4F4009"/>
                </a:solidFill>
                <a:latin typeface="+mn-lt"/>
                <a:cs typeface="+mn-cs"/>
              </a:rPr>
              <a:t>  Inst)</a:t>
            </a:r>
          </a:p>
          <a:p>
            <a:pPr fontAlgn="auto">
              <a:spcBef>
                <a:spcPts val="0"/>
              </a:spcBef>
              <a:spcAft>
                <a:spcPts val="0"/>
              </a:spcAft>
              <a:buFont typeface="Arial" pitchFamily="34" charset="0"/>
              <a:buChar char="•"/>
              <a:defRPr/>
            </a:pPr>
            <a:r>
              <a:rPr lang="en-US" sz="2400" dirty="0">
                <a:solidFill>
                  <a:srgbClr val="4F4009"/>
                </a:solidFill>
                <a:latin typeface="+mn-lt"/>
                <a:cs typeface="+mn-cs"/>
              </a:rPr>
              <a:t>Luca </a:t>
            </a:r>
            <a:r>
              <a:rPr lang="en-US" sz="2400" dirty="0" err="1">
                <a:solidFill>
                  <a:srgbClr val="4F4009"/>
                </a:solidFill>
                <a:latin typeface="+mn-lt"/>
                <a:cs typeface="+mn-cs"/>
              </a:rPr>
              <a:t>Peliti</a:t>
            </a:r>
            <a:r>
              <a:rPr lang="en-US" sz="2400" dirty="0">
                <a:solidFill>
                  <a:srgbClr val="4F4009"/>
                </a:solidFill>
                <a:latin typeface="+mn-lt"/>
                <a:cs typeface="+mn-cs"/>
              </a:rPr>
              <a:t> (Univ. Federico II)</a:t>
            </a:r>
          </a:p>
          <a:p>
            <a:pPr fontAlgn="auto">
              <a:spcBef>
                <a:spcPts val="0"/>
              </a:spcBef>
              <a:spcAft>
                <a:spcPts val="0"/>
              </a:spcAft>
              <a:buFont typeface="Arial" pitchFamily="34" charset="0"/>
              <a:buChar char="•"/>
              <a:defRPr/>
            </a:pPr>
            <a:r>
              <a:rPr lang="en-US" sz="2400" dirty="0">
                <a:solidFill>
                  <a:srgbClr val="4F4009"/>
                </a:solidFill>
                <a:latin typeface="+mn-lt"/>
                <a:cs typeface="+mn-cs"/>
              </a:rPr>
              <a:t>Rob Phillips (Caltech)</a:t>
            </a:r>
          </a:p>
          <a:p>
            <a:pPr fontAlgn="auto">
              <a:spcBef>
                <a:spcPts val="0"/>
              </a:spcBef>
              <a:spcAft>
                <a:spcPts val="0"/>
              </a:spcAft>
              <a:buFont typeface="Arial" pitchFamily="34" charset="0"/>
              <a:buChar char="•"/>
              <a:defRPr/>
            </a:pPr>
            <a:endParaRPr lang="en-US" sz="2400" dirty="0">
              <a:solidFill>
                <a:srgbClr val="4F4009"/>
              </a:solidFill>
              <a:latin typeface="+mn-lt"/>
              <a:cs typeface="+mn-cs"/>
            </a:endParaRPr>
          </a:p>
          <a:p>
            <a:pPr fontAlgn="auto">
              <a:spcBef>
                <a:spcPts val="0"/>
              </a:spcBef>
              <a:spcAft>
                <a:spcPts val="0"/>
              </a:spcAft>
              <a:buFont typeface="Arial" pitchFamily="34" charset="0"/>
              <a:buChar char="•"/>
              <a:defRPr/>
            </a:pPr>
            <a:endParaRPr lang="en-US" sz="2400" dirty="0">
              <a:solidFill>
                <a:srgbClr val="4F4009"/>
              </a:solidFill>
              <a:latin typeface="+mn-lt"/>
              <a:cs typeface="+mn-cs"/>
            </a:endParaRPr>
          </a:p>
          <a:p>
            <a:pPr fontAlgn="auto">
              <a:spcBef>
                <a:spcPts val="0"/>
              </a:spcBef>
              <a:spcAft>
                <a:spcPts val="0"/>
              </a:spcAft>
              <a:buFont typeface="Arial" pitchFamily="34" charset="0"/>
              <a:buChar char="•"/>
              <a:defRPr/>
            </a:pPr>
            <a:r>
              <a:rPr lang="en-US" sz="2400" dirty="0">
                <a:solidFill>
                  <a:srgbClr val="4F4009"/>
                </a:solidFill>
                <a:latin typeface="+mn-lt"/>
                <a:cs typeface="+mn-cs"/>
              </a:rPr>
              <a:t>Jocelyn Quick (KITP)</a:t>
            </a:r>
          </a:p>
          <a:p>
            <a:pPr fontAlgn="auto">
              <a:spcBef>
                <a:spcPts val="0"/>
              </a:spcBef>
              <a:spcAft>
                <a:spcPts val="0"/>
              </a:spcAft>
              <a:buFont typeface="Arial" pitchFamily="34" charset="0"/>
              <a:buChar char="•"/>
              <a:defRPr/>
            </a:pPr>
            <a:r>
              <a:rPr lang="en-US" sz="2400" dirty="0">
                <a:solidFill>
                  <a:srgbClr val="4F4009"/>
                </a:solidFill>
                <a:latin typeface="+mn-lt"/>
                <a:cs typeface="+mn-cs"/>
              </a:rPr>
              <a:t>Rachel Ross (LCOGT)</a:t>
            </a:r>
          </a:p>
          <a:p>
            <a:pPr fontAlgn="auto">
              <a:spcBef>
                <a:spcPts val="0"/>
              </a:spcBef>
              <a:spcAft>
                <a:spcPts val="0"/>
              </a:spcAft>
              <a:buFont typeface="Arial" pitchFamily="34" charset="0"/>
              <a:buChar char="•"/>
              <a:defRPr/>
            </a:pPr>
            <a:r>
              <a:rPr lang="en-US" sz="2400" dirty="0">
                <a:solidFill>
                  <a:srgbClr val="4F4009"/>
                </a:solidFill>
                <a:latin typeface="+mn-lt"/>
                <a:cs typeface="+mn-cs"/>
              </a:rPr>
              <a:t>Boris </a:t>
            </a:r>
            <a:r>
              <a:rPr lang="en-US" sz="2400" dirty="0" err="1">
                <a:solidFill>
                  <a:srgbClr val="4F4009"/>
                </a:solidFill>
                <a:latin typeface="+mn-lt"/>
                <a:cs typeface="+mn-cs"/>
              </a:rPr>
              <a:t>Shraiman</a:t>
            </a:r>
            <a:r>
              <a:rPr lang="en-US" sz="2400" dirty="0">
                <a:solidFill>
                  <a:srgbClr val="4F4009"/>
                </a:solidFill>
                <a:latin typeface="+mn-lt"/>
                <a:cs typeface="+mn-cs"/>
              </a:rPr>
              <a:t> (UCSB, KITP)</a:t>
            </a:r>
          </a:p>
          <a:p>
            <a:pPr fontAlgn="auto">
              <a:spcBef>
                <a:spcPts val="0"/>
              </a:spcBef>
              <a:spcAft>
                <a:spcPts val="0"/>
              </a:spcAft>
              <a:buFont typeface="Arial" pitchFamily="34" charset="0"/>
              <a:buChar char="•"/>
              <a:defRPr/>
            </a:pPr>
            <a:r>
              <a:rPr lang="en-US" sz="2400" dirty="0">
                <a:solidFill>
                  <a:srgbClr val="4F4009"/>
                </a:solidFill>
                <a:latin typeface="+mn-lt"/>
                <a:cs typeface="+mn-cs"/>
              </a:rPr>
              <a:t>KITP</a:t>
            </a:r>
          </a:p>
          <a:p>
            <a:pPr fontAlgn="auto">
              <a:spcBef>
                <a:spcPts val="0"/>
              </a:spcBef>
              <a:spcAft>
                <a:spcPts val="0"/>
              </a:spcAft>
              <a:buFont typeface="Arial" pitchFamily="34" charset="0"/>
              <a:buChar char="•"/>
              <a:defRPr/>
            </a:pPr>
            <a:r>
              <a:rPr lang="en-US" sz="2400" dirty="0">
                <a:solidFill>
                  <a:srgbClr val="4F4009"/>
                </a:solidFill>
                <a:latin typeface="+mn-lt"/>
                <a:cs typeface="+mn-cs"/>
              </a:rPr>
              <a:t>NSF</a:t>
            </a:r>
          </a:p>
          <a:p>
            <a:pPr fontAlgn="auto">
              <a:spcBef>
                <a:spcPts val="0"/>
              </a:spcBef>
              <a:spcAft>
                <a:spcPts val="0"/>
              </a:spcAft>
              <a:buFont typeface="Arial" pitchFamily="34" charset="0"/>
              <a:buChar char="•"/>
              <a:defRPr/>
            </a:pPr>
            <a:r>
              <a:rPr lang="en-US" sz="2400" dirty="0">
                <a:solidFill>
                  <a:srgbClr val="4F4009"/>
                </a:solidFill>
                <a:latin typeface="+mn-lt"/>
                <a:cs typeface="+mn-cs"/>
              </a:rPr>
              <a:t>Simon and Diana </a:t>
            </a:r>
            <a:r>
              <a:rPr lang="en-US" sz="2400" dirty="0" err="1">
                <a:solidFill>
                  <a:srgbClr val="4F4009"/>
                </a:solidFill>
                <a:latin typeface="+mn-lt"/>
                <a:cs typeface="+mn-cs"/>
              </a:rPr>
              <a:t>Raab</a:t>
            </a:r>
            <a:endParaRPr lang="en-US" sz="2400" dirty="0">
              <a:solidFill>
                <a:srgbClr val="4F4009"/>
              </a:solidFill>
              <a:latin typeface="+mn-lt"/>
              <a:cs typeface="+mn-cs"/>
            </a:endParaRPr>
          </a:p>
          <a:p>
            <a:pPr fontAlgn="auto">
              <a:spcBef>
                <a:spcPts val="0"/>
              </a:spcBef>
              <a:spcAft>
                <a:spcPts val="0"/>
              </a:spcAft>
              <a:buFont typeface="Arial" pitchFamily="34" charset="0"/>
              <a:buChar char="•"/>
              <a:defRPr/>
            </a:pPr>
            <a:r>
              <a:rPr lang="en-US" sz="2400" dirty="0">
                <a:solidFill>
                  <a:srgbClr val="4F4009"/>
                </a:solidFill>
                <a:latin typeface="+mn-lt"/>
                <a:cs typeface="+mn-cs"/>
              </a:rPr>
              <a:t>UCSB</a:t>
            </a:r>
          </a:p>
          <a:p>
            <a:pPr fontAlgn="auto">
              <a:spcBef>
                <a:spcPts val="0"/>
              </a:spcBef>
              <a:spcAft>
                <a:spcPts val="0"/>
              </a:spcAft>
              <a:defRPr/>
            </a:pPr>
            <a:endParaRPr lang="en-US" sz="2400" dirty="0">
              <a:solidFill>
                <a:srgbClr val="4F4009"/>
              </a:solidFill>
              <a:latin typeface="+mn-lt"/>
              <a:cs typeface="+mn-cs"/>
            </a:endParaRPr>
          </a:p>
        </p:txBody>
      </p:sp>
      <p:sp>
        <p:nvSpPr>
          <p:cNvPr id="52229" name="TextBox 9"/>
          <p:cNvSpPr txBox="1">
            <a:spLocks noChangeArrowheads="1"/>
          </p:cNvSpPr>
          <p:nvPr/>
        </p:nvSpPr>
        <p:spPr bwMode="auto">
          <a:xfrm>
            <a:off x="381000" y="5562600"/>
            <a:ext cx="8229600" cy="708025"/>
          </a:xfrm>
          <a:prstGeom prst="rect">
            <a:avLst/>
          </a:prstGeom>
          <a:noFill/>
          <a:ln w="9525">
            <a:noFill/>
            <a:miter lim="800000"/>
            <a:headEnd/>
            <a:tailEnd/>
          </a:ln>
        </p:spPr>
        <p:txBody>
          <a:bodyPr>
            <a:spAutoFit/>
          </a:bodyPr>
          <a:lstStyle/>
          <a:p>
            <a:pPr algn="ctr"/>
            <a:r>
              <a:rPr lang="en-US" sz="2000">
                <a:solidFill>
                  <a:srgbClr val="4F4009"/>
                </a:solidFill>
                <a:latin typeface="Calibri" pitchFamily="34" charset="0"/>
              </a:rPr>
              <a:t>And all of the other scientists and teachers that participated and </a:t>
            </a:r>
          </a:p>
          <a:p>
            <a:pPr algn="ctr"/>
            <a:r>
              <a:rPr lang="en-US" sz="2000">
                <a:solidFill>
                  <a:srgbClr val="4F4009"/>
                </a:solidFill>
                <a:latin typeface="Calibri" pitchFamily="34" charset="0"/>
              </a:rPr>
              <a:t>made it a fascinating and productive day!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L:\KITP 2011 files\cloudy_earth.gif"/>
          <p:cNvPicPr>
            <a:picLocks noChangeAspect="1" noChangeArrowheads="1" noCrop="1"/>
          </p:cNvPicPr>
          <p:nvPr/>
        </p:nvPicPr>
        <p:blipFill>
          <a:blip r:embed="rId3" cstate="print"/>
          <a:srcRect/>
          <a:stretch>
            <a:fillRect/>
          </a:stretch>
        </p:blipFill>
        <p:spPr bwMode="auto">
          <a:xfrm>
            <a:off x="7391400" y="152400"/>
            <a:ext cx="1455738" cy="1455738"/>
          </a:xfrm>
          <a:prstGeom prst="rect">
            <a:avLst/>
          </a:prstGeom>
          <a:noFill/>
          <a:ln w="9525">
            <a:noFill/>
            <a:miter lim="800000"/>
            <a:headEnd/>
            <a:tailEnd/>
          </a:ln>
        </p:spPr>
      </p:pic>
      <p:sp>
        <p:nvSpPr>
          <p:cNvPr id="2" name="Content Placeholder 1"/>
          <p:cNvSpPr>
            <a:spLocks noGrp="1"/>
          </p:cNvSpPr>
          <p:nvPr>
            <p:ph idx="1"/>
          </p:nvPr>
        </p:nvSpPr>
        <p:spPr/>
        <p:txBody>
          <a:bodyPr>
            <a:normAutofit lnSpcReduction="10000"/>
          </a:bodyPr>
          <a:lstStyle/>
          <a:p>
            <a:pPr marL="274320" indent="-274320" fontAlgn="auto">
              <a:spcAft>
                <a:spcPts val="0"/>
              </a:spcAft>
              <a:buFont typeface="Wingdings 2"/>
              <a:buChar char=""/>
              <a:defRPr/>
            </a:pPr>
            <a:r>
              <a:rPr lang="en-US" sz="3200" dirty="0" smtClean="0">
                <a:solidFill>
                  <a:srgbClr val="4F4009"/>
                </a:solidFill>
              </a:rPr>
              <a:t>Technological advancements have </a:t>
            </a:r>
          </a:p>
          <a:p>
            <a:pPr marL="640080" lvl="1" indent="-274320" fontAlgn="auto">
              <a:spcAft>
                <a:spcPts val="0"/>
              </a:spcAft>
              <a:buClr>
                <a:schemeClr val="accent2">
                  <a:shade val="75000"/>
                </a:schemeClr>
              </a:buClr>
              <a:buFont typeface="Wingdings 2"/>
              <a:buNone/>
              <a:defRPr/>
            </a:pPr>
            <a:r>
              <a:rPr lang="en-US" sz="3200" dirty="0" smtClean="0">
                <a:solidFill>
                  <a:srgbClr val="4F4009"/>
                </a:solidFill>
              </a:rPr>
              <a:t>provided the means to look at biological </a:t>
            </a:r>
          </a:p>
          <a:p>
            <a:pPr marL="640080" lvl="1" indent="-274320" fontAlgn="auto">
              <a:spcAft>
                <a:spcPts val="0"/>
              </a:spcAft>
              <a:buClr>
                <a:schemeClr val="accent2">
                  <a:shade val="75000"/>
                </a:schemeClr>
              </a:buClr>
              <a:buFont typeface="Wingdings 2"/>
              <a:buNone/>
              <a:defRPr/>
            </a:pPr>
            <a:r>
              <a:rPr lang="en-US" sz="3200" dirty="0" smtClean="0">
                <a:solidFill>
                  <a:srgbClr val="4F4009"/>
                </a:solidFill>
              </a:rPr>
              <a:t>systems in more detail.</a:t>
            </a:r>
          </a:p>
          <a:p>
            <a:pPr marL="274320" indent="-274320" fontAlgn="auto">
              <a:spcAft>
                <a:spcPts val="0"/>
              </a:spcAft>
              <a:buFont typeface="Wingdings 2"/>
              <a:buChar char=""/>
              <a:defRPr/>
            </a:pPr>
            <a:r>
              <a:rPr lang="en-US" sz="3200" dirty="0" smtClean="0">
                <a:solidFill>
                  <a:srgbClr val="4F4009"/>
                </a:solidFill>
              </a:rPr>
              <a:t>There is a vast amount of quantitative data which provides insight to complex  physical systems under the influence of their fluctuating environments.</a:t>
            </a:r>
          </a:p>
          <a:p>
            <a:pPr marL="274320" indent="-274320" fontAlgn="auto">
              <a:spcAft>
                <a:spcPts val="0"/>
              </a:spcAft>
              <a:buFont typeface="Wingdings 2"/>
              <a:buChar char=""/>
              <a:defRPr/>
            </a:pPr>
            <a:r>
              <a:rPr lang="en-US" sz="3200" dirty="0" smtClean="0">
                <a:solidFill>
                  <a:srgbClr val="4F4009"/>
                </a:solidFill>
              </a:rPr>
              <a:t>Analysis of this data lies at the boundary between physics and biology.</a:t>
            </a:r>
            <a:endParaRPr lang="en-US" sz="3200" dirty="0">
              <a:solidFill>
                <a:srgbClr val="4F4009"/>
              </a:solidFill>
            </a:endParaRPr>
          </a:p>
        </p:txBody>
      </p:sp>
      <p:sp>
        <p:nvSpPr>
          <p:cNvPr id="3" name="Title 2"/>
          <p:cNvSpPr>
            <a:spLocks noGrp="1"/>
          </p:cNvSpPr>
          <p:nvPr>
            <p:ph type="title"/>
          </p:nvPr>
        </p:nvSpPr>
        <p:spPr/>
        <p:txBody>
          <a:bodyPr/>
          <a:lstStyle/>
          <a:p>
            <a:pPr fontAlgn="auto">
              <a:spcAft>
                <a:spcPts val="0"/>
              </a:spcAft>
              <a:defRPr/>
            </a:pPr>
            <a:r>
              <a:rPr smtClean="0">
                <a:solidFill>
                  <a:srgbClr val="4F4009"/>
                </a:solidFill>
              </a:rPr>
              <a:t>Why physics AND biology?</a:t>
            </a:r>
            <a:endParaRPr>
              <a:solidFill>
                <a:srgbClr val="4F400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381000" y="304800"/>
            <a:ext cx="8229600" cy="4876800"/>
          </a:xfrm>
        </p:spPr>
        <p:txBody>
          <a:bodyPr/>
          <a:lstStyle/>
          <a:p>
            <a:pPr>
              <a:buFont typeface="Wingdings 2" pitchFamily="18" charset="2"/>
              <a:buNone/>
            </a:pPr>
            <a:r>
              <a:rPr lang="en-US" sz="3200" smtClean="0">
                <a:solidFill>
                  <a:srgbClr val="4F4009"/>
                </a:solidFill>
              </a:rPr>
              <a:t>“Biology today is where physics was at the beginning of the twentieth century. It is faced with a lot of facts that need an explanation.”</a:t>
            </a:r>
          </a:p>
          <a:p>
            <a:pPr>
              <a:buFont typeface="Wingdings 2" pitchFamily="18" charset="2"/>
              <a:buNone/>
            </a:pPr>
            <a:r>
              <a:rPr lang="en-US" sz="3200" smtClean="0">
                <a:solidFill>
                  <a:srgbClr val="4F4009"/>
                </a:solidFill>
              </a:rPr>
              <a:t>José Onuchicco</a:t>
            </a:r>
          </a:p>
          <a:p>
            <a:pPr>
              <a:buFont typeface="Wingdings 2" pitchFamily="18" charset="2"/>
              <a:buNone/>
            </a:pPr>
            <a:r>
              <a:rPr lang="en-US" sz="3200" smtClean="0">
                <a:solidFill>
                  <a:srgbClr val="4F4009"/>
                </a:solidFill>
              </a:rPr>
              <a:t>director of the Center for Theoretical Biological Physics</a:t>
            </a:r>
          </a:p>
          <a:p>
            <a:pPr>
              <a:buFont typeface="Wingdings 2" pitchFamily="18" charset="2"/>
              <a:buNone/>
            </a:pPr>
            <a:r>
              <a:rPr lang="en-US" sz="3200" smtClean="0">
                <a:solidFill>
                  <a:srgbClr val="4F4009"/>
                </a:solidFill>
              </a:rPr>
              <a:t> (CTBP) at the</a:t>
            </a:r>
          </a:p>
          <a:p>
            <a:pPr>
              <a:buFont typeface="Wingdings 2" pitchFamily="18" charset="2"/>
              <a:buNone/>
            </a:pPr>
            <a:r>
              <a:rPr lang="en-US" sz="3200" smtClean="0">
                <a:solidFill>
                  <a:srgbClr val="4F4009"/>
                </a:solidFill>
              </a:rPr>
              <a:t> University of</a:t>
            </a:r>
          </a:p>
          <a:p>
            <a:pPr>
              <a:buFont typeface="Wingdings 2" pitchFamily="18" charset="2"/>
              <a:buNone/>
            </a:pPr>
            <a:r>
              <a:rPr lang="en-US" sz="3200" smtClean="0">
                <a:solidFill>
                  <a:srgbClr val="4F4009"/>
                </a:solidFill>
              </a:rPr>
              <a:t>California, San Diego</a:t>
            </a:r>
          </a:p>
        </p:txBody>
      </p:sp>
      <p:pic>
        <p:nvPicPr>
          <p:cNvPr id="10243" name="Picture 3"/>
          <p:cNvPicPr>
            <a:picLocks noChangeAspect="1" noChangeArrowheads="1"/>
          </p:cNvPicPr>
          <p:nvPr/>
        </p:nvPicPr>
        <p:blipFill>
          <a:blip r:embed="rId3" cstate="print"/>
          <a:srcRect/>
          <a:stretch>
            <a:fillRect/>
          </a:stretch>
        </p:blipFill>
        <p:spPr bwMode="auto">
          <a:xfrm>
            <a:off x="4191000" y="3352800"/>
            <a:ext cx="4621213" cy="3116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0" y="1143000"/>
            <a:ext cx="6705600" cy="4524375"/>
          </a:xfrm>
          <a:prstGeom prst="rect">
            <a:avLst/>
          </a:prstGeom>
          <a:noFill/>
          <a:ln w="9525">
            <a:noFill/>
            <a:miter lim="800000"/>
            <a:headEnd/>
            <a:tailEnd/>
          </a:ln>
        </p:spPr>
        <p:txBody>
          <a:bodyPr>
            <a:spAutoFit/>
          </a:bodyPr>
          <a:lstStyle/>
          <a:p>
            <a:pPr algn="ctr"/>
            <a:r>
              <a:rPr lang="en-US" sz="4800">
                <a:solidFill>
                  <a:srgbClr val="4F4009"/>
                </a:solidFill>
                <a:latin typeface="Calibri" pitchFamily="34" charset="0"/>
              </a:rPr>
              <a:t>There is a need for </a:t>
            </a:r>
          </a:p>
          <a:p>
            <a:pPr algn="ctr"/>
            <a:r>
              <a:rPr lang="en-US" sz="4800" b="1">
                <a:solidFill>
                  <a:srgbClr val="4F4009"/>
                </a:solidFill>
                <a:latin typeface="Calibri" pitchFamily="34" charset="0"/>
              </a:rPr>
              <a:t>predictive models </a:t>
            </a:r>
          </a:p>
          <a:p>
            <a:pPr algn="ctr"/>
            <a:r>
              <a:rPr lang="en-US" sz="4800">
                <a:solidFill>
                  <a:srgbClr val="4F4009"/>
                </a:solidFill>
                <a:latin typeface="Calibri" pitchFamily="34" charset="0"/>
              </a:rPr>
              <a:t>to direct new </a:t>
            </a:r>
            <a:r>
              <a:rPr lang="en-US" sz="4800" b="1">
                <a:solidFill>
                  <a:srgbClr val="4F4009"/>
                </a:solidFill>
                <a:latin typeface="Calibri" pitchFamily="34" charset="0"/>
              </a:rPr>
              <a:t>experimentation</a:t>
            </a:r>
            <a:r>
              <a:rPr lang="en-US" sz="4800">
                <a:solidFill>
                  <a:srgbClr val="4F4009"/>
                </a:solidFill>
                <a:latin typeface="Calibri" pitchFamily="34" charset="0"/>
              </a:rPr>
              <a:t> </a:t>
            </a:r>
          </a:p>
          <a:p>
            <a:pPr algn="ctr"/>
            <a:r>
              <a:rPr lang="en-US" sz="4800">
                <a:solidFill>
                  <a:srgbClr val="4F4009"/>
                </a:solidFill>
                <a:latin typeface="Calibri" pitchFamily="34" charset="0"/>
              </a:rPr>
              <a:t>and </a:t>
            </a:r>
          </a:p>
          <a:p>
            <a:pPr algn="ctr"/>
            <a:r>
              <a:rPr lang="en-US" sz="4800" b="1">
                <a:solidFill>
                  <a:srgbClr val="4F4009"/>
                </a:solidFill>
                <a:latin typeface="Calibri" pitchFamily="34" charset="0"/>
              </a:rPr>
              <a:t>answer questions</a:t>
            </a:r>
            <a:r>
              <a:rPr lang="en-US" sz="4800">
                <a:solidFill>
                  <a:srgbClr val="4F4009"/>
                </a:solidFill>
                <a:latin typeface="Calibri" pitchFamily="34" charset="0"/>
              </a:rPr>
              <a:t>.</a:t>
            </a:r>
          </a:p>
        </p:txBody>
      </p:sp>
      <p:pic>
        <p:nvPicPr>
          <p:cNvPr id="11267" name="Picture 3"/>
          <p:cNvPicPr>
            <a:picLocks noChangeAspect="1" noChangeArrowheads="1"/>
          </p:cNvPicPr>
          <p:nvPr/>
        </p:nvPicPr>
        <p:blipFill>
          <a:blip r:embed="rId3" cstate="print"/>
          <a:srcRect/>
          <a:stretch>
            <a:fillRect/>
          </a:stretch>
        </p:blipFill>
        <p:spPr bwMode="auto">
          <a:xfrm>
            <a:off x="6400800" y="1524000"/>
            <a:ext cx="2514600" cy="3421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smtClean="0">
                <a:solidFill>
                  <a:srgbClr val="4F4009"/>
                </a:solidFill>
              </a:rPr>
              <a:t>Examples of the questions…</a:t>
            </a:r>
            <a:endParaRPr>
              <a:solidFill>
                <a:srgbClr val="4F4009"/>
              </a:solidFill>
            </a:endParaRPr>
          </a:p>
        </p:txBody>
      </p:sp>
      <p:sp>
        <p:nvSpPr>
          <p:cNvPr id="5" name="TextBox 4"/>
          <p:cNvSpPr txBox="1">
            <a:spLocks noChangeArrowheads="1"/>
          </p:cNvSpPr>
          <p:nvPr/>
        </p:nvSpPr>
        <p:spPr bwMode="auto">
          <a:xfrm>
            <a:off x="914400" y="1524000"/>
            <a:ext cx="8229600" cy="1323975"/>
          </a:xfrm>
          <a:prstGeom prst="rect">
            <a:avLst/>
          </a:prstGeom>
          <a:noFill/>
          <a:ln w="9525">
            <a:noFill/>
            <a:miter lim="800000"/>
            <a:headEnd/>
            <a:tailEnd/>
          </a:ln>
        </p:spPr>
        <p:txBody>
          <a:bodyPr>
            <a:spAutoFit/>
          </a:bodyPr>
          <a:lstStyle/>
          <a:p>
            <a:pPr>
              <a:buFont typeface="Arial" pitchFamily="34" charset="0"/>
              <a:buChar char="•"/>
            </a:pPr>
            <a:endParaRPr lang="en-US" sz="4000" i="1">
              <a:solidFill>
                <a:srgbClr val="4F4009"/>
              </a:solidFill>
              <a:latin typeface="Calibri" pitchFamily="34" charset="0"/>
            </a:endParaRPr>
          </a:p>
          <a:p>
            <a:pPr>
              <a:buFont typeface="Arial" pitchFamily="34" charset="0"/>
              <a:buChar char="•"/>
            </a:pPr>
            <a:r>
              <a:rPr lang="en-US" sz="4000" i="1">
                <a:solidFill>
                  <a:srgbClr val="4F4009"/>
                </a:solidFill>
                <a:latin typeface="Calibri" pitchFamily="34" charset="0"/>
              </a:rPr>
              <a:t>How do cells decide where to go?</a:t>
            </a:r>
            <a:endParaRPr lang="en-US" sz="4400">
              <a:solidFill>
                <a:srgbClr val="4F4009"/>
              </a:solidFill>
              <a:latin typeface="Calibri" pitchFamily="34" charset="0"/>
            </a:endParaRPr>
          </a:p>
        </p:txBody>
      </p:sp>
      <p:sp>
        <p:nvSpPr>
          <p:cNvPr id="12292" name="TextBox 5"/>
          <p:cNvSpPr txBox="1">
            <a:spLocks noChangeArrowheads="1"/>
          </p:cNvSpPr>
          <p:nvPr/>
        </p:nvSpPr>
        <p:spPr bwMode="auto">
          <a:xfrm>
            <a:off x="4800600" y="8229600"/>
            <a:ext cx="184150" cy="369888"/>
          </a:xfrm>
          <a:prstGeom prst="rect">
            <a:avLst/>
          </a:prstGeom>
          <a:noFill/>
          <a:ln w="9525">
            <a:noFill/>
            <a:miter lim="800000"/>
            <a:headEnd/>
            <a:tailEnd/>
          </a:ln>
        </p:spPr>
        <p:txBody>
          <a:bodyPr wrap="none">
            <a:spAutoFit/>
          </a:bodyPr>
          <a:lstStyle/>
          <a:p>
            <a:endParaRPr lang="en-US">
              <a:latin typeface="Calibri" pitchFamily="34" charset="0"/>
            </a:endParaRPr>
          </a:p>
        </p:txBody>
      </p:sp>
      <p:sp>
        <p:nvSpPr>
          <p:cNvPr id="8" name="TextBox 7"/>
          <p:cNvSpPr txBox="1">
            <a:spLocks noChangeArrowheads="1"/>
          </p:cNvSpPr>
          <p:nvPr/>
        </p:nvSpPr>
        <p:spPr bwMode="auto">
          <a:xfrm>
            <a:off x="914400" y="3200400"/>
            <a:ext cx="8229600" cy="708025"/>
          </a:xfrm>
          <a:prstGeom prst="rect">
            <a:avLst/>
          </a:prstGeom>
          <a:noFill/>
          <a:ln w="9525">
            <a:noFill/>
            <a:miter lim="800000"/>
            <a:headEnd/>
            <a:tailEnd/>
          </a:ln>
        </p:spPr>
        <p:txBody>
          <a:bodyPr>
            <a:spAutoFit/>
          </a:bodyPr>
          <a:lstStyle/>
          <a:p>
            <a:pPr>
              <a:buFont typeface="Arial" pitchFamily="34" charset="0"/>
              <a:buChar char="•"/>
            </a:pPr>
            <a:r>
              <a:rPr lang="en-US" sz="4000" i="1">
                <a:solidFill>
                  <a:srgbClr val="4F4009"/>
                </a:solidFill>
                <a:latin typeface="Calibri" pitchFamily="34" charset="0"/>
              </a:rPr>
              <a:t>How do cells act like circuits?</a:t>
            </a:r>
          </a:p>
        </p:txBody>
      </p:sp>
      <p:sp>
        <p:nvSpPr>
          <p:cNvPr id="10" name="TextBox 9"/>
          <p:cNvSpPr txBox="1">
            <a:spLocks noChangeArrowheads="1"/>
          </p:cNvSpPr>
          <p:nvPr/>
        </p:nvSpPr>
        <p:spPr bwMode="auto">
          <a:xfrm>
            <a:off x="914400" y="4267200"/>
            <a:ext cx="8229600" cy="708025"/>
          </a:xfrm>
          <a:prstGeom prst="rect">
            <a:avLst/>
          </a:prstGeom>
          <a:noFill/>
          <a:ln w="9525">
            <a:noFill/>
            <a:miter lim="800000"/>
            <a:headEnd/>
            <a:tailEnd/>
          </a:ln>
        </p:spPr>
        <p:txBody>
          <a:bodyPr>
            <a:spAutoFit/>
          </a:bodyPr>
          <a:lstStyle/>
          <a:p>
            <a:pPr>
              <a:buFont typeface="Arial" pitchFamily="34" charset="0"/>
              <a:buChar char="•"/>
            </a:pPr>
            <a:r>
              <a:rPr lang="en-US" sz="4000" i="1">
                <a:solidFill>
                  <a:srgbClr val="4F4009"/>
                </a:solidFill>
                <a:latin typeface="Calibri" pitchFamily="34" charset="0"/>
              </a:rPr>
              <a:t>How can we explain morphogenesis?</a:t>
            </a:r>
          </a:p>
        </p:txBody>
      </p:sp>
      <p:sp>
        <p:nvSpPr>
          <p:cNvPr id="11" name="TextBox 10"/>
          <p:cNvSpPr txBox="1">
            <a:spLocks noChangeArrowheads="1"/>
          </p:cNvSpPr>
          <p:nvPr/>
        </p:nvSpPr>
        <p:spPr bwMode="auto">
          <a:xfrm>
            <a:off x="914400" y="5334000"/>
            <a:ext cx="8229600" cy="708025"/>
          </a:xfrm>
          <a:prstGeom prst="rect">
            <a:avLst/>
          </a:prstGeom>
          <a:noFill/>
          <a:ln w="9525">
            <a:noFill/>
            <a:miter lim="800000"/>
            <a:headEnd/>
            <a:tailEnd/>
          </a:ln>
        </p:spPr>
        <p:txBody>
          <a:bodyPr>
            <a:spAutoFit/>
          </a:bodyPr>
          <a:lstStyle/>
          <a:p>
            <a:pPr>
              <a:buFont typeface="Arial" pitchFamily="34" charset="0"/>
              <a:buChar char="•"/>
            </a:pPr>
            <a:r>
              <a:rPr lang="en-US" sz="4000" i="1">
                <a:solidFill>
                  <a:srgbClr val="4F4009"/>
                </a:solidFill>
                <a:latin typeface="Calibri" pitchFamily="34" charset="0"/>
              </a:rPr>
              <a:t>How can we fight evolving viruses?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7"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000" fill="hold"/>
                                        <p:tgtEl>
                                          <p:spTgt spid="5"/>
                                        </p:tgtEl>
                                        <p:attrNameLst>
                                          <p:attrName>ppt_x</p:attrName>
                                        </p:attrNameLst>
                                      </p:cBhvr>
                                      <p:tavLst>
                                        <p:tav tm="0">
                                          <p:val>
                                            <p:strVal val="1+#ppt_w/2"/>
                                          </p:val>
                                        </p:tav>
                                        <p:tav tm="100000">
                                          <p:val>
                                            <p:strVal val="#ppt_x"/>
                                          </p:val>
                                        </p:tav>
                                      </p:tavLst>
                                    </p:anim>
                                    <p:anim calcmode="lin" valueType="num">
                                      <p:cBhvr additive="base">
                                        <p:cTn id="12" dur="20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7"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000" fill="hold"/>
                                        <p:tgtEl>
                                          <p:spTgt spid="8"/>
                                        </p:tgtEl>
                                        <p:attrNameLst>
                                          <p:attrName>ppt_x</p:attrName>
                                        </p:attrNameLst>
                                      </p:cBhvr>
                                      <p:tavLst>
                                        <p:tav tm="0">
                                          <p:val>
                                            <p:strVal val="1+#ppt_w/2"/>
                                          </p:val>
                                        </p:tav>
                                        <p:tav tm="100000">
                                          <p:val>
                                            <p:strVal val="#ppt_x"/>
                                          </p:val>
                                        </p:tav>
                                      </p:tavLst>
                                    </p:anim>
                                    <p:anim calcmode="lin" valueType="num">
                                      <p:cBhvr additive="base">
                                        <p:cTn id="17" dur="20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5000"/>
                            </p:stCondLst>
                            <p:childTnLst>
                              <p:par>
                                <p:cTn id="19" presetID="7"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000" fill="hold"/>
                                        <p:tgtEl>
                                          <p:spTgt spid="10"/>
                                        </p:tgtEl>
                                        <p:attrNameLst>
                                          <p:attrName>ppt_x</p:attrName>
                                        </p:attrNameLst>
                                      </p:cBhvr>
                                      <p:tavLst>
                                        <p:tav tm="0">
                                          <p:val>
                                            <p:strVal val="1+#ppt_w/2"/>
                                          </p:val>
                                        </p:tav>
                                        <p:tav tm="100000">
                                          <p:val>
                                            <p:strVal val="#ppt_x"/>
                                          </p:val>
                                        </p:tav>
                                      </p:tavLst>
                                    </p:anim>
                                    <p:anim calcmode="lin" valueType="num">
                                      <p:cBhvr additive="base">
                                        <p:cTn id="22" dur="20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7000"/>
                            </p:stCondLst>
                            <p:childTnLst>
                              <p:par>
                                <p:cTn id="24" presetID="7" presetClass="entr" presetSubtype="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000" fill="hold"/>
                                        <p:tgtEl>
                                          <p:spTgt spid="11"/>
                                        </p:tgtEl>
                                        <p:attrNameLst>
                                          <p:attrName>ppt_x</p:attrName>
                                        </p:attrNameLst>
                                      </p:cBhvr>
                                      <p:tavLst>
                                        <p:tav tm="0">
                                          <p:val>
                                            <p:strVal val="1+#ppt_w/2"/>
                                          </p:val>
                                        </p:tav>
                                        <p:tav tm="100000">
                                          <p:val>
                                            <p:strVal val="#ppt_x"/>
                                          </p:val>
                                        </p:tav>
                                      </p:tavLst>
                                    </p:anim>
                                    <p:anim calcmode="lin" valueType="num">
                                      <p:cBhvr additive="base">
                                        <p:cTn id="27" dur="2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304800"/>
            <a:ext cx="8305800" cy="1143000"/>
          </a:xfrm>
        </p:spPr>
        <p:txBody>
          <a:bodyPr/>
          <a:lstStyle/>
          <a:p>
            <a:pPr fontAlgn="auto">
              <a:spcAft>
                <a:spcPts val="0"/>
              </a:spcAft>
              <a:buFont typeface="Wingdings 2"/>
              <a:buNone/>
              <a:defRPr/>
            </a:pPr>
            <a:r>
              <a:rPr lang="en-US" dirty="0" smtClean="0">
                <a:solidFill>
                  <a:srgbClr val="4F4009"/>
                </a:solidFill>
              </a:rPr>
              <a:t>Biology from the physics perspective… example 1</a:t>
            </a:r>
            <a:endParaRPr lang="en-US" dirty="0">
              <a:solidFill>
                <a:srgbClr val="4F4009"/>
              </a:solidFill>
            </a:endParaRPr>
          </a:p>
        </p:txBody>
      </p:sp>
      <p:sp>
        <p:nvSpPr>
          <p:cNvPr id="3" name="Title 2"/>
          <p:cNvSpPr>
            <a:spLocks noGrp="1"/>
          </p:cNvSpPr>
          <p:nvPr>
            <p:ph type="ctrTitle"/>
          </p:nvPr>
        </p:nvSpPr>
        <p:spPr>
          <a:xfrm>
            <a:off x="381000" y="457200"/>
            <a:ext cx="8305800" cy="6019800"/>
          </a:xfrm>
        </p:spPr>
        <p:txBody>
          <a:bodyPr/>
          <a:lstStyle/>
          <a:p>
            <a:pPr fontAlgn="auto">
              <a:spcAft>
                <a:spcPts val="0"/>
              </a:spcAft>
              <a:defRPr/>
            </a:pPr>
            <a:r>
              <a:rPr smtClean="0">
                <a:solidFill>
                  <a:srgbClr val="4F4009"/>
                </a:solidFill>
              </a:rPr>
              <a:t>Physics enters the world of cell motility and polymerization.</a:t>
            </a:r>
            <a:br>
              <a:rPr smtClean="0">
                <a:solidFill>
                  <a:srgbClr val="4F4009"/>
                </a:solidFill>
              </a:rPr>
            </a:br>
            <a:r>
              <a:rPr smtClean="0">
                <a:solidFill>
                  <a:srgbClr val="4F4009"/>
                </a:solidFill>
              </a:rPr>
              <a:t/>
            </a:r>
            <a:br>
              <a:rPr smtClean="0">
                <a:solidFill>
                  <a:srgbClr val="4F4009"/>
                </a:solidFill>
              </a:rPr>
            </a:br>
            <a:r>
              <a:rPr smtClean="0">
                <a:solidFill>
                  <a:srgbClr val="4F4009"/>
                </a:solidFill>
              </a:rPr>
              <a:t>                             How do cells </a:t>
            </a:r>
            <a:br>
              <a:rPr smtClean="0">
                <a:solidFill>
                  <a:srgbClr val="4F4009"/>
                </a:solidFill>
              </a:rPr>
            </a:br>
            <a:r>
              <a:rPr smtClean="0">
                <a:solidFill>
                  <a:srgbClr val="4F4009"/>
                </a:solidFill>
              </a:rPr>
              <a:t>                                  decide where to</a:t>
            </a:r>
            <a:br>
              <a:rPr smtClean="0">
                <a:solidFill>
                  <a:srgbClr val="4F4009"/>
                </a:solidFill>
              </a:rPr>
            </a:br>
            <a:r>
              <a:rPr smtClean="0">
                <a:solidFill>
                  <a:srgbClr val="4F4009"/>
                </a:solidFill>
              </a:rPr>
              <a:t>           go?</a:t>
            </a:r>
            <a:br>
              <a:rPr smtClean="0">
                <a:solidFill>
                  <a:srgbClr val="4F4009"/>
                </a:solidFill>
              </a:rPr>
            </a:br>
            <a:endParaRPr>
              <a:solidFill>
                <a:srgbClr val="4F4009"/>
              </a:solidFill>
            </a:endParaRPr>
          </a:p>
        </p:txBody>
      </p:sp>
      <p:pic>
        <p:nvPicPr>
          <p:cNvPr id="5" name="Single cell moving decisively toward a chemoattractant.wmv">
            <a:hlinkClick r:id="" action="ppaction://media"/>
          </p:cNvPr>
          <p:cNvPicPr>
            <a:picLocks noRot="1" noChangeAspect="1"/>
          </p:cNvPicPr>
          <p:nvPr>
            <a:videoFile r:link="rId1"/>
          </p:nvPr>
        </p:nvPicPr>
        <p:blipFill>
          <a:blip r:embed="rId3" cstate="print"/>
          <a:srcRect/>
          <a:stretch>
            <a:fillRect/>
          </a:stretch>
        </p:blipFill>
        <p:spPr bwMode="auto">
          <a:xfrm>
            <a:off x="0" y="3810000"/>
            <a:ext cx="4572000" cy="3048000"/>
          </a:xfrm>
          <a:prstGeom prst="rect">
            <a:avLst/>
          </a:prstGeom>
          <a:noFill/>
          <a:ln w="9525">
            <a:noFill/>
            <a:miter lim="800000"/>
            <a:headEnd/>
            <a:tailEnd/>
          </a:ln>
        </p:spPr>
      </p:pic>
      <p:sp>
        <p:nvSpPr>
          <p:cNvPr id="13317" name="TextBox 5"/>
          <p:cNvSpPr txBox="1">
            <a:spLocks noChangeArrowheads="1"/>
          </p:cNvSpPr>
          <p:nvPr/>
        </p:nvSpPr>
        <p:spPr bwMode="auto">
          <a:xfrm>
            <a:off x="4572000" y="6019800"/>
            <a:ext cx="4114800" cy="538163"/>
          </a:xfrm>
          <a:prstGeom prst="rect">
            <a:avLst/>
          </a:prstGeom>
          <a:noFill/>
          <a:ln w="9525">
            <a:noFill/>
            <a:miter lim="800000"/>
            <a:headEnd/>
            <a:tailEnd/>
          </a:ln>
        </p:spPr>
        <p:txBody>
          <a:bodyPr>
            <a:spAutoFit/>
          </a:bodyPr>
          <a:lstStyle/>
          <a:p>
            <a:r>
              <a:rPr lang="en-US" sz="1100" i="1">
                <a:solidFill>
                  <a:srgbClr val="4F4009"/>
                </a:solidFill>
                <a:latin typeface="Calibri" pitchFamily="34" charset="0"/>
              </a:rPr>
              <a:t>Susan</a:t>
            </a:r>
            <a:r>
              <a:rPr lang="en-US" sz="1100">
                <a:solidFill>
                  <a:srgbClr val="4F4009"/>
                </a:solidFill>
                <a:latin typeface="Calibri" pitchFamily="34" charset="0"/>
              </a:rPr>
              <a:t> Lee, </a:t>
            </a:r>
            <a:r>
              <a:rPr lang="en-US" sz="1100" i="1">
                <a:solidFill>
                  <a:srgbClr val="4F4009"/>
                </a:solidFill>
                <a:latin typeface="Calibri" pitchFamily="34" charset="0"/>
              </a:rPr>
              <a:t>Firtel lab, </a:t>
            </a:r>
          </a:p>
          <a:p>
            <a:r>
              <a:rPr lang="en-US" i="1">
                <a:solidFill>
                  <a:srgbClr val="4F4009"/>
                </a:solidFill>
                <a:latin typeface="Calibri" pitchFamily="34" charset="0"/>
              </a:rPr>
              <a:t>cell moving toward chemoattractant</a:t>
            </a:r>
            <a:endParaRPr lang="en-US">
              <a:solidFill>
                <a:srgbClr val="4F4009"/>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Custom 5">
      <a:dk1>
        <a:sysClr val="windowText" lastClr="000000"/>
      </a:dk1>
      <a:lt1>
        <a:sysClr val="window" lastClr="FFFFFF"/>
      </a:lt1>
      <a:dk2>
        <a:srgbClr val="444D26"/>
      </a:dk2>
      <a:lt2>
        <a:srgbClr val="C9D2BD"/>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11543</TotalTime>
  <Words>2576</Words>
  <Application>Microsoft Office PowerPoint</Application>
  <PresentationFormat>On-screen Show (4:3)</PresentationFormat>
  <Paragraphs>319</Paragraphs>
  <Slides>47</Slides>
  <Notes>33</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Calibri</vt:lpstr>
      <vt:lpstr>Arial</vt:lpstr>
      <vt:lpstr>Wingdings 2</vt:lpstr>
      <vt:lpstr>msgothic</vt:lpstr>
      <vt:lpstr>Symbol</vt:lpstr>
      <vt:lpstr>Paper</vt:lpstr>
      <vt:lpstr>Slide 1</vt:lpstr>
      <vt:lpstr>Physics and Biology:   Evolution of Life  and  Evolution of Science</vt:lpstr>
      <vt:lpstr>The Inner Life of a Cell Biovisions at Harvard University</vt:lpstr>
      <vt:lpstr>Slide 4</vt:lpstr>
      <vt:lpstr>Why physics AND biology?</vt:lpstr>
      <vt:lpstr>Slide 6</vt:lpstr>
      <vt:lpstr>Slide 7</vt:lpstr>
      <vt:lpstr>Examples of the questions…</vt:lpstr>
      <vt:lpstr>Physics enters the world of cell motility and polymerization.                               How do cells                                    decide where to            go? </vt:lpstr>
      <vt:lpstr>Slide 10</vt:lpstr>
      <vt:lpstr>White blood cell hunting a bacterium David Rogers</vt:lpstr>
      <vt:lpstr>Slide 12</vt:lpstr>
      <vt:lpstr>Slide 13</vt:lpstr>
      <vt:lpstr>Slide 14</vt:lpstr>
      <vt:lpstr>Slide 15</vt:lpstr>
      <vt:lpstr>Slide 16</vt:lpstr>
      <vt:lpstr>Slide 17</vt:lpstr>
      <vt:lpstr>Slide 18</vt:lpstr>
      <vt:lpstr>Physics enters the world of molecular and cellular biology.  How do cells act like circuits?</vt:lpstr>
      <vt:lpstr>Slide 20</vt:lpstr>
      <vt:lpstr>Using Circuit Diagrams</vt:lpstr>
      <vt:lpstr>How can we get a quantitative understanding of these circuits?</vt:lpstr>
      <vt:lpstr>One type of circuit used by cells is a  negative feedback loop…</vt:lpstr>
      <vt:lpstr>Cells can keep track of time using a type of “negative feedback loop”.</vt:lpstr>
      <vt:lpstr>An oscillating system using 3 repressor genes…</vt:lpstr>
      <vt:lpstr>A different sort of example…</vt:lpstr>
      <vt:lpstr>And another… </vt:lpstr>
      <vt:lpstr>In order to see what’s going on…</vt:lpstr>
      <vt:lpstr>Due to the expression of a fluorescent protein gene, the E. coli cells oscillate on and off.</vt:lpstr>
      <vt:lpstr>Slide 30</vt:lpstr>
      <vt:lpstr>Slide 31</vt:lpstr>
      <vt:lpstr>Cellular Noise… </vt:lpstr>
      <vt:lpstr>   Physics enters the world of biological form and structure.  How can we explain morphogenesis?</vt:lpstr>
      <vt:lpstr>Slide 34</vt:lpstr>
      <vt:lpstr>Slide 35</vt:lpstr>
      <vt:lpstr>Slide 36</vt:lpstr>
      <vt:lpstr>Slide 37</vt:lpstr>
      <vt:lpstr>Physics enters the world of evolution.  How can we fight evolving viruses?</vt:lpstr>
      <vt:lpstr>Viral evolution</vt:lpstr>
      <vt:lpstr>Slide 40</vt:lpstr>
      <vt:lpstr>Slide 41</vt:lpstr>
      <vt:lpstr>Evolution of HIV</vt:lpstr>
      <vt:lpstr>Slide 43</vt:lpstr>
      <vt:lpstr>Why physics AND biology?</vt:lpstr>
      <vt:lpstr>Slide 45</vt:lpstr>
      <vt:lpstr>Slide 46</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 cells do what they do?</dc:title>
  <dc:creator>The Harpers</dc:creator>
  <cp:lastModifiedBy>The Harpers</cp:lastModifiedBy>
  <cp:revision>303</cp:revision>
  <dcterms:created xsi:type="dcterms:W3CDTF">2011-08-02T03:34:15Z</dcterms:created>
  <dcterms:modified xsi:type="dcterms:W3CDTF">2011-08-25T00:52:48Z</dcterms:modified>
</cp:coreProperties>
</file>