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slides/slide135.xml" ContentType="application/vnd.openxmlformats-officedocument.presentationml.slide+xml"/>
  <Override PartName="/ppt/slides/slide205.xml" ContentType="application/vnd.openxmlformats-officedocument.presentationml.slide+xml"/>
  <Override PartName="/ppt/notesSlides/notesSlide31.xml" ContentType="application/vnd.openxmlformats-officedocument.presentationml.notesSlide+xml"/>
  <Override PartName="/ppt/slides/slide196.xml" ContentType="application/vnd.openxmlformats-officedocument.presentationml.slide+xml"/>
  <Override PartName="/ppt/notesSlides/notesSlide74.xml" ContentType="application/vnd.openxmlformats-officedocument.presentationml.notesSlide+xml"/>
  <Override PartName="/ppt/slides/slide28.xml" ContentType="application/vnd.openxmlformats-officedocument.presentationml.slide+xml"/>
  <Override PartName="/ppt/slides/slide66.xml" ContentType="application/vnd.openxmlformats-officedocument.presentationml.slide+xml"/>
  <Override PartName="/ppt/slides/slide180.xml" ContentType="application/vnd.openxmlformats-officedocument.presentationml.slide+xml"/>
  <Override PartName="/docProps/app.xml" ContentType="application/vnd.openxmlformats-officedocument.extended-properties+xml"/>
  <Override PartName="/ppt/notesSlides/notesSlide9.xml" ContentType="application/vnd.openxmlformats-officedocument.presentationml.notesSlide+xml"/>
  <Override PartName="/ppt/notesSlides/notesSlide73.xml" ContentType="application/vnd.openxmlformats-officedocument.presentationml.notesSlide+xml"/>
  <Override PartName="/ppt/notesSlides/notesSlide32.xml" ContentType="application/vnd.openxmlformats-officedocument.presentationml.notesSlide+xml"/>
  <Override PartName="/ppt/slides/slide11.xml" ContentType="application/vnd.openxmlformats-officedocument.presentationml.slide+xml"/>
  <Override PartName="/ppt/slides/slide174.xml" ContentType="application/vnd.openxmlformats-officedocument.presentationml.slide+xml"/>
  <Override PartName="/ppt/slides/slide47.xml" ContentType="application/vnd.openxmlformats-officedocument.presentationml.slide+xml"/>
  <Override PartName="/ppt/slides/slide194.xml" ContentType="application/vnd.openxmlformats-officedocument.presentationml.slide+xml"/>
  <Override PartName="/ppt/slides/slide118.xml" ContentType="application/vnd.openxmlformats-officedocument.presentationml.slide+xml"/>
  <Override PartName="/ppt/slides/slide188.xml" ContentType="application/vnd.openxmlformats-officedocument.presentationml.slide+xml"/>
  <Override PartName="/ppt/slideLayouts/slideLayout3.xml" ContentType="application/vnd.openxmlformats-officedocument.presentationml.slideLayout+xml"/>
  <Override PartName="/ppt/slides/slide141.xml" ContentType="application/vnd.openxmlformats-officedocument.presentationml.slide+xml"/>
  <Override PartName="/ppt/notesSlides/notesSlide52.xml" ContentType="application/vnd.openxmlformats-officedocument.presentationml.notesSlide+xml"/>
  <Override PartName="/ppt/slides/slide200.xml" ContentType="application/vnd.openxmlformats-officedocument.presentationml.slide+xml"/>
  <Override PartName="/ppt/slides/slide153.xml" ContentType="application/vnd.openxmlformats-officedocument.presentationml.slide+xml"/>
  <Override PartName="/ppt/slides/slide1.xml" ContentType="application/vnd.openxmlformats-officedocument.presentationml.slide+xml"/>
  <Override PartName="/ppt/slides/slide97.xml" ContentType="application/vnd.openxmlformats-officedocument.presentationml.slide+xml"/>
  <Override PartName="/ppt/slides/slide161.xml" ContentType="application/vnd.openxmlformats-officedocument.presentationml.slide+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71.xml" ContentType="application/vnd.openxmlformats-officedocument.presentationml.notesSlide+xml"/>
  <Override PartName="/ppt/slides/slide94.xml" ContentType="application/vnd.openxmlformats-officedocument.presentationml.slide+xml"/>
  <Override PartName="/ppt/slides/slide211.xml" ContentType="application/vnd.openxmlformats-officedocument.presentationml.slide+xml"/>
  <Override PartName="/ppt/slides/slide92.xml" ContentType="application/vnd.openxmlformats-officedocument.presentationml.slide+xml"/>
  <Override PartName="/ppt/slides/slide124.xml" ContentType="application/vnd.openxmlformats-officedocument.presentationml.slide+xml"/>
  <Override PartName="/ppt/slides/slide167.xml" ContentType="application/vnd.openxmlformats-officedocument.presentationml.slide+xml"/>
  <Override PartName="/ppt/notesSlides/notesSlide23.xml" ContentType="application/vnd.openxmlformats-officedocument.presentationml.notesSlide+xml"/>
  <Override PartName="/ppt/notesSlides/notesSlide42.xml" ContentType="application/vnd.openxmlformats-officedocument.presentationml.notesSlide+xml"/>
  <Override PartName="/ppt/slides/slide182.xml" ContentType="application/vnd.openxmlformats-officedocument.presentationml.slide+xml"/>
  <Override PartName="/ppt/notesSlides/notesSlide35.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slides/slide115.xml" ContentType="application/vnd.openxmlformats-officedocument.presentationml.slide+xml"/>
  <Override PartName="/ppt/notesSlides/notesSlide13.xml" ContentType="application/vnd.openxmlformats-officedocument.presentationml.notesSlide+xml"/>
  <Override PartName="/ppt/slides/slide78.xml" ContentType="application/vnd.openxmlformats-officedocument.presentationml.slide+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s/slide37.xml" ContentType="application/vnd.openxmlformats-officedocument.presentationml.slide+xml"/>
  <Override PartName="/ppt/slides/slide104.xml" ContentType="application/vnd.openxmlformats-officedocument.presentationml.slide+xml"/>
  <Override PartName="/ppt/slides/slide10.xml" ContentType="application/vnd.openxmlformats-officedocument.presentationml.slide+xml"/>
  <Override PartName="/ppt/slides/slide133.xml" ContentType="application/vnd.openxmlformats-officedocument.presentationml.slide+xml"/>
  <Override PartName="/ppt/slides/slide33.xml" ContentType="application/vnd.openxmlformats-officedocument.presentationml.slide+xml"/>
  <Override PartName="/ppt/slides/slide148.xml" ContentType="application/vnd.openxmlformats-officedocument.presentationml.slide+xml"/>
  <Override PartName="/ppt/notesSlides/notesSlide45.xml" ContentType="application/vnd.openxmlformats-officedocument.presentationml.notesSlide+xml"/>
  <Override PartName="/ppt/slides/slide207.xml" ContentType="application/vnd.openxmlformats-officedocument.presentationml.slide+xml"/>
  <Override PartName="/ppt/notesSlides/notesSlide48.xml" ContentType="application/vnd.openxmlformats-officedocument.presentationml.notesSlide+xml"/>
  <Default Extension="png" ContentType="image/png"/>
  <Override PartName="/ppt/slides/slide83.xml" ContentType="application/vnd.openxmlformats-officedocument.presentationml.slide+xml"/>
  <Override PartName="/ppt/slides/slide172.xml" ContentType="application/vnd.openxmlformats-officedocument.presentationml.slide+xml"/>
  <Override PartName="/ppt/slides/slide216.xml" ContentType="application/vnd.openxmlformats-officedocument.presentationml.slide+xml"/>
  <Override PartName="/docProps/core.xml" ContentType="application/vnd.openxmlformats-package.core-properties+xml"/>
  <Override PartName="/ppt/slides/slide142.xml" ContentType="application/vnd.openxmlformats-officedocument.presentationml.slide+xml"/>
  <Override PartName="/ppt/slides/slide56.xml" ContentType="application/vnd.openxmlformats-officedocument.presentationml.slide+xml"/>
  <Override PartName="/ppt/slides/slide31.xml" ContentType="application/vnd.openxmlformats-officedocument.presentationml.slide+xml"/>
  <Override PartName="/ppt/slides/slide154.xml" ContentType="application/vnd.openxmlformats-officedocument.presentationml.slide+xml"/>
  <Default Extension="bin" ContentType="application/vnd.openxmlformats-officedocument.presentationml.printerSettings"/>
  <Override PartName="/ppt/slides/slide175.xml" ContentType="application/vnd.openxmlformats-officedocument.presentationml.slide+xml"/>
  <Override PartName="/ppt/slides/slide53.xml" ContentType="application/vnd.openxmlformats-officedocument.presentationml.slide+xml"/>
  <Override PartName="/ppt/slides/slide76.xml" ContentType="application/vnd.openxmlformats-officedocument.presentationml.slide+xml"/>
  <Override PartName="/ppt/slides/slide163.xml" ContentType="application/vnd.openxmlformats-officedocument.presentationml.slide+xml"/>
  <Override PartName="/ppt/slides/slide195.xml" ContentType="application/vnd.openxmlformats-officedocument.presentationml.slide+xml"/>
  <Override PartName="/ppt/notesSlides/notesSlide24.xml" ContentType="application/vnd.openxmlformats-officedocument.presentationml.notesSlide+xml"/>
  <Override PartName="/ppt/slides/slide55.xml" ContentType="application/vnd.openxmlformats-officedocument.presentationml.slide+xml"/>
  <Override PartName="/ppt/notesSlides/notesSlide47.xml" ContentType="application/vnd.openxmlformats-officedocument.presentationml.notesSlide+xml"/>
  <Override PartName="/ppt/slides/slide19.xml" ContentType="application/vnd.openxmlformats-officedocument.presentationml.slide+xml"/>
  <Override PartName="/ppt/slides/slide41.xml" ContentType="application/vnd.openxmlformats-officedocument.presentationml.slide+xml"/>
  <Override PartName="/ppt/slides/slide132.xml" ContentType="application/vnd.openxmlformats-officedocument.presentationml.slide+xml"/>
  <Override PartName="/ppt/slides/slide199.xml" ContentType="application/vnd.openxmlformats-officedocument.presentationml.slide+xml"/>
  <Override PartName="/ppt/notesSlides/notesSlide2.xml" ContentType="application/vnd.openxmlformats-officedocument.presentationml.notesSlide+xml"/>
  <Override PartName="/ppt/slides/slide166.xml" ContentType="application/vnd.openxmlformats-officedocument.presentationml.slide+xml"/>
  <Override PartName="/ppt/notesSlides/notesSlide53.xml" ContentType="application/vnd.openxmlformats-officedocument.presentationml.notesSlide+xml"/>
  <Override PartName="/ppt/slides/slide155.xml" ContentType="application/vnd.openxmlformats-officedocument.presentationml.slide+xml"/>
  <Override PartName="/ppt/notesSlides/notesSlide14.xml" ContentType="application/vnd.openxmlformats-officedocument.presentationml.notesSlide+xml"/>
  <Override PartName="/ppt/slides/slide152.xml" ContentType="application/vnd.openxmlformats-officedocument.presentationml.slide+xml"/>
  <Override PartName="/ppt/theme/theme2.xml" ContentType="application/vnd.openxmlformats-officedocument.theme+xml"/>
  <Override PartName="/ppt/notesSlides/notesSlide75.xml" ContentType="application/vnd.openxmlformats-officedocument.presentationml.notesSlide+xml"/>
  <Override PartName="/ppt/slides/slide2.xml" ContentType="application/vnd.openxmlformats-officedocument.presentationml.slide+xml"/>
  <Override PartName="/ppt/slides/slide80.xml" ContentType="application/vnd.openxmlformats-officedocument.presentationml.slide+xml"/>
  <Override PartName="/ppt/notesSlides/notesSlide25.xml" ContentType="application/vnd.openxmlformats-officedocument.presentationml.notesSlide+xml"/>
  <Override PartName="/ppt/notesSlides/notesSlide69.xml" ContentType="application/vnd.openxmlformats-officedocument.presentationml.notesSlide+xml"/>
  <Override PartName="/ppt/slides/slide177.xml" ContentType="application/vnd.openxmlformats-officedocument.presentationml.slide+xml"/>
  <Override PartName="/ppt/slides/slide128.xml" ContentType="application/vnd.openxmlformats-officedocument.presentationml.slide+xml"/>
  <Override PartName="/ppt/notesSlides/notesSlide40.xml" ContentType="application/vnd.openxmlformats-officedocument.presentationml.notesSlide+xml"/>
  <Override PartName="/ppt/notesSlides/notesSlide65.xml" ContentType="application/vnd.openxmlformats-officedocument.presentationml.notesSlide+xml"/>
  <Override PartName="/ppt/slides/slide45.xml" ContentType="application/vnd.openxmlformats-officedocument.presentationml.slide+xml"/>
  <Override PartName="/ppt/slides/slide101.xml" ContentType="application/vnd.openxmlformats-officedocument.presentationml.slide+xml"/>
  <Override PartName="/ppt/slides/slide137.xml" ContentType="application/vnd.openxmlformats-officedocument.presentationml.slide+xml"/>
  <Override PartName="/ppt/slides/slide147.xml" ContentType="application/vnd.openxmlformats-officedocument.presentationml.slide+xml"/>
  <Override PartName="/ppt/slides/slide165.xml" ContentType="application/vnd.openxmlformats-officedocument.presentationml.slide+xml"/>
  <Override PartName="/ppt/notesSlides/notesSlide21.xml" ContentType="application/vnd.openxmlformats-officedocument.presentationml.notesSlide+xml"/>
  <Override PartName="/ppt/slideLayouts/slideLayout10.xml" ContentType="application/vnd.openxmlformats-officedocument.presentationml.slideLayout+xml"/>
  <Override PartName="/ppt/notesSlides/notesSlide38.xml" ContentType="application/vnd.openxmlformats-officedocument.presentationml.notesSlide+xml"/>
  <Override PartName="/ppt/slides/slide54.xml" ContentType="application/vnd.openxmlformats-officedocument.presentationml.slide+xml"/>
  <Override PartName="/ppt/notesSlides/notesSlide3.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91.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s/slide86.xml" ContentType="application/vnd.openxmlformats-officedocument.presentationml.slide+xml"/>
  <Override PartName="/ppt/slides/slide213.xml" ContentType="application/vnd.openxmlformats-officedocument.presentationml.slide+xml"/>
  <Override PartName="/ppt/slides/slide81.xml" ContentType="application/vnd.openxmlformats-officedocument.presentationml.slide+xml"/>
  <Override PartName="/ppt/slides/slide25.xml" ContentType="application/vnd.openxmlformats-officedocument.presentationml.slide+xml"/>
  <Override PartName="/ppt/notesSlides/notesSlide63.xml" ContentType="application/vnd.openxmlformats-officedocument.presentationml.notesSlide+xml"/>
  <Override PartName="/ppt/notesSlides/notesSlide19.xml" ContentType="application/vnd.openxmlformats-officedocument.presentationml.notesSlide+xml"/>
  <Override PartName="/ppt/slides/slide9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slides/slide105.xml" ContentType="application/vnd.openxmlformats-officedocument.presentationml.slide+xml"/>
  <Override PartName="/ppt/notesSlides/notesSlide50.xml" ContentType="application/vnd.openxmlformats-officedocument.presentationml.notes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37.xml" ContentType="application/vnd.openxmlformats-officedocument.presentationml.notesSlide+xml"/>
  <Override PartName="/ppt/slides/slide103.xml" ContentType="application/vnd.openxmlformats-officedocument.presentationml.slide+xml"/>
  <Override PartName="/ppt/notesSlides/notesSlide60.xml" ContentType="application/vnd.openxmlformats-officedocument.presentationml.notesSlide+xml"/>
  <Override PartName="/ppt/slides/slide49.xml" ContentType="application/vnd.openxmlformats-officedocument.presentationml.slide+xml"/>
  <Override PartName="/ppt/slides/slide187.xml" ContentType="application/vnd.openxmlformats-officedocument.presentationml.slide+xml"/>
  <Override PartName="/ppt/slides/slide70.xml" ContentType="application/vnd.openxmlformats-officedocument.presentationml.slide+xml"/>
  <Override PartName="/ppt/slides/slide129.xml" ContentType="application/vnd.openxmlformats-officedocument.presentationml.slide+xml"/>
  <Override PartName="/ppt/slides/slide48.xml" ContentType="application/vnd.openxmlformats-officedocument.presentationml.slide+xml"/>
  <Override PartName="/ppt/slides/slide120.xml" ContentType="application/vnd.openxmlformats-officedocument.presentationml.slide+xml"/>
  <Override PartName="/ppt/slides/slide125.xml" ContentType="application/vnd.openxmlformats-officedocument.presentationml.slide+xml"/>
  <Override PartName="/ppt/presentation.xml" ContentType="application/vnd.openxmlformats-officedocument.presentationml.presentation.main+xml"/>
  <Override PartName="/ppt/slides/slide122.xml" ContentType="application/vnd.openxmlformats-officedocument.presentationml.slide+xml"/>
  <Override PartName="/ppt/slides/slide77.xml" ContentType="application/vnd.openxmlformats-officedocument.presentationml.slide+xml"/>
  <Override PartName="/ppt/notesSlides/notesSlide78.xml" ContentType="application/vnd.openxmlformats-officedocument.presentationml.notesSlide+xml"/>
  <Override PartName="/ppt/slides/slide173.xml" ContentType="application/vnd.openxmlformats-officedocument.presentationml.slide+xml"/>
  <Override PartName="/ppt/slides/slide209.xml" ContentType="application/vnd.openxmlformats-officedocument.presentationml.slide+xml"/>
  <Override PartName="/ppt/slides/slide79.xml" ContentType="application/vnd.openxmlformats-officedocument.presentationml.slide+xml"/>
  <Override PartName="/ppt/slides/slide95.xml" ContentType="application/vnd.openxmlformats-officedocument.presentationml.slide+xml"/>
  <Override PartName="/ppt/slides/slide159.xml" ContentType="application/vnd.openxmlformats-officedocument.presentationml.slide+xml"/>
  <Override PartName="/ppt/slides/slide193.xml" ContentType="application/vnd.openxmlformats-officedocument.presentationml.slide+xml"/>
  <Override PartName="/ppt/slides/slide202.xml" ContentType="application/vnd.openxmlformats-officedocument.presentationml.slide+xml"/>
  <Default Extension="jpeg" ContentType="image/jpeg"/>
  <Override PartName="/ppt/slides/slide3.xml" ContentType="application/vnd.openxmlformats-officedocument.presentationml.slide+xml"/>
  <Override PartName="/ppt/slides/slide144.xml" ContentType="application/vnd.openxmlformats-officedocument.presentationml.slide+xml"/>
  <Override PartName="/ppt/slides/slide181.xml" ContentType="application/vnd.openxmlformats-officedocument.presentationml.slide+xml"/>
  <Override PartName="/ppt/slideLayouts/slideLayout11.xml" ContentType="application/vnd.openxmlformats-officedocument.presentationml.slideLayout+xml"/>
  <Override PartName="/ppt/slides/slide96.xml" ContentType="application/vnd.openxmlformats-officedocument.presentationml.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slides/slide74.xml" ContentType="application/vnd.openxmlformats-officedocument.presentationml.slide+xml"/>
  <Override PartName="/ppt/slides/slide198.xml" ContentType="application/vnd.openxmlformats-officedocument.presentationml.slide+xml"/>
  <Override PartName="/ppt/slides/slide75.xml" ContentType="application/vnd.openxmlformats-officedocument.presentationml.slide+xml"/>
  <Override PartName="/ppt/notesSlides/notesSlide64.xml" ContentType="application/vnd.openxmlformats-officedocument.presentationml.notesSlide+xml"/>
  <Override PartName="/ppt/slides/slide15.xml" ContentType="application/vnd.openxmlformats-officedocument.presentationml.slide+xml"/>
  <Override PartName="/ppt/slides/slide140.xml" ContentType="application/vnd.openxmlformats-officedocument.presentationml.slide+xml"/>
  <Override PartName="/ppt/slides/slide143.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158.xml" ContentType="application/vnd.openxmlformats-officedocument.presentationml.slide+xml"/>
  <Override PartName="/ppt/slides/slide176.xml" ContentType="application/vnd.openxmlformats-officedocument.presentationml.slide+xml"/>
  <Override PartName="/ppt/slides/slide32.xml" ContentType="application/vnd.openxmlformats-officedocument.presentationml.slide+xml"/>
  <Override PartName="/ppt/slides/slide185.xml" ContentType="application/vnd.openxmlformats-officedocument.presentationml.slide+xml"/>
  <Override PartName="/ppt/slides/slide117.xml" ContentType="application/vnd.openxmlformats-officedocument.presentationml.slide+xml"/>
  <Override PartName="/ppt/slides/slide16.xml" ContentType="application/vnd.openxmlformats-officedocument.presentationml.slide+xml"/>
  <Override PartName="/ppt/slides/slide178.xml" ContentType="application/vnd.openxmlformats-officedocument.presentationml.slide+xml"/>
  <Override PartName="/ppt/slides/slide38.xml" ContentType="application/vnd.openxmlformats-officedocument.presentationml.slide+xml"/>
  <Override PartName="/ppt/slides/slide108.xml" ContentType="application/vnd.openxmlformats-officedocument.presentationml.slide+xml"/>
  <Override PartName="/ppt/slides/slide111.xml" ContentType="application/vnd.openxmlformats-officedocument.presentationml.slide+xml"/>
  <Override PartName="/ppt/slides/slide113.xml" ContentType="application/vnd.openxmlformats-officedocument.presentationml.slide+xml"/>
  <Override PartName="/ppt/slides/slide29.xml" ContentType="application/vnd.openxmlformats-officedocument.presentationml.slide+xml"/>
  <Override PartName="/ppt/slides/slide126.xml" ContentType="application/vnd.openxmlformats-officedocument.presentationml.slide+xml"/>
  <Override PartName="/ppt/slides/slide204.xml" ContentType="application/vnd.openxmlformats-officedocument.presentationml.slide+xml"/>
  <Override PartName="/ppt/notesSlides/notesSlide22.xml" ContentType="application/vnd.openxmlformats-officedocument.presentationml.notesSlide+xml"/>
  <Override PartName="/ppt/slides/slide22.xml" ContentType="application/vnd.openxmlformats-officedocument.presentationml.slide+xml"/>
  <Override PartName="/ppt/slides/slide85.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slides/slide212.xml" ContentType="application/vnd.openxmlformats-officedocument.presentationml.slide+xml"/>
  <Override PartName="/ppt/slides/slide36.xml" ContentType="application/vnd.openxmlformats-officedocument.presentationml.slide+xml"/>
  <Override PartName="/ppt/slides/slide18.xml" ContentType="application/vnd.openxmlformats-officedocument.presentationml.slide+xml"/>
  <Override PartName="/ppt/notesSlides/notesSlide61.xml" ContentType="application/vnd.openxmlformats-officedocument.presentationml.notesSlide+xml"/>
  <Override PartName="/ppt/notesSlides/notesSlide16.xml" ContentType="application/vnd.openxmlformats-officedocument.presentationml.notesSlide+xml"/>
  <Override PartName="/ppt/notesSlides/notesSlide56.xml" ContentType="application/vnd.openxmlformats-officedocument.presentationml.notesSlide+xml"/>
  <Override PartName="/ppt/slides/slide90.xml" ContentType="application/vnd.openxmlformats-officedocument.presentationml.slide+xml"/>
  <Override PartName="/ppt/slides/slide21.xml" ContentType="application/vnd.openxmlformats-officedocument.presentationml.slide+xml"/>
  <Override PartName="/ppt/slides/slide107.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12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65.xml" ContentType="application/vnd.openxmlformats-officedocument.presentationml.slide+xml"/>
  <Override PartName="/ppt/slides/slide151.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slides/slide208.xml" ContentType="application/vnd.openxmlformats-officedocument.presentationml.slide+xml"/>
  <Override PartName="/ppt/notesSlides/notesSlide4.xml" ContentType="application/vnd.openxmlformats-officedocument.presentationml.notesSlide+xml"/>
  <Override PartName="/ppt/notesSlides/notesSlide41.xml" ContentType="application/vnd.openxmlformats-officedocument.presentationml.notesSlide+xml"/>
  <Override PartName="/ppt/notesSlides/notesSlide66.xml" ContentType="application/vnd.openxmlformats-officedocument.presentationml.notesSlide+xml"/>
  <Override PartName="/ppt/slides/slide13.xml" ContentType="application/vnd.openxmlformats-officedocument.presentationml.slide+xml"/>
  <Override PartName="/ppt/slides/slide121.xml" ContentType="application/vnd.openxmlformats-officedocument.presentationml.slide+xml"/>
  <Override PartName="/ppt/slides/slide210.xml" ContentType="application/vnd.openxmlformats-officedocument.presentationml.slide+xml"/>
  <Override PartName="/ppt/slides/slide214.xml" ContentType="application/vnd.openxmlformats-officedocument.presentationml.slide+xml"/>
  <Override PartName="/ppt/notesSlides/notesSlide17.xml" ContentType="application/vnd.openxmlformats-officedocument.presentationml.notesSlide+xml"/>
  <Override PartName="/ppt/slides/slide87.xml" ContentType="application/vnd.openxmlformats-officedocument.presentationml.slide+xml"/>
  <Override PartName="/ppt/notesSlides/notesSlide6.xml" ContentType="application/vnd.openxmlformats-officedocument.presentationml.notesSlide+xml"/>
  <Override PartName="/ppt/notesSlides/notesSlide57.xml" ContentType="application/vnd.openxmlformats-officedocument.presentationml.notes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s/slide89.xml" ContentType="application/vnd.openxmlformats-officedocument.presentationml.slide+xml"/>
  <Override PartName="/ppt/slides/slide184.xml" ContentType="application/vnd.openxmlformats-officedocument.presentationml.slide+xml"/>
  <Override PartName="/ppt/slides/slide217.xml" ContentType="application/vnd.openxmlformats-officedocument.presentationml.slide+xml"/>
  <Override PartName="/ppt/slideLayouts/slideLayout6.xml" ContentType="application/vnd.openxmlformats-officedocument.presentationml.slideLayout+xml"/>
  <Override PartName="/ppt/slides/slide215.xml" ContentType="application/vnd.openxmlformats-officedocument.presentationml.slide+xml"/>
  <Override PartName="/ppt/slides/slide131.xml" ContentType="application/vnd.openxmlformats-officedocument.presentationml.slide+xml"/>
  <Override PartName="/ppt/notesSlides/notesSlide43.xml" ContentType="application/vnd.openxmlformats-officedocument.presentationml.notesSlide+xml"/>
  <Override PartName="/ppt/slides/slide169.xml" ContentType="application/vnd.openxmlformats-officedocument.presentationml.slide+xml"/>
  <Override PartName="/ppt/presProps.xml" ContentType="application/vnd.openxmlformats-officedocument.presentationml.presProps+xml"/>
  <Override PartName="/ppt/notesSlides/notesSlide18.xml" ContentType="application/vnd.openxmlformats-officedocument.presentationml.notesSlide+xml"/>
  <Override PartName="/ppt/notesSlides/notesSlide79.xml" ContentType="application/vnd.openxmlformats-officedocument.presentationml.notesSlide+xml"/>
  <Override PartName="/ppt/slides/slide127.xml" ContentType="application/vnd.openxmlformats-officedocument.presentationml.slide+xml"/>
  <Override PartName="/ppt/slides/slide27.xml" ContentType="application/vnd.openxmlformats-officedocument.presentationml.slide+xml"/>
  <Override PartName="/ppt/slides/slide138.xml" ContentType="application/vnd.openxmlformats-officedocument.presentationml.slide+xml"/>
  <Override PartName="/ppt/slides/slide192.xml" ContentType="application/vnd.openxmlformats-officedocument.presentationml.slide+xml"/>
  <Override PartName="/ppt/slides/slide206.xml" ContentType="application/vnd.openxmlformats-officedocument.presentationml.slide+xml"/>
  <Override PartName="/ppt/slides/slide170.xml" ContentType="application/vnd.openxmlformats-officedocument.presentationml.slide+xml"/>
  <Override PartName="/ppt/slides/slide168.xml" ContentType="application/vnd.openxmlformats-officedocument.presentationml.slide+xml"/>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62.xml" ContentType="application/vnd.openxmlformats-officedocument.presentationml.notesSlide+xml"/>
  <Override PartName="/ppt/notesSlides/notesSlide55.xml" ContentType="application/vnd.openxmlformats-officedocument.presentationml.notesSlide+xml"/>
  <Override PartName="/ppt/slides/slide150.xml" ContentType="application/vnd.openxmlformats-officedocument.presentationml.slide+xml"/>
  <Override PartName="/ppt/notesSlides/notesSlide77.xml" ContentType="application/vnd.openxmlformats-officedocument.presentationml.notesSlide+xml"/>
  <Override PartName="/ppt/slides/slide67.xml" ContentType="application/vnd.openxmlformats-officedocument.presentationml.slide+xml"/>
  <Override PartName="/ppt/slides/slide100.xml" ContentType="application/vnd.openxmlformats-officedocument.presentationml.slide+xml"/>
  <Override PartName="/ppt/slides/slide12.xml" ContentType="application/vnd.openxmlformats-officedocument.presentationml.slide+xml"/>
  <Override PartName="/ppt/slides/slide46.xml" ContentType="application/vnd.openxmlformats-officedocument.presentationml.slide+xml"/>
  <Override PartName="/ppt/slides/slide191.xml" ContentType="application/vnd.openxmlformats-officedocument.presentationml.slide+xml"/>
  <Override PartName="/ppt/slides/slide203.xml" ContentType="application/vnd.openxmlformats-officedocument.presentationml.slide+xml"/>
  <Override PartName="/ppt/slides/slide190.xml" ContentType="application/vnd.openxmlformats-officedocument.presentationml.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slides/slide84.xml" ContentType="application/vnd.openxmlformats-officedocument.presentationml.slide+xml"/>
  <Override PartName="/ppt/slides/slide69.xml" ContentType="application/vnd.openxmlformats-officedocument.presentationml.slide+xml"/>
  <Override PartName="/ppt/slides/slide35.xml" ContentType="application/vnd.openxmlformats-officedocument.presentationml.slide+xml"/>
  <Override PartName="/ppt/slides/slide42.xml" ContentType="application/vnd.openxmlformats-officedocument.presentationml.slide+xml"/>
  <Override PartName="/ppt/slides/slide130.xml" ContentType="application/vnd.openxmlformats-officedocument.presentationml.slide+xml"/>
  <Override PartName="/ppt/slides/slide134.xml" ContentType="application/vnd.openxmlformats-officedocument.presentationml.slide+xml"/>
  <Override PartName="/ppt/slides/slide145.xml" ContentType="application/vnd.openxmlformats-officedocument.presentationml.slide+xml"/>
  <Override PartName="/ppt/notesSlides/notesSlide34.xml" ContentType="application/vnd.openxmlformats-officedocument.presentationml.notesSlide+xml"/>
  <Override PartName="/ppt/slides/slide186.xml" ContentType="application/vnd.openxmlformats-officedocument.presentationml.slide+xml"/>
  <Override PartName="/ppt/slides/slide201.xml" ContentType="application/vnd.openxmlformats-officedocument.presentationml.slide+xml"/>
  <Override PartName="/ppt/slideLayouts/slideLayout5.xml" ContentType="application/vnd.openxmlformats-officedocument.presentationml.slideLayout+xml"/>
  <Override PartName="/ppt/slides/slide50.xml" ContentType="application/vnd.openxmlformats-officedocument.presentationml.slide+xml"/>
  <Override PartName="/ppt/slides/slide57.xml" ContentType="application/vnd.openxmlformats-officedocument.presentationml.slide+xml"/>
  <Override PartName="/ppt/slides/slide183.xml" ContentType="application/vnd.openxmlformats-officedocument.presentationml.slide+xml"/>
  <Override PartName="/ppt/notesSlides/notesSlide29.xml" ContentType="application/vnd.openxmlformats-officedocument.presentationml.notesSlide+xml"/>
  <Override PartName="/ppt/slides/slide116.xml" ContentType="application/vnd.openxmlformats-officedocument.presentationml.slide+xml"/>
  <Override PartName="/ppt/slides/slide119.xml" ContentType="application/vnd.openxmlformats-officedocument.presentationml.slide+xml"/>
  <Override PartName="/ppt/notesSlides/notesSlide7.xml" ContentType="application/vnd.openxmlformats-officedocument.presentationml.notesSlide+xml"/>
  <Override PartName="/ppt/slides/slide136.xml" ContentType="application/vnd.openxmlformats-officedocument.presentationml.slide+xml"/>
  <Override PartName="/ppt/slides/slide171.xml" ContentType="application/vnd.openxmlformats-officedocument.presentationml.slide+xml"/>
  <Override PartName="/ppt/slides/slide63.xml" ContentType="application/vnd.openxmlformats-officedocument.presentationml.slide+xml"/>
  <Override PartName="/ppt/slides/slide139.xml" ContentType="application/vnd.openxmlformats-officedocument.presentationml.slide+xml"/>
  <Override PartName="/ppt/slides/slide82.xml" ContentType="application/vnd.openxmlformats-officedocument.presentationml.slide+xml"/>
  <Override PartName="/ppt/slides/slide34.xml" ContentType="application/vnd.openxmlformats-officedocument.presentationml.slide+xml"/>
  <Override PartName="/ppt/slides/slide112.xml" ContentType="application/vnd.openxmlformats-officedocument.presentationml.slide+xml"/>
  <Override PartName="/ppt/slides/slide106.xml" ContentType="application/vnd.openxmlformats-officedocument.presentationml.slide+xml"/>
  <Override PartName="/ppt/notesSlides/notesSlide12.xml" ContentType="application/vnd.openxmlformats-officedocument.presentationml.notesSlide+xml"/>
  <Override PartName="/ppt/notesSlides/notesSlide44.xml" ContentType="application/vnd.openxmlformats-officedocument.presentationml.notesSlide+xml"/>
  <Override PartName="/ppt/slides/slide179.xml" ContentType="application/vnd.openxmlformats-officedocument.presentationml.slide+xml"/>
  <Override PartName="/ppt/notesSlides/notesSlide5.xml" ContentType="application/vnd.openxmlformats-officedocument.presentationml.notesSlide+xml"/>
  <Override PartName="/ppt/slideLayouts/slideLayout1.xml" ContentType="application/vnd.openxmlformats-officedocument.presentationml.slideLayout+xml"/>
  <Override PartName="/ppt/slides/slide88.xml" ContentType="application/vnd.openxmlformats-officedocument.presentationml.slide+xml"/>
  <Override PartName="/ppt/slides/slide156.xml" ContentType="application/vnd.openxmlformats-officedocument.presentationml.slide+xml"/>
  <Override PartName="/ppt/slides/slide99.xml" ContentType="application/vnd.openxmlformats-officedocument.presentationml.slide+xml"/>
  <Override PartName="/ppt/slides/slide189.xml" ContentType="application/vnd.openxmlformats-officedocument.presentationml.slide+xml"/>
  <Override PartName="/ppt/slides/slide109.xml" ContentType="application/vnd.openxmlformats-officedocument.presentationml.slide+xml"/>
  <Override PartName="/ppt/theme/theme1.xml" ContentType="application/vnd.openxmlformats-officedocument.theme+xml"/>
  <Override PartName="/ppt/notesSlides/notesSlide59.xml" ContentType="application/vnd.openxmlformats-officedocument.presentationml.notesSlide+xml"/>
  <Override PartName="/ppt/slides/slide5.xml" ContentType="application/vnd.openxmlformats-officedocument.presentationml.slide+xml"/>
  <Override PartName="/ppt/slides/slide160.xml" ContentType="application/vnd.openxmlformats-officedocument.presentationml.slide+xml"/>
  <Override PartName="/ppt/slides/slide59.xml" ContentType="application/vnd.openxmlformats-officedocument.presentationml.slide+xml"/>
  <Override PartName="/ppt/slides/slide114.xml" ContentType="application/vnd.openxmlformats-officedocument.presentationml.slide+xml"/>
  <Override PartName="/ppt/slides/slide197.xml" ContentType="application/vnd.openxmlformats-officedocument.presentationml.slide+xml"/>
  <Override PartName="/ppt/slideLayouts/slideLayout7.xml" ContentType="application/vnd.openxmlformats-officedocument.presentationml.slideLayout+xml"/>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110.xml" ContentType="application/vnd.openxmlformats-officedocument.presentationml.slide+xml"/>
  <Override PartName="/ppt/slides/slide4.xml" ContentType="application/vnd.openxmlformats-officedocument.presentationml.slide+xml"/>
  <Override PartName="/ppt/notesSlides/notesSlide67.xml" ContentType="application/vnd.openxmlformats-officedocument.presentationml.notesSlide+xml"/>
  <Override PartName="/ppt/slides/slide157.xml" ContentType="application/vnd.openxmlformats-officedocument.presentationml.slide+xml"/>
  <Override PartName="/ppt/notesSlides/notesSlide72.xml" ContentType="application/vnd.openxmlformats-officedocument.presentationml.notesSlide+xml"/>
  <Override PartName="/ppt/notesSlides/notesSlide54.xml" ContentType="application/vnd.openxmlformats-officedocument.presentationml.notesSlide+xml"/>
  <Override PartName="/ppt/slides/slide149.xml" ContentType="application/vnd.openxmlformats-officedocument.presentationml.slide+xml"/>
  <Override PartName="/ppt/slides/slide72.xml" ContentType="application/vnd.openxmlformats-officedocument.presentationml.slide+xml"/>
  <Override PartName="/ppt/slides/slide98.xml" ContentType="application/vnd.openxmlformats-officedocument.presentationml.slide+xml"/>
  <Override PartName="/ppt/notesSlides/notesSlide81.xml" ContentType="application/vnd.openxmlformats-officedocument.presentationml.notesSlide+xml"/>
  <Override PartName="/ppt/notesSlides/notesSlide70.xml" ContentType="application/vnd.openxmlformats-officedocument.presentationml.notesSlide+xml"/>
  <Override PartName="/ppt/slides/slide8.xml" ContentType="application/vnd.openxmlformats-officedocument.presentationml.slide+xml"/>
  <Override PartName="/ppt/slides/slide102.xml" ContentType="application/vnd.openxmlformats-officedocument.presentationml.slide+xml"/>
  <Override PartName="/ppt/slides/slide146.xml" ContentType="application/vnd.openxmlformats-officedocument.presentationml.slide+xml"/>
  <Override PartName="/ppt/notesSlides/notesSlide82.xml" ContentType="application/vnd.openxmlformats-officedocument.presentationml.notesSlide+xml"/>
  <Override PartName="/ppt/notesSlides/notesSlide68.xml" ContentType="application/vnd.openxmlformats-officedocument.presentationml.notesSlide+xml"/>
  <Override PartName="/ppt/slides/slide60.xml" ContentType="application/vnd.openxmlformats-officedocument.presentationml.slide+xml"/>
  <Override PartName="/ppt/slides/slide24.xml" ContentType="application/vnd.openxmlformats-officedocument.presentationml.slide+xml"/>
  <Override PartName="/ppt/slides/slide162.xml" ContentType="application/vnd.openxmlformats-officedocument.presentationml.slide+xml"/>
  <Override PartName="/ppt/slides/slide164.xml" ContentType="application/vnd.openxmlformats-officedocument.presentationml.slide+xml"/>
  <Override PartName="/ppt/notesSlides/notesSlide30.xml" ContentType="application/vnd.openxmlformats-officedocument.presentationml.notesSlide+xml"/>
  <Override PartName="/ppt/slides/slide71.xml" ContentType="application/vnd.openxmlformats-officedocument.presentationml.slide+xml"/>
  <Override PartName="/ppt/slides/slide6.xml" ContentType="application/vnd.openxmlformats-officedocument.presentationml.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219"/>
  </p:notesMasterIdLst>
  <p:sldIdLst>
    <p:sldId id="256" r:id="rId2"/>
    <p:sldId id="367" r:id="rId3"/>
    <p:sldId id="368" r:id="rId4"/>
    <p:sldId id="257" r:id="rId5"/>
    <p:sldId id="258" r:id="rId6"/>
    <p:sldId id="259" r:id="rId7"/>
    <p:sldId id="260" r:id="rId8"/>
    <p:sldId id="261" r:id="rId9"/>
    <p:sldId id="262" r:id="rId10"/>
    <p:sldId id="263" r:id="rId11"/>
    <p:sldId id="264" r:id="rId12"/>
    <p:sldId id="265"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31" r:id="rId72"/>
    <p:sldId id="369" r:id="rId73"/>
    <p:sldId id="326" r:id="rId74"/>
    <p:sldId id="327" r:id="rId75"/>
    <p:sldId id="328" r:id="rId76"/>
    <p:sldId id="329" r:id="rId77"/>
    <p:sldId id="330" r:id="rId78"/>
    <p:sldId id="332" r:id="rId79"/>
    <p:sldId id="335" r:id="rId80"/>
    <p:sldId id="336" r:id="rId81"/>
    <p:sldId id="337" r:id="rId82"/>
    <p:sldId id="334" r:id="rId83"/>
    <p:sldId id="338" r:id="rId84"/>
    <p:sldId id="339" r:id="rId85"/>
    <p:sldId id="340" r:id="rId86"/>
    <p:sldId id="333" r:id="rId87"/>
    <p:sldId id="342" r:id="rId88"/>
    <p:sldId id="343" r:id="rId89"/>
    <p:sldId id="344" r:id="rId90"/>
    <p:sldId id="341"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70" r:id="rId114"/>
    <p:sldId id="372" r:id="rId115"/>
    <p:sldId id="373" r:id="rId116"/>
    <p:sldId id="453" r:id="rId117"/>
    <p:sldId id="371" r:id="rId118"/>
    <p:sldId id="374" r:id="rId119"/>
    <p:sldId id="375" r:id="rId120"/>
    <p:sldId id="376" r:id="rId121"/>
    <p:sldId id="377" r:id="rId122"/>
    <p:sldId id="378" r:id="rId123"/>
    <p:sldId id="379" r:id="rId124"/>
    <p:sldId id="380" r:id="rId125"/>
    <p:sldId id="381" r:id="rId126"/>
    <p:sldId id="383" r:id="rId127"/>
    <p:sldId id="382"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3" r:id="rId147"/>
    <p:sldId id="446" r:id="rId148"/>
    <p:sldId id="404" r:id="rId149"/>
    <p:sldId id="405" r:id="rId150"/>
    <p:sldId id="406" r:id="rId151"/>
    <p:sldId id="407" r:id="rId152"/>
    <p:sldId id="408" r:id="rId153"/>
    <p:sldId id="409" r:id="rId154"/>
    <p:sldId id="411" r:id="rId155"/>
    <p:sldId id="410" r:id="rId156"/>
    <p:sldId id="412" r:id="rId157"/>
    <p:sldId id="413" r:id="rId158"/>
    <p:sldId id="414" r:id="rId159"/>
    <p:sldId id="430" r:id="rId160"/>
    <p:sldId id="415" r:id="rId161"/>
    <p:sldId id="416" r:id="rId162"/>
    <p:sldId id="417" r:id="rId163"/>
    <p:sldId id="418" r:id="rId164"/>
    <p:sldId id="419" r:id="rId165"/>
    <p:sldId id="420" r:id="rId166"/>
    <p:sldId id="421" r:id="rId167"/>
    <p:sldId id="422" r:id="rId168"/>
    <p:sldId id="423" r:id="rId169"/>
    <p:sldId id="432" r:id="rId170"/>
    <p:sldId id="424" r:id="rId171"/>
    <p:sldId id="433" r:id="rId172"/>
    <p:sldId id="434" r:id="rId173"/>
    <p:sldId id="435" r:id="rId174"/>
    <p:sldId id="437" r:id="rId175"/>
    <p:sldId id="438" r:id="rId176"/>
    <p:sldId id="439" r:id="rId177"/>
    <p:sldId id="440" r:id="rId178"/>
    <p:sldId id="441" r:id="rId179"/>
    <p:sldId id="442" r:id="rId180"/>
    <p:sldId id="443" r:id="rId181"/>
    <p:sldId id="444" r:id="rId182"/>
    <p:sldId id="445" r:id="rId183"/>
    <p:sldId id="426" r:id="rId184"/>
    <p:sldId id="427" r:id="rId185"/>
    <p:sldId id="431" r:id="rId186"/>
    <p:sldId id="428" r:id="rId187"/>
    <p:sldId id="429" r:id="rId188"/>
    <p:sldId id="447" r:id="rId189"/>
    <p:sldId id="448" r:id="rId190"/>
    <p:sldId id="449" r:id="rId191"/>
    <p:sldId id="450" r:id="rId192"/>
    <p:sldId id="451" r:id="rId193"/>
    <p:sldId id="452" r:id="rId194"/>
    <p:sldId id="454" r:id="rId195"/>
    <p:sldId id="455" r:id="rId196"/>
    <p:sldId id="456" r:id="rId197"/>
    <p:sldId id="457" r:id="rId198"/>
    <p:sldId id="465" r:id="rId199"/>
    <p:sldId id="458" r:id="rId200"/>
    <p:sldId id="460" r:id="rId201"/>
    <p:sldId id="461" r:id="rId202"/>
    <p:sldId id="462" r:id="rId203"/>
    <p:sldId id="463" r:id="rId204"/>
    <p:sldId id="464" r:id="rId205"/>
    <p:sldId id="468" r:id="rId206"/>
    <p:sldId id="467" r:id="rId207"/>
    <p:sldId id="469" r:id="rId208"/>
    <p:sldId id="470" r:id="rId209"/>
    <p:sldId id="466" r:id="rId210"/>
    <p:sldId id="471" r:id="rId211"/>
    <p:sldId id="476" r:id="rId212"/>
    <p:sldId id="472" r:id="rId213"/>
    <p:sldId id="473" r:id="rId214"/>
    <p:sldId id="474" r:id="rId215"/>
    <p:sldId id="475" r:id="rId216"/>
    <p:sldId id="477" r:id="rId217"/>
    <p:sldId id="478" r:id="rId2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schemeClr val="tx1"/>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showGuides="1">
      <p:cViewPr varScale="1">
        <p:scale>
          <a:sx n="98" d="100"/>
          <a:sy n="98" d="100"/>
        </p:scale>
        <p:origin x="-640" y="-112"/>
      </p:cViewPr>
      <p:guideLst>
        <p:guide orient="horz" pos="2150"/>
        <p:guide pos="2864"/>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3" Type="http://schemas.openxmlformats.org/officeDocument/2006/relationships/slide" Target="slides/slide132.xml"/><Relationship Id="rId121" Type="http://schemas.openxmlformats.org/officeDocument/2006/relationships/slide" Target="slides/slide120.xml"/><Relationship Id="rId178" Type="http://schemas.openxmlformats.org/officeDocument/2006/relationships/slide" Target="slides/slide177.xml"/><Relationship Id="rId70" Type="http://schemas.openxmlformats.org/officeDocument/2006/relationships/slide" Target="slides/slide69.xml"/><Relationship Id="rId94" Type="http://schemas.openxmlformats.org/officeDocument/2006/relationships/slide" Target="slides/slide93.xml"/><Relationship Id="rId7" Type="http://schemas.openxmlformats.org/officeDocument/2006/relationships/slide" Target="slides/slide6.xml"/><Relationship Id="rId74" Type="http://schemas.openxmlformats.org/officeDocument/2006/relationships/slide" Target="slides/slide73.xml"/><Relationship Id="rId102" Type="http://schemas.openxmlformats.org/officeDocument/2006/relationships/slide" Target="slides/slide101.xml"/><Relationship Id="rId169" Type="http://schemas.openxmlformats.org/officeDocument/2006/relationships/slide" Target="slides/slide168.xml"/><Relationship Id="rId106" Type="http://schemas.openxmlformats.org/officeDocument/2006/relationships/slide" Target="slides/slide105.xml"/><Relationship Id="rId119" Type="http://schemas.openxmlformats.org/officeDocument/2006/relationships/slide" Target="slides/slide118.xml"/><Relationship Id="rId138" Type="http://schemas.openxmlformats.org/officeDocument/2006/relationships/slide" Target="slides/slide137.xml"/><Relationship Id="rId181" Type="http://schemas.openxmlformats.org/officeDocument/2006/relationships/slide" Target="slides/slide180.xml"/><Relationship Id="rId128" Type="http://schemas.openxmlformats.org/officeDocument/2006/relationships/slide" Target="slides/slide127.xml"/><Relationship Id="rId221" Type="http://schemas.openxmlformats.org/officeDocument/2006/relationships/presProps" Target="presProps.xml"/><Relationship Id="rId17" Type="http://schemas.openxmlformats.org/officeDocument/2006/relationships/slide" Target="slides/slide16.xml"/><Relationship Id="rId107" Type="http://schemas.openxmlformats.org/officeDocument/2006/relationships/slide" Target="slides/slide106.xml"/><Relationship Id="rId71" Type="http://schemas.openxmlformats.org/officeDocument/2006/relationships/slide" Target="slides/slide70.xml"/><Relationship Id="rId142" Type="http://schemas.openxmlformats.org/officeDocument/2006/relationships/slide" Target="slides/slide141.xml"/><Relationship Id="rId4" Type="http://schemas.openxmlformats.org/officeDocument/2006/relationships/slide" Target="slides/slide3.xml"/><Relationship Id="rId205" Type="http://schemas.openxmlformats.org/officeDocument/2006/relationships/slide" Target="slides/slide204.xml"/><Relationship Id="rId89" Type="http://schemas.openxmlformats.org/officeDocument/2006/relationships/slide" Target="slides/slide88.xml"/><Relationship Id="rId114" Type="http://schemas.openxmlformats.org/officeDocument/2006/relationships/slide" Target="slides/slide113.xml"/><Relationship Id="rId185" Type="http://schemas.openxmlformats.org/officeDocument/2006/relationships/slide" Target="slides/slide184.xml"/><Relationship Id="rId195" Type="http://schemas.openxmlformats.org/officeDocument/2006/relationships/slide" Target="slides/slide194.xml"/><Relationship Id="rId88" Type="http://schemas.openxmlformats.org/officeDocument/2006/relationships/slide" Target="slides/slide87.xml"/><Relationship Id="rId38" Type="http://schemas.openxmlformats.org/officeDocument/2006/relationships/slide" Target="slides/slide37.xml"/><Relationship Id="rId176" Type="http://schemas.openxmlformats.org/officeDocument/2006/relationships/slide" Target="slides/slide175.xml"/><Relationship Id="rId2" Type="http://schemas.openxmlformats.org/officeDocument/2006/relationships/slide" Target="slides/slide1.xml"/><Relationship Id="rId144" Type="http://schemas.openxmlformats.org/officeDocument/2006/relationships/slide" Target="slides/slide143.xml"/><Relationship Id="rId75" Type="http://schemas.openxmlformats.org/officeDocument/2006/relationships/slide" Target="slides/slide74.xml"/><Relationship Id="rId97" Type="http://schemas.openxmlformats.org/officeDocument/2006/relationships/slide" Target="slides/slide96.xml"/><Relationship Id="rId111" Type="http://schemas.openxmlformats.org/officeDocument/2006/relationships/slide" Target="slides/slide110.xml"/><Relationship Id="rId194" Type="http://schemas.openxmlformats.org/officeDocument/2006/relationships/slide" Target="slides/slide193.xml"/><Relationship Id="rId79" Type="http://schemas.openxmlformats.org/officeDocument/2006/relationships/slide" Target="slides/slide78.xml"/><Relationship Id="rId152" Type="http://schemas.openxmlformats.org/officeDocument/2006/relationships/slide" Target="slides/slide151.xml"/><Relationship Id="rId98" Type="http://schemas.openxmlformats.org/officeDocument/2006/relationships/slide" Target="slides/slide97.xml"/><Relationship Id="rId157" Type="http://schemas.openxmlformats.org/officeDocument/2006/relationships/slide" Target="slides/slide156.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177" Type="http://schemas.openxmlformats.org/officeDocument/2006/relationships/slide" Target="slides/slide176.xml"/><Relationship Id="rId48" Type="http://schemas.openxmlformats.org/officeDocument/2006/relationships/slide" Target="slides/slide47.xml"/><Relationship Id="rId214" Type="http://schemas.openxmlformats.org/officeDocument/2006/relationships/slide" Target="slides/slide213.xml"/><Relationship Id="rId52" Type="http://schemas.openxmlformats.org/officeDocument/2006/relationships/slide" Target="slides/slide51.xml"/><Relationship Id="rId170" Type="http://schemas.openxmlformats.org/officeDocument/2006/relationships/slide" Target="slides/slide169.xml"/><Relationship Id="rId190" Type="http://schemas.openxmlformats.org/officeDocument/2006/relationships/slide" Target="slides/slide189.xml"/><Relationship Id="rId192" Type="http://schemas.openxmlformats.org/officeDocument/2006/relationships/slide" Target="slides/slide191.xml"/><Relationship Id="rId163" Type="http://schemas.openxmlformats.org/officeDocument/2006/relationships/slide" Target="slides/slide162.xml"/><Relationship Id="rId23" Type="http://schemas.openxmlformats.org/officeDocument/2006/relationships/slide" Target="slides/slide22.xml"/><Relationship Id="rId136" Type="http://schemas.openxmlformats.org/officeDocument/2006/relationships/slide" Target="slides/slide135.xml"/><Relationship Id="rId61" Type="http://schemas.openxmlformats.org/officeDocument/2006/relationships/slide" Target="slides/slide60.xml"/><Relationship Id="rId146" Type="http://schemas.openxmlformats.org/officeDocument/2006/relationships/slide" Target="slides/slide145.xml"/><Relationship Id="rId30" Type="http://schemas.openxmlformats.org/officeDocument/2006/relationships/slide" Target="slides/slide29.xml"/><Relationship Id="rId202" Type="http://schemas.openxmlformats.org/officeDocument/2006/relationships/slide" Target="slides/slide201.xml"/><Relationship Id="rId208" Type="http://schemas.openxmlformats.org/officeDocument/2006/relationships/slide" Target="slides/slide207.xml"/><Relationship Id="rId29" Type="http://schemas.openxmlformats.org/officeDocument/2006/relationships/slide" Target="slides/slide28.xml"/><Relationship Id="rId184" Type="http://schemas.openxmlformats.org/officeDocument/2006/relationships/slide" Target="slides/slide183.xml"/><Relationship Id="rId213" Type="http://schemas.openxmlformats.org/officeDocument/2006/relationships/slide" Target="slides/slide212.xml"/><Relationship Id="rId171" Type="http://schemas.openxmlformats.org/officeDocument/2006/relationships/slide" Target="slides/slide170.xml"/><Relationship Id="rId41" Type="http://schemas.openxmlformats.org/officeDocument/2006/relationships/slide" Target="slides/slide40.xml"/><Relationship Id="rId5" Type="http://schemas.openxmlformats.org/officeDocument/2006/relationships/slide" Target="slides/slide4.xml"/><Relationship Id="rId172" Type="http://schemas.openxmlformats.org/officeDocument/2006/relationships/slide" Target="slides/slide171.xml"/><Relationship Id="rId130" Type="http://schemas.openxmlformats.org/officeDocument/2006/relationships/slide" Target="slides/slide129.xml"/><Relationship Id="rId156" Type="http://schemas.openxmlformats.org/officeDocument/2006/relationships/slide" Target="slides/slide155.xml"/><Relationship Id="rId199" Type="http://schemas.openxmlformats.org/officeDocument/2006/relationships/slide" Target="slides/slide198.xml"/><Relationship Id="rId222" Type="http://schemas.openxmlformats.org/officeDocument/2006/relationships/viewProps" Target="viewProps.xml"/><Relationship Id="rId153" Type="http://schemas.openxmlformats.org/officeDocument/2006/relationships/slide" Target="slides/slide152.xml"/><Relationship Id="rId77" Type="http://schemas.openxmlformats.org/officeDocument/2006/relationships/slide" Target="slides/slide76.xml"/><Relationship Id="rId63" Type="http://schemas.openxmlformats.org/officeDocument/2006/relationships/slide" Target="slides/slide62.xml"/><Relationship Id="rId105" Type="http://schemas.openxmlformats.org/officeDocument/2006/relationships/slide" Target="slides/slide104.xml"/><Relationship Id="rId127" Type="http://schemas.openxmlformats.org/officeDocument/2006/relationships/slide" Target="slides/slide126.xml"/><Relationship Id="rId158" Type="http://schemas.openxmlformats.org/officeDocument/2006/relationships/slide" Target="slides/slide157.xml"/><Relationship Id="rId42" Type="http://schemas.openxmlformats.org/officeDocument/2006/relationships/slide" Target="slides/slide41.xml"/><Relationship Id="rId161" Type="http://schemas.openxmlformats.org/officeDocument/2006/relationships/slide" Target="slides/slide160.xml"/><Relationship Id="rId87" Type="http://schemas.openxmlformats.org/officeDocument/2006/relationships/slide" Target="slides/slide86.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17" Type="http://schemas.openxmlformats.org/officeDocument/2006/relationships/slide" Target="slides/slide116.xml"/><Relationship Id="rId134" Type="http://schemas.openxmlformats.org/officeDocument/2006/relationships/slide" Target="slides/slide133.xml"/><Relationship Id="rId182" Type="http://schemas.openxmlformats.org/officeDocument/2006/relationships/slide" Target="slides/slide181.xml"/><Relationship Id="rId112" Type="http://schemas.openxmlformats.org/officeDocument/2006/relationships/slide" Target="slides/slide111.xml"/><Relationship Id="rId210" Type="http://schemas.openxmlformats.org/officeDocument/2006/relationships/slide" Target="slides/slide209.xml"/><Relationship Id="rId197" Type="http://schemas.openxmlformats.org/officeDocument/2006/relationships/slide" Target="slides/slide196.xml"/><Relationship Id="rId57" Type="http://schemas.openxmlformats.org/officeDocument/2006/relationships/slide" Target="slides/slide56.xml"/><Relationship Id="rId55" Type="http://schemas.openxmlformats.org/officeDocument/2006/relationships/slide" Target="slides/slide54.xml"/><Relationship Id="rId215" Type="http://schemas.openxmlformats.org/officeDocument/2006/relationships/slide" Target="slides/slide214.xml"/><Relationship Id="rId36" Type="http://schemas.openxmlformats.org/officeDocument/2006/relationships/slide" Target="slides/slide35.xml"/><Relationship Id="rId125" Type="http://schemas.openxmlformats.org/officeDocument/2006/relationships/slide" Target="slides/slide124.xml"/><Relationship Id="rId76" Type="http://schemas.openxmlformats.org/officeDocument/2006/relationships/slide" Target="slides/slide75.xml"/><Relationship Id="rId193" Type="http://schemas.openxmlformats.org/officeDocument/2006/relationships/slide" Target="slides/slide192.xml"/><Relationship Id="rId8" Type="http://schemas.openxmlformats.org/officeDocument/2006/relationships/slide" Target="slides/slide7.xml"/><Relationship Id="rId67" Type="http://schemas.openxmlformats.org/officeDocument/2006/relationships/slide" Target="slides/slide66.xml"/><Relationship Id="rId37" Type="http://schemas.openxmlformats.org/officeDocument/2006/relationships/slide" Target="slides/slide36.xml"/><Relationship Id="rId110" Type="http://schemas.openxmlformats.org/officeDocument/2006/relationships/slide" Target="slides/slide109.xml"/><Relationship Id="rId113" Type="http://schemas.openxmlformats.org/officeDocument/2006/relationships/slide" Target="slides/slide112.xml"/><Relationship Id="rId108" Type="http://schemas.openxmlformats.org/officeDocument/2006/relationships/slide" Target="slides/slide107.xml"/><Relationship Id="rId151" Type="http://schemas.openxmlformats.org/officeDocument/2006/relationships/slide" Target="slides/slide150.xml"/><Relationship Id="rId26" Type="http://schemas.openxmlformats.org/officeDocument/2006/relationships/slide" Target="slides/slide25.xml"/><Relationship Id="rId143" Type="http://schemas.openxmlformats.org/officeDocument/2006/relationships/slide" Target="slides/slide142.xml"/><Relationship Id="rId204" Type="http://schemas.openxmlformats.org/officeDocument/2006/relationships/slide" Target="slides/slide203.xml"/><Relationship Id="rId217" Type="http://schemas.openxmlformats.org/officeDocument/2006/relationships/slide" Target="slides/slide216.xml"/><Relationship Id="rId68" Type="http://schemas.openxmlformats.org/officeDocument/2006/relationships/slide" Target="slides/slide67.xml"/><Relationship Id="rId198" Type="http://schemas.openxmlformats.org/officeDocument/2006/relationships/slide" Target="slides/slide197.xml"/><Relationship Id="rId93" Type="http://schemas.openxmlformats.org/officeDocument/2006/relationships/slide" Target="slides/slide92.xml"/><Relationship Id="rId162" Type="http://schemas.openxmlformats.org/officeDocument/2006/relationships/slide" Target="slides/slide161.xml"/><Relationship Id="rId78" Type="http://schemas.openxmlformats.org/officeDocument/2006/relationships/slide" Target="slides/slide77.xml"/><Relationship Id="rId154" Type="http://schemas.openxmlformats.org/officeDocument/2006/relationships/slide" Target="slides/slide153.xml"/><Relationship Id="rId168" Type="http://schemas.openxmlformats.org/officeDocument/2006/relationships/slide" Target="slides/slide167.xml"/><Relationship Id="rId175" Type="http://schemas.openxmlformats.org/officeDocument/2006/relationships/slide" Target="slides/slide174.xml"/><Relationship Id="rId21" Type="http://schemas.openxmlformats.org/officeDocument/2006/relationships/slide" Target="slides/slide20.xml"/><Relationship Id="rId223" Type="http://schemas.openxmlformats.org/officeDocument/2006/relationships/theme" Target="theme/theme1.xml"/><Relationship Id="rId64" Type="http://schemas.openxmlformats.org/officeDocument/2006/relationships/slide" Target="slides/slide63.xml"/><Relationship Id="rId60" Type="http://schemas.openxmlformats.org/officeDocument/2006/relationships/slide" Target="slides/slide59.xml"/><Relationship Id="rId188" Type="http://schemas.openxmlformats.org/officeDocument/2006/relationships/slide" Target="slides/slide187.xml"/><Relationship Id="rId25" Type="http://schemas.openxmlformats.org/officeDocument/2006/relationships/slide" Target="slides/slide24.xml"/><Relationship Id="rId122" Type="http://schemas.openxmlformats.org/officeDocument/2006/relationships/slide" Target="slides/slide121.xml"/><Relationship Id="rId116" Type="http://schemas.openxmlformats.org/officeDocument/2006/relationships/slide" Target="slides/slide115.xml"/><Relationship Id="rId183" Type="http://schemas.openxmlformats.org/officeDocument/2006/relationships/slide" Target="slides/slide182.xml"/><Relationship Id="rId96" Type="http://schemas.openxmlformats.org/officeDocument/2006/relationships/slide" Target="slides/slide95.xml"/><Relationship Id="rId189" Type="http://schemas.openxmlformats.org/officeDocument/2006/relationships/slide" Target="slides/slide188.xml"/><Relationship Id="rId10" Type="http://schemas.openxmlformats.org/officeDocument/2006/relationships/slide" Target="slides/slide9.xml"/><Relationship Id="rId50" Type="http://schemas.openxmlformats.org/officeDocument/2006/relationships/slide" Target="slides/slide49.xml"/><Relationship Id="rId118" Type="http://schemas.openxmlformats.org/officeDocument/2006/relationships/slide" Target="slides/slide117.xml"/><Relationship Id="rId180" Type="http://schemas.openxmlformats.org/officeDocument/2006/relationships/slide" Target="slides/slide179.xml"/><Relationship Id="rId160" Type="http://schemas.openxmlformats.org/officeDocument/2006/relationships/slide" Target="slides/slide159.xml"/><Relationship Id="rId28" Type="http://schemas.openxmlformats.org/officeDocument/2006/relationships/slide" Target="slides/slide27.xml"/><Relationship Id="rId82" Type="http://schemas.openxmlformats.org/officeDocument/2006/relationships/slide" Target="slides/slide81.xml"/><Relationship Id="rId124" Type="http://schemas.openxmlformats.org/officeDocument/2006/relationships/slide" Target="slides/slide123.xml"/><Relationship Id="rId69" Type="http://schemas.openxmlformats.org/officeDocument/2006/relationships/slide" Target="slides/slide68.xml"/><Relationship Id="rId148" Type="http://schemas.openxmlformats.org/officeDocument/2006/relationships/slide" Target="slides/slide147.xml"/><Relationship Id="rId147" Type="http://schemas.openxmlformats.org/officeDocument/2006/relationships/slide" Target="slides/slide146.xml"/><Relationship Id="rId159" Type="http://schemas.openxmlformats.org/officeDocument/2006/relationships/slide" Target="slides/slide158.xml"/><Relationship Id="rId20" Type="http://schemas.openxmlformats.org/officeDocument/2006/relationships/slide" Target="slides/slide19.xml"/><Relationship Id="rId140" Type="http://schemas.openxmlformats.org/officeDocument/2006/relationships/slide" Target="slides/slide139.xml"/><Relationship Id="rId72" Type="http://schemas.openxmlformats.org/officeDocument/2006/relationships/slide" Target="slides/slide71.xml"/><Relationship Id="rId35" Type="http://schemas.openxmlformats.org/officeDocument/2006/relationships/slide" Target="slides/slide34.xml"/><Relationship Id="rId80" Type="http://schemas.openxmlformats.org/officeDocument/2006/relationships/slide" Target="slides/slide79.xml"/><Relationship Id="rId31" Type="http://schemas.openxmlformats.org/officeDocument/2006/relationships/slide" Target="slides/slide30.xml"/><Relationship Id="rId62" Type="http://schemas.openxmlformats.org/officeDocument/2006/relationships/slide" Target="slides/slide61.xml"/><Relationship Id="rId206" Type="http://schemas.openxmlformats.org/officeDocument/2006/relationships/slide" Target="slides/slide205.xml"/><Relationship Id="rId56" Type="http://schemas.openxmlformats.org/officeDocument/2006/relationships/slide" Target="slides/slide55.xml"/><Relationship Id="rId132" Type="http://schemas.openxmlformats.org/officeDocument/2006/relationships/slide" Target="slides/slide131.xml"/><Relationship Id="rId32" Type="http://schemas.openxmlformats.org/officeDocument/2006/relationships/slide" Target="slides/slide31.xml"/><Relationship Id="rId13" Type="http://schemas.openxmlformats.org/officeDocument/2006/relationships/slide" Target="slides/slide12.xml"/><Relationship Id="rId191" Type="http://schemas.openxmlformats.org/officeDocument/2006/relationships/slide" Target="slides/slide190.xml"/><Relationship Id="rId219" Type="http://schemas.openxmlformats.org/officeDocument/2006/relationships/notesMaster" Target="notesMasters/notesMaster1.xml"/><Relationship Id="rId54" Type="http://schemas.openxmlformats.org/officeDocument/2006/relationships/slide" Target="slides/slide53.xml"/><Relationship Id="rId101" Type="http://schemas.openxmlformats.org/officeDocument/2006/relationships/slide" Target="slides/slide100.xml"/><Relationship Id="rId155" Type="http://schemas.openxmlformats.org/officeDocument/2006/relationships/slide" Target="slides/slide154.xml"/><Relationship Id="rId203" Type="http://schemas.openxmlformats.org/officeDocument/2006/relationships/slide" Target="slides/slide202.xml"/><Relationship Id="rId166" Type="http://schemas.openxmlformats.org/officeDocument/2006/relationships/slide" Target="slides/slide165.xml"/><Relationship Id="rId53" Type="http://schemas.openxmlformats.org/officeDocument/2006/relationships/slide" Target="slides/slide52.xml"/><Relationship Id="rId84" Type="http://schemas.openxmlformats.org/officeDocument/2006/relationships/slide" Target="slides/slide83.xml"/><Relationship Id="rId186" Type="http://schemas.openxmlformats.org/officeDocument/2006/relationships/slide" Target="slides/slide185.xml"/><Relationship Id="rId216" Type="http://schemas.openxmlformats.org/officeDocument/2006/relationships/slide" Target="slides/slide215.xml"/><Relationship Id="rId83" Type="http://schemas.openxmlformats.org/officeDocument/2006/relationships/slide" Target="slides/slide82.xml"/><Relationship Id="rId173" Type="http://schemas.openxmlformats.org/officeDocument/2006/relationships/slide" Target="slides/slide172.xml"/><Relationship Id="rId220" Type="http://schemas.openxmlformats.org/officeDocument/2006/relationships/printerSettings" Target="printerSettings/printerSettings1.bin"/><Relationship Id="rId22" Type="http://schemas.openxmlformats.org/officeDocument/2006/relationships/slide" Target="slides/slide21.xml"/><Relationship Id="rId207" Type="http://schemas.openxmlformats.org/officeDocument/2006/relationships/slide" Target="slides/slide206.xml"/><Relationship Id="rId95" Type="http://schemas.openxmlformats.org/officeDocument/2006/relationships/slide" Target="slides/slide94.xml"/><Relationship Id="rId39" Type="http://schemas.openxmlformats.org/officeDocument/2006/relationships/slide" Target="slides/slide38.xml"/><Relationship Id="rId201" Type="http://schemas.openxmlformats.org/officeDocument/2006/relationships/slide" Target="slides/slide200.xml"/><Relationship Id="rId43" Type="http://schemas.openxmlformats.org/officeDocument/2006/relationships/slide" Target="slides/slide42.xml"/><Relationship Id="rId179" Type="http://schemas.openxmlformats.org/officeDocument/2006/relationships/slide" Target="slides/slide178.xml"/><Relationship Id="rId209" Type="http://schemas.openxmlformats.org/officeDocument/2006/relationships/slide" Target="slides/slide208.xml"/><Relationship Id="rId104" Type="http://schemas.openxmlformats.org/officeDocument/2006/relationships/slide" Target="slides/slide103.xml"/><Relationship Id="rId165" Type="http://schemas.openxmlformats.org/officeDocument/2006/relationships/slide" Target="slides/slide164.xml"/><Relationship Id="rId187" Type="http://schemas.openxmlformats.org/officeDocument/2006/relationships/slide" Target="slides/slide186.xml"/><Relationship Id="rId211" Type="http://schemas.openxmlformats.org/officeDocument/2006/relationships/slide" Target="slides/slide210.xml"/><Relationship Id="rId90" Type="http://schemas.openxmlformats.org/officeDocument/2006/relationships/slide" Target="slides/slide89.xml"/><Relationship Id="rId85" Type="http://schemas.openxmlformats.org/officeDocument/2006/relationships/slide" Target="slides/slide84.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99" Type="http://schemas.openxmlformats.org/officeDocument/2006/relationships/slide" Target="slides/slide98.xml"/><Relationship Id="rId14" Type="http://schemas.openxmlformats.org/officeDocument/2006/relationships/slide" Target="slides/slide13.xml"/><Relationship Id="rId103" Type="http://schemas.openxmlformats.org/officeDocument/2006/relationships/slide" Target="slides/slide102.xml"/><Relationship Id="rId92" Type="http://schemas.openxmlformats.org/officeDocument/2006/relationships/slide" Target="slides/slide91.xml"/><Relationship Id="rId45" Type="http://schemas.openxmlformats.org/officeDocument/2006/relationships/slide" Target="slides/slide44.xml"/><Relationship Id="rId58" Type="http://schemas.openxmlformats.org/officeDocument/2006/relationships/slide" Target="slides/slide57.xml"/><Relationship Id="rId73" Type="http://schemas.openxmlformats.org/officeDocument/2006/relationships/slide" Target="slides/slide72.xml"/><Relationship Id="rId150" Type="http://schemas.openxmlformats.org/officeDocument/2006/relationships/slide" Target="slides/slide149.xml"/><Relationship Id="rId145" Type="http://schemas.openxmlformats.org/officeDocument/2006/relationships/slide" Target="slides/slide144.xml"/><Relationship Id="rId149" Type="http://schemas.openxmlformats.org/officeDocument/2006/relationships/slide" Target="slides/slide148.xml"/><Relationship Id="rId129" Type="http://schemas.openxmlformats.org/officeDocument/2006/relationships/slide" Target="slides/slide128.xml"/><Relationship Id="rId19" Type="http://schemas.openxmlformats.org/officeDocument/2006/relationships/slide" Target="slides/slide18.xml"/><Relationship Id="rId120" Type="http://schemas.openxmlformats.org/officeDocument/2006/relationships/slide" Target="slides/slide119.xml"/><Relationship Id="rId126" Type="http://schemas.openxmlformats.org/officeDocument/2006/relationships/slide" Target="slides/slide125.xml"/><Relationship Id="rId109" Type="http://schemas.openxmlformats.org/officeDocument/2006/relationships/slide" Target="slides/slide108.xml"/><Relationship Id="rId46" Type="http://schemas.openxmlformats.org/officeDocument/2006/relationships/slide" Target="slides/slide45.xml"/><Relationship Id="rId86" Type="http://schemas.openxmlformats.org/officeDocument/2006/relationships/slide" Target="slides/slide85.xml"/><Relationship Id="rId59" Type="http://schemas.openxmlformats.org/officeDocument/2006/relationships/slide" Target="slides/slide58.xml"/><Relationship Id="rId51" Type="http://schemas.openxmlformats.org/officeDocument/2006/relationships/slide" Target="slides/slide50.xml"/><Relationship Id="rId66" Type="http://schemas.openxmlformats.org/officeDocument/2006/relationships/slide" Target="slides/slide65.xml"/><Relationship Id="rId81" Type="http://schemas.openxmlformats.org/officeDocument/2006/relationships/slide" Target="slides/slide80.xml"/><Relationship Id="rId34" Type="http://schemas.openxmlformats.org/officeDocument/2006/relationships/slide" Target="slides/slide33.xml"/><Relationship Id="rId135" Type="http://schemas.openxmlformats.org/officeDocument/2006/relationships/slide" Target="slides/slide134.xml"/><Relationship Id="rId40" Type="http://schemas.openxmlformats.org/officeDocument/2006/relationships/slide" Target="slides/slide39.xml"/><Relationship Id="rId200" Type="http://schemas.openxmlformats.org/officeDocument/2006/relationships/slide" Target="slides/slide199.xml"/><Relationship Id="rId212" Type="http://schemas.openxmlformats.org/officeDocument/2006/relationships/slide" Target="slides/slide211.xml"/><Relationship Id="rId224" Type="http://schemas.openxmlformats.org/officeDocument/2006/relationships/tableStyles" Target="tableStyles.xml"/><Relationship Id="rId139" Type="http://schemas.openxmlformats.org/officeDocument/2006/relationships/slide" Target="slides/slide138.xml"/><Relationship Id="rId218" Type="http://schemas.openxmlformats.org/officeDocument/2006/relationships/slide" Target="slides/slide217.xml"/><Relationship Id="rId65" Type="http://schemas.openxmlformats.org/officeDocument/2006/relationships/slide" Target="slides/slide64.xml"/><Relationship Id="rId141" Type="http://schemas.openxmlformats.org/officeDocument/2006/relationships/slide" Target="slides/slide140.xml"/><Relationship Id="rId174" Type="http://schemas.openxmlformats.org/officeDocument/2006/relationships/slide" Target="slides/slide173.xml"/><Relationship Id="rId12" Type="http://schemas.openxmlformats.org/officeDocument/2006/relationships/slide" Target="slides/slide11.xml"/><Relationship Id="rId164" Type="http://schemas.openxmlformats.org/officeDocument/2006/relationships/slide" Target="slides/slide163.xml"/><Relationship Id="rId137" Type="http://schemas.openxmlformats.org/officeDocument/2006/relationships/slide" Target="slides/slide136.xml"/><Relationship Id="rId3" Type="http://schemas.openxmlformats.org/officeDocument/2006/relationships/slide" Target="slides/slide2.xml"/><Relationship Id="rId196" Type="http://schemas.openxmlformats.org/officeDocument/2006/relationships/slide" Target="slides/slide195.xml"/><Relationship Id="rId123" Type="http://schemas.openxmlformats.org/officeDocument/2006/relationships/slide" Target="slides/slide122.xml"/><Relationship Id="rId100" Type="http://schemas.openxmlformats.org/officeDocument/2006/relationships/slide" Target="slides/slide99.xml"/><Relationship Id="rId11" Type="http://schemas.openxmlformats.org/officeDocument/2006/relationships/slide" Target="slides/slide10.xml"/><Relationship Id="rId115" Type="http://schemas.openxmlformats.org/officeDocument/2006/relationships/slide" Target="slides/slide114.xml"/><Relationship Id="rId16" Type="http://schemas.openxmlformats.org/officeDocument/2006/relationships/slide" Target="slides/slide15.xml"/><Relationship Id="rId33" Type="http://schemas.openxmlformats.org/officeDocument/2006/relationships/slide" Target="slides/slide32.xml"/><Relationship Id="rId91" Type="http://schemas.openxmlformats.org/officeDocument/2006/relationships/slide" Target="slides/slide90.xml"/><Relationship Id="rId131" Type="http://schemas.openxmlformats.org/officeDocument/2006/relationships/slide" Target="slides/slide130.xml"/><Relationship Id="rId167" Type="http://schemas.openxmlformats.org/officeDocument/2006/relationships/slide" Target="slides/slide166.xml"/><Relationship Id="rId15"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387165-ECFE-C645-AE2E-A91CC7E9CC4E}" type="datetimeFigureOut">
              <a:rPr lang="en-US" smtClean="0"/>
              <a:pPr/>
              <a:t>8/26/11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0F79EB-E341-4B43-8E6F-0F1766A7358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Rockefeller University</a:t>
            </a:r>
            <a:r>
              <a:rPr lang="en-US" baseline="0" dirty="0" smtClean="0"/>
              <a:t>  </a:t>
            </a:r>
            <a:r>
              <a:rPr lang="en-US" dirty="0" smtClean="0"/>
              <a:t>Laboratory of Molecular Biology &amp; Biochemistry</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5</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Resource:</a:t>
            </a:r>
            <a:r>
              <a:rPr lang="en-US" baseline="0" dirty="0" smtClean="0"/>
              <a:t> </a:t>
            </a:r>
            <a:r>
              <a:rPr lang="en-US" dirty="0" smtClean="0"/>
              <a:t>R. Phillips</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Charles W. </a:t>
            </a:r>
            <a:r>
              <a:rPr lang="en-US" dirty="0" err="1" smtClean="0"/>
              <a:t>Wolgemuth</a:t>
            </a:r>
            <a:r>
              <a:rPr lang="en-US" dirty="0" smtClean="0"/>
              <a:t> University of Connecticut Health Center, Department of Cell Biology and Center for Cell Analysis and Modeling, Farmington, CT</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31</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Rayleigh–</a:t>
            </a:r>
            <a:r>
              <a:rPr lang="en-US" dirty="0" err="1" smtClean="0"/>
              <a:t>Bénard</a:t>
            </a:r>
            <a:r>
              <a:rPr lang="en-US" dirty="0" smtClean="0"/>
              <a:t> convection is a type of natural convection, occurring in a plane of fluid heated from below, in which the fluid develops a regular pattern of convection cells known as </a:t>
            </a:r>
            <a:r>
              <a:rPr lang="en-US" dirty="0" err="1" smtClean="0"/>
              <a:t>Bénard</a:t>
            </a:r>
            <a:r>
              <a:rPr lang="en-US" dirty="0" smtClean="0"/>
              <a:t> cells.</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39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Rayleigh–</a:t>
            </a:r>
            <a:r>
              <a:rPr lang="en-US" dirty="0" err="1" smtClean="0"/>
              <a:t>Bénard</a:t>
            </a:r>
            <a:r>
              <a:rPr lang="en-US" dirty="0" smtClean="0"/>
              <a:t> convection is a type of natural convection, occurring in a plane of fluid heated from below, in which the fluid develops a regular pattern of convection cells known as </a:t>
            </a:r>
            <a:r>
              <a:rPr lang="en-US" dirty="0" err="1" smtClean="0"/>
              <a:t>Bénard</a:t>
            </a:r>
            <a:r>
              <a:rPr lang="en-US" dirty="0" smtClean="0"/>
              <a:t> cells. Buoyancy is responsible for the appearance of convection cells. The initial movement is the upwelling of warmer liquid from the heated bottom layer.</a:t>
            </a:r>
            <a:r>
              <a:rPr lang="en-US" baseline="0" dirty="0" smtClean="0"/>
              <a:t>  </a:t>
            </a:r>
            <a:r>
              <a:rPr lang="en-US" dirty="0" smtClean="0"/>
              <a:t> This upwelling spontaneously organizes into a regular pattern of cells.</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40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41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err="1" smtClean="0">
                <a:solidFill>
                  <a:schemeClr val="tx1"/>
                </a:solidFill>
                <a:latin typeface="+mn-lt"/>
                <a:ea typeface="+mn-ea"/>
                <a:cs typeface="+mn-cs"/>
              </a:rPr>
              <a:t>Cebe</a:t>
            </a:r>
            <a:r>
              <a:rPr lang="en-US" sz="1200" b="1" kern="1200" dirty="0" smtClean="0">
                <a:solidFill>
                  <a:schemeClr val="tx1"/>
                </a:solidFill>
                <a:latin typeface="+mn-lt"/>
                <a:ea typeface="+mn-ea"/>
                <a:cs typeface="+mn-cs"/>
              </a:rPr>
              <a:t> Research Group at Tufts University</a:t>
            </a:r>
          </a:p>
          <a:p>
            <a:r>
              <a:rPr lang="en-US" sz="1200" b="1" kern="1200" dirty="0" smtClean="0">
                <a:solidFill>
                  <a:schemeClr val="tx1"/>
                </a:solidFill>
                <a:latin typeface="+mn-lt"/>
                <a:ea typeface="+mn-ea"/>
                <a:cs typeface="+mn-cs"/>
              </a:rPr>
              <a:t>Biophysics Group at the </a:t>
            </a:r>
            <a:r>
              <a:rPr lang="en-US" sz="1200" b="1" kern="1200" dirty="0" err="1" smtClean="0">
                <a:solidFill>
                  <a:schemeClr val="tx1"/>
                </a:solidFill>
                <a:latin typeface="+mn-lt"/>
                <a:ea typeface="+mn-ea"/>
                <a:cs typeface="+mn-cs"/>
              </a:rPr>
              <a:t>Kavli</a:t>
            </a:r>
            <a:r>
              <a:rPr lang="en-US" sz="1200" b="1" kern="1200" dirty="0" smtClean="0">
                <a:solidFill>
                  <a:schemeClr val="tx1"/>
                </a:solidFill>
                <a:latin typeface="+mn-lt"/>
                <a:ea typeface="+mn-ea"/>
                <a:cs typeface="+mn-cs"/>
              </a:rPr>
              <a:t> Institute of </a:t>
            </a:r>
            <a:r>
              <a:rPr lang="en-US" sz="1200" b="1" kern="1200" dirty="0" err="1" smtClean="0">
                <a:solidFill>
                  <a:schemeClr val="tx1"/>
                </a:solidFill>
                <a:latin typeface="+mn-lt"/>
                <a:ea typeface="+mn-ea"/>
                <a:cs typeface="+mn-cs"/>
              </a:rPr>
              <a:t>NanoScience</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6</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42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43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44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Fibonacci series is formed by adding the latest two numbers to get the next one, starting from 0 and 1:</a:t>
            </a:r>
          </a:p>
          <a:p>
            <a:r>
              <a:rPr lang="en-US" dirty="0" smtClean="0"/>
              <a:t> </a:t>
            </a:r>
          </a:p>
          <a:p>
            <a:r>
              <a:rPr lang="en-US" dirty="0" smtClean="0"/>
              <a:t>  0 1 --the series starts like this.</a:t>
            </a:r>
          </a:p>
          <a:p>
            <a:r>
              <a:rPr lang="en-US" dirty="0" smtClean="0"/>
              <a:t>  0+1=1 so the series is now </a:t>
            </a:r>
          </a:p>
          <a:p>
            <a:r>
              <a:rPr lang="en-US" dirty="0" smtClean="0"/>
              <a:t>  0 1 1</a:t>
            </a:r>
          </a:p>
          <a:p>
            <a:r>
              <a:rPr lang="en-US" dirty="0" smtClean="0"/>
              <a:t>    1+1=2 so the series continues...</a:t>
            </a:r>
          </a:p>
          <a:p>
            <a:r>
              <a:rPr lang="en-US" dirty="0" smtClean="0"/>
              <a:t>  0 1 1 2 and the next term is</a:t>
            </a:r>
          </a:p>
          <a:p>
            <a:r>
              <a:rPr lang="en-US" dirty="0" smtClean="0"/>
              <a:t>      1+2=3 so we now have</a:t>
            </a:r>
          </a:p>
          <a:p>
            <a:r>
              <a:rPr lang="en-US" dirty="0" smtClean="0"/>
              <a:t>  0 1 1 2 3  and it continues as follows ...</a:t>
            </a:r>
          </a:p>
          <a:p>
            <a:r>
              <a:rPr lang="en-US" dirty="0" smtClean="0"/>
              <a:t>0, 1, 1, 2, 3, 5, 8, 13, 21, 34, 55, 89, 144, 233, 377, 610, 987, ...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45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a:t>
            </a:r>
            <a:r>
              <a:rPr lang="en-US" baseline="0" dirty="0" smtClean="0"/>
              <a:t> pinecone. Reaction–diffusion systems are mathematical models which explain how the concentration of one or more substances distributed in space changes under the influence of two processes: local chemical reactions in which the substances are transformed into each other, and diffusion which causes the substances to spread out over a surface in space.</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46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a:t>
            </a:r>
            <a:r>
              <a:rPr lang="en-US" baseline="0" dirty="0" smtClean="0"/>
              <a:t> vegetable known as a </a:t>
            </a:r>
            <a:r>
              <a:rPr lang="en-US" baseline="0" dirty="0" err="1" smtClean="0"/>
              <a:t>romanesco</a:t>
            </a:r>
            <a:r>
              <a:rPr lang="en-US" baseline="0" dirty="0" smtClean="0"/>
              <a:t>.  Other vegetables that show patterns like this are broccoli, cauliflower and asparagus.</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47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Many different morphologies can be obtained from a reaction-diffusion model. This kind of model is useful to asses which mechanisms are relevant for the different morphologies. The complete morphological diagram can be obtained by using two fields, density of </a:t>
            </a:r>
            <a:r>
              <a:rPr lang="en-US" dirty="0" err="1" smtClean="0"/>
              <a:t>bacteries</a:t>
            </a:r>
            <a:r>
              <a:rPr lang="en-US" dirty="0" smtClean="0"/>
              <a:t> and nutrient concentration, and taking into account that </a:t>
            </a:r>
            <a:r>
              <a:rPr lang="en-US" dirty="0" err="1" smtClean="0"/>
              <a:t>bacteries</a:t>
            </a:r>
            <a:r>
              <a:rPr lang="en-US" dirty="0" smtClean="0"/>
              <a:t> can increase motility in response to adverse external conditions. That means that diffusion in the medium and the response of bacteria are the relevant factors in this particular case.</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48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49</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50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51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Tusi</a:t>
            </a:r>
            <a:r>
              <a:rPr lang="en-US" dirty="0" smtClean="0"/>
              <a:t> couple - 13th century CE sketch by </a:t>
            </a:r>
            <a:r>
              <a:rPr lang="en-US" dirty="0" err="1" smtClean="0"/>
              <a:t>Nasir</a:t>
            </a:r>
            <a:r>
              <a:rPr lang="en-US" dirty="0" smtClean="0"/>
              <a:t> al-Din </a:t>
            </a:r>
            <a:r>
              <a:rPr lang="en-US" dirty="0" err="1" smtClean="0"/>
              <a:t>Tusi</a:t>
            </a:r>
            <a:r>
              <a:rPr lang="en-US" dirty="0" smtClean="0"/>
              <a:t>. Generates a linear motion as a sum of two circular motions. Invented for </a:t>
            </a:r>
            <a:r>
              <a:rPr lang="en-US" dirty="0" err="1" smtClean="0"/>
              <a:t>Tusi's</a:t>
            </a:r>
            <a:r>
              <a:rPr lang="en-US" dirty="0" smtClean="0"/>
              <a:t> planetary model.</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Cell rearrangement and cell division. Panels A and B are of the same MARCM clone at 3.45 and 8 </a:t>
            </a:r>
            <a:r>
              <a:rPr lang="en-US" dirty="0" err="1" smtClean="0"/>
              <a:t>h</a:t>
            </a:r>
            <a:r>
              <a:rPr lang="en-US" dirty="0" smtClean="0"/>
              <a:t>. A single optical plane from a stack is shown and some cells are out of the plane of focus. Panels a and </a:t>
            </a:r>
            <a:r>
              <a:rPr lang="en-US" dirty="0" err="1" smtClean="0"/>
              <a:t>b</a:t>
            </a:r>
            <a:r>
              <a:rPr lang="en-US" dirty="0" smtClean="0"/>
              <a:t> are interpretive drawings of the clone cells from panels A and B. Note the increase in cell number during this period. Panels C and D show a blow up of region 1 from panel A. The arrow in panel is parallel to the proximal/distal axis. The arrow in panel C points to a cell that has divided in panel D. The sister cells are indicated by arrowheads. Panels C and D were the time points right before and after the cell division. Interpretive drawings of the cells in panels C and D are shown in panels </a:t>
            </a:r>
            <a:r>
              <a:rPr lang="en-US" dirty="0" err="1" smtClean="0"/>
              <a:t>c</a:t>
            </a:r>
            <a:r>
              <a:rPr lang="en-US" dirty="0" smtClean="0"/>
              <a:t> and </a:t>
            </a:r>
            <a:r>
              <a:rPr lang="en-US" dirty="0" err="1" smtClean="0"/>
              <a:t>d</a:t>
            </a:r>
            <a:r>
              <a:rPr lang="en-US" dirty="0" smtClean="0"/>
              <a:t>. Panels E and F are a blow up of the cells from region 2 of panel A before and after these cells divide. Interpretive drawings of this are shown in panels </a:t>
            </a:r>
            <a:r>
              <a:rPr lang="en-US" dirty="0" err="1" smtClean="0"/>
              <a:t>e</a:t>
            </a:r>
            <a:r>
              <a:rPr lang="en-US" dirty="0" smtClean="0"/>
              <a:t> and </a:t>
            </a:r>
            <a:r>
              <a:rPr lang="en-US" dirty="0" err="1" smtClean="0"/>
              <a:t>f</a:t>
            </a:r>
            <a:r>
              <a:rPr lang="en-US" dirty="0" smtClean="0"/>
              <a:t>. Panels G–I are of a small region of the </a:t>
            </a:r>
            <a:r>
              <a:rPr lang="en-US" dirty="0" err="1" smtClean="0"/>
              <a:t>ptc</a:t>
            </a:r>
            <a:r>
              <a:rPr lang="en-US" dirty="0" smtClean="0"/>
              <a:t> domain from a tibia at three time points spread out over 30 min. Interpretive drawings of these images are shown in panels </a:t>
            </a:r>
            <a:r>
              <a:rPr lang="en-US" dirty="0" err="1" smtClean="0"/>
              <a:t>g</a:t>
            </a:r>
            <a:r>
              <a:rPr lang="en-US" dirty="0" smtClean="0"/>
              <a:t>, </a:t>
            </a:r>
            <a:r>
              <a:rPr lang="en-US" dirty="0" err="1" smtClean="0"/>
              <a:t>h</a:t>
            </a:r>
            <a:r>
              <a:rPr lang="en-US" dirty="0" smtClean="0"/>
              <a:t> and </a:t>
            </a:r>
            <a:r>
              <a:rPr lang="en-US" dirty="0" err="1" smtClean="0"/>
              <a:t>i</a:t>
            </a:r>
            <a:r>
              <a:rPr lang="en-US" dirty="0" smtClean="0"/>
              <a:t>. Note the rearrangement of cells resulting in the green and red cells touching each other in panel I, but not G. At the same time the purple and blue cells lose contact. Panels J and K are of part of a large MARCM clone 1 </a:t>
            </a:r>
            <a:r>
              <a:rPr lang="en-US" dirty="0" err="1" smtClean="0"/>
              <a:t>h</a:t>
            </a:r>
            <a:r>
              <a:rPr lang="en-US" dirty="0" smtClean="0"/>
              <a:t> apart. Panels </a:t>
            </a:r>
            <a:r>
              <a:rPr lang="en-US" dirty="0" err="1" smtClean="0"/>
              <a:t>j</a:t>
            </a:r>
            <a:r>
              <a:rPr lang="en-US" dirty="0" smtClean="0"/>
              <a:t> and </a:t>
            </a:r>
            <a:r>
              <a:rPr lang="en-US" dirty="0" err="1" smtClean="0"/>
              <a:t>k</a:t>
            </a:r>
            <a:r>
              <a:rPr lang="en-US" dirty="0" smtClean="0"/>
              <a:t> are interpretive drawings. Once again note the change in cell neighbors with the purple and red cells losing contact with one another.</a:t>
            </a:r>
          </a:p>
          <a:p>
            <a:r>
              <a:rPr lang="en-US" dirty="0" smtClean="0"/>
              <a:t>Source</a:t>
            </a:r>
            <a:r>
              <a:rPr lang="en-US" b="1" i="1" dirty="0" smtClean="0"/>
              <a:t>:  Cell rearrangement and cell division during the tissue level morphogenesis of </a:t>
            </a:r>
            <a:r>
              <a:rPr lang="en-US" b="1" i="1" dirty="0" err="1" smtClean="0"/>
              <a:t>evaginating</a:t>
            </a:r>
            <a:r>
              <a:rPr lang="en-US" b="1" i="1" dirty="0" smtClean="0"/>
              <a:t> Drosophila </a:t>
            </a:r>
            <a:r>
              <a:rPr lang="en-US" b="1" i="1" dirty="0" err="1" smtClean="0"/>
              <a:t>imaginal</a:t>
            </a:r>
            <a:r>
              <a:rPr lang="en-US" b="1" i="1" dirty="0" smtClean="0"/>
              <a:t> discs</a:t>
            </a:r>
          </a:p>
          <a:p>
            <a:r>
              <a:rPr lang="en-US" dirty="0" smtClean="0"/>
              <a:t>Job </a:t>
            </a:r>
            <a:r>
              <a:rPr lang="en-US" dirty="0" err="1" smtClean="0"/>
              <a:t>Taylora</a:t>
            </a:r>
            <a:r>
              <a:rPr lang="en-US" dirty="0" smtClean="0"/>
              <a:t> and Paul N. Adler</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52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53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Source: Planar Cell Polarity Signaling: From Fly Development to Human Disease</a:t>
            </a:r>
          </a:p>
          <a:p>
            <a:r>
              <a:rPr lang="en-US" dirty="0" smtClean="0"/>
              <a:t>Annual Review of Genetics</a:t>
            </a:r>
          </a:p>
          <a:p>
            <a:r>
              <a:rPr lang="en-US" dirty="0" smtClean="0"/>
              <a:t>Vol. 42: 517-540 (Volume publication date December 2008)</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60</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61</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62</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63</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Chart of Evolution</a:t>
            </a:r>
          </a:p>
          <a:p>
            <a:r>
              <a:rPr lang="en-US" dirty="0" err="1" smtClean="0"/>
              <a:t>Dyrelivets</a:t>
            </a:r>
            <a:r>
              <a:rPr lang="en-US" dirty="0" smtClean="0"/>
              <a:t> </a:t>
            </a:r>
            <a:r>
              <a:rPr lang="en-US" dirty="0" err="1" smtClean="0"/>
              <a:t>Utvikling</a:t>
            </a:r>
            <a:endParaRPr lang="en-US" dirty="0" smtClean="0"/>
          </a:p>
          <a:p>
            <a:r>
              <a:rPr lang="en-US" dirty="0" smtClean="0"/>
              <a:t>Illustrated by </a:t>
            </a:r>
            <a:r>
              <a:rPr lang="en-US" dirty="0" err="1" smtClean="0"/>
              <a:t>Borgny</a:t>
            </a:r>
            <a:r>
              <a:rPr lang="en-US" dirty="0" smtClean="0"/>
              <a:t> Bay</a:t>
            </a:r>
            <a:r>
              <a:rPr lang="en-US" baseline="0" dirty="0" smtClean="0"/>
              <a:t>  </a:t>
            </a:r>
            <a:r>
              <a:rPr lang="en-US" dirty="0" smtClean="0"/>
              <a:t>Edited by Dr. A. </a:t>
            </a:r>
            <a:r>
              <a:rPr lang="en-US" dirty="0" err="1" smtClean="0"/>
              <a:t>Heintz</a:t>
            </a:r>
            <a:r>
              <a:rPr lang="en-US" dirty="0" smtClean="0"/>
              <a:t> with Dr. L. </a:t>
            </a:r>
            <a:r>
              <a:rPr lang="en-US" dirty="0" err="1" smtClean="0"/>
              <a:t>Størmer</a:t>
            </a:r>
            <a:endParaRPr lang="en-US" dirty="0" smtClean="0"/>
          </a:p>
          <a:p>
            <a:r>
              <a:rPr lang="en-US" dirty="0" smtClean="0"/>
              <a:t>Paleontological Museum, University of Oslo, Norway</a:t>
            </a:r>
            <a:r>
              <a:rPr lang="en-US" baseline="0" dirty="0" smtClean="0"/>
              <a:t> </a:t>
            </a:r>
            <a:r>
              <a:rPr lang="en-US" dirty="0" smtClean="0"/>
              <a:t>Carleton College Biology Department</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72</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77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Biology used to classify living organisms into five kingdoms.</a:t>
            </a:r>
            <a:r>
              <a:rPr lang="en-US" baseline="0" dirty="0" smtClean="0"/>
              <a:t>  </a:t>
            </a:r>
            <a:r>
              <a:rPr lang="en-US" dirty="0" smtClean="0"/>
              <a:t>They include prokaryotes (no nucleus, no organelles), </a:t>
            </a:r>
            <a:r>
              <a:rPr lang="en-US" dirty="0" err="1" smtClean="0"/>
              <a:t>protista</a:t>
            </a:r>
            <a:r>
              <a:rPr lang="en-US" dirty="0" smtClean="0"/>
              <a:t> (possess nucleus and organelles), fungi, plants, and animals. The time scale (in billions of years) is referred to the appearance of oldest fossils. Study of DNA variation among different species provides another way to classify them as shown by the tree of life.</a:t>
            </a:r>
          </a:p>
          <a:p>
            <a:endParaRPr lang="en-US" dirty="0" smtClean="0"/>
          </a:p>
          <a:p>
            <a:r>
              <a:rPr lang="en-US" dirty="0" smtClean="0"/>
              <a:t>. According to this scheme the common ancestor at the base of the tree gave rise to three branches:</a:t>
            </a:r>
          </a:p>
          <a:p>
            <a:r>
              <a:rPr lang="en-US" dirty="0" smtClean="0"/>
              <a:t> 	microbes known as </a:t>
            </a:r>
            <a:r>
              <a:rPr lang="en-US" dirty="0" err="1" smtClean="0"/>
              <a:t>archaea</a:t>
            </a:r>
            <a:r>
              <a:rPr lang="en-US" dirty="0" smtClean="0"/>
              <a:t> (primitive unicellular organisms that live in most extreme environments), bacteria (unicellular organisms without nucleus or cell structure), and eukaryotes (any organism with one or more cells that have visible nucleus and organelles). The lengths of the branches reflect how much the DNA of each lineage has diverged from their common ancestor. They demonstrate that most of life's genetic diversity turns out to be microbial; the entire animal kingdom (shown at the upper right) are just a few twigs at one end of the tree. It is obvious that </a:t>
            </a:r>
            <a:r>
              <a:rPr lang="en-US" dirty="0" err="1" smtClean="0"/>
              <a:t>multicellular</a:t>
            </a:r>
            <a:r>
              <a:rPr lang="en-US" dirty="0" smtClean="0"/>
              <a:t> organisms such as fungi, plants and animals evolved from unicellular organisms further down the tree. This</a:t>
            </a:r>
            <a:r>
              <a:rPr lang="en-US" baseline="0" dirty="0" smtClean="0"/>
              <a:t> diagram</a:t>
            </a:r>
            <a:r>
              <a:rPr lang="en-US" dirty="0" smtClean="0"/>
              <a:t> expresses </a:t>
            </a:r>
            <a:r>
              <a:rPr lang="en-US" dirty="0" err="1" smtClean="0"/>
              <a:t>pictorally</a:t>
            </a:r>
            <a:r>
              <a:rPr lang="en-US" dirty="0" smtClean="0"/>
              <a:t> the same kind of division including a hypothetical "Mother of all life" at the very bottom.</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78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Biology used to classify living organisms into five kingdoms.</a:t>
            </a:r>
            <a:r>
              <a:rPr lang="en-US" baseline="0" dirty="0" smtClean="0"/>
              <a:t>  </a:t>
            </a:r>
            <a:r>
              <a:rPr lang="en-US" dirty="0" smtClean="0"/>
              <a:t>They include prokaryotes (no nucleus, no organelles), </a:t>
            </a:r>
            <a:r>
              <a:rPr lang="en-US" dirty="0" err="1" smtClean="0"/>
              <a:t>protista</a:t>
            </a:r>
            <a:r>
              <a:rPr lang="en-US" dirty="0" smtClean="0"/>
              <a:t> (possess nucleus and organelles), fungi, plants, and animals. The time scale (in billions of years) is referred to the appearance of oldest fossils. Study of DNA variation among different species provides another way to classify them as shown by the tree of life.</a:t>
            </a:r>
          </a:p>
          <a:p>
            <a:endParaRPr lang="en-US" dirty="0" smtClean="0"/>
          </a:p>
          <a:p>
            <a:r>
              <a:rPr lang="en-US" dirty="0" smtClean="0"/>
              <a:t>. According to this scheme the common ancestor at the base of the tree gave rise to three branches:</a:t>
            </a:r>
          </a:p>
          <a:p>
            <a:r>
              <a:rPr lang="en-US" dirty="0" smtClean="0"/>
              <a:t> 	microbes known as </a:t>
            </a:r>
            <a:r>
              <a:rPr lang="en-US" dirty="0" err="1" smtClean="0"/>
              <a:t>archaea</a:t>
            </a:r>
            <a:r>
              <a:rPr lang="en-US" dirty="0" smtClean="0"/>
              <a:t> (primitive unicellular organisms that live in most extreme environments), bacteria (unicellular organisms without nucleus or cell structure), and eukaryotes (any organism with one or more cells that have visible nucleus and organelles). The lengths of the branches reflect how much the DNA of each lineage has diverged from their common ancestor. They demonstrate that most of life's genetic diversity turns out to be microbial; the entire animal kingdom (shown at the upper right) are just a few twigs at one end of the tree. It is obvious that </a:t>
            </a:r>
            <a:r>
              <a:rPr lang="en-US" dirty="0" err="1" smtClean="0"/>
              <a:t>multicellular</a:t>
            </a:r>
            <a:r>
              <a:rPr lang="en-US" dirty="0" smtClean="0"/>
              <a:t> organisms such as fungi, plants and animals evolved from unicellular organisms further down the tree. This</a:t>
            </a:r>
            <a:r>
              <a:rPr lang="en-US" baseline="0" dirty="0" smtClean="0"/>
              <a:t> diagram</a:t>
            </a:r>
            <a:r>
              <a:rPr lang="en-US" dirty="0" smtClean="0"/>
              <a:t> expresses </a:t>
            </a:r>
            <a:r>
              <a:rPr lang="en-US" dirty="0" err="1" smtClean="0"/>
              <a:t>pictorally</a:t>
            </a:r>
            <a:r>
              <a:rPr lang="en-US" dirty="0" smtClean="0"/>
              <a:t> the same kind of division including a hypothetical "Mother of all life" at the very bottom.</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79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err="1" smtClean="0">
                <a:latin typeface="Times-Roman"/>
              </a:rPr>
              <a:t>Tycho</a:t>
            </a:r>
            <a:r>
              <a:rPr lang="en-US" sz="1200" dirty="0" smtClean="0">
                <a:latin typeface="Times-Roman"/>
              </a:rPr>
              <a:t> hired a German architect and built his </a:t>
            </a:r>
            <a:r>
              <a:rPr lang="en-US" sz="1200" dirty="0" err="1" smtClean="0">
                <a:latin typeface="Times-Roman"/>
              </a:rPr>
              <a:t>Uraniborg</a:t>
            </a:r>
            <a:r>
              <a:rPr lang="en-US" sz="1200" dirty="0" smtClean="0">
                <a:latin typeface="Times-Roman"/>
              </a:rPr>
              <a:t> (castle of the heavens). It was surrounded by a square wall 250 feet on a side. It had an onion dome, like the Kremlin, but an Italianate palace facade. It had rooms for huge precision instruments, fantastic murals, a paper mill and printing press, an alchemist's furnace, and a prison for tenants who caused problems. In the library, </a:t>
            </a:r>
            <a:r>
              <a:rPr lang="en-US" sz="1200" dirty="0" err="1" smtClean="0">
                <a:latin typeface="Times-Roman"/>
              </a:rPr>
              <a:t>Tycho</a:t>
            </a:r>
            <a:r>
              <a:rPr lang="en-US" sz="1200" dirty="0" smtClean="0">
                <a:latin typeface="Times-Roman"/>
              </a:rPr>
              <a:t> installed a brass globe five feet in diameter he had made for him in Augsburg. This was a highly polished accurate sphere, and the positions of the stars were engraved on it as they were measured over a twenty-five year period. In </a:t>
            </a:r>
            <a:r>
              <a:rPr lang="en-US" sz="1200" dirty="0" err="1" smtClean="0">
                <a:latin typeface="Times-Roman"/>
              </a:rPr>
              <a:t>Tycho's</a:t>
            </a:r>
            <a:r>
              <a:rPr lang="en-US" sz="1200" dirty="0" smtClean="0">
                <a:latin typeface="Times-Roman"/>
              </a:rPr>
              <a:t> study, a quadrant was built into the wall itself, with a mural of </a:t>
            </a:r>
            <a:r>
              <a:rPr lang="en-US" sz="1200" dirty="0" err="1" smtClean="0">
                <a:latin typeface="Times-Roman"/>
              </a:rPr>
              <a:t>Tycho</a:t>
            </a:r>
            <a:r>
              <a:rPr lang="en-US" sz="1200" dirty="0" smtClean="0">
                <a:latin typeface="Times-Roman"/>
              </a:rPr>
              <a:t> painted on to the wall.</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Biology used to classify living organisms into five kingdoms.</a:t>
            </a:r>
            <a:r>
              <a:rPr lang="en-US" baseline="0" dirty="0" smtClean="0"/>
              <a:t>  </a:t>
            </a:r>
            <a:r>
              <a:rPr lang="en-US" dirty="0" smtClean="0"/>
              <a:t>They include prokaryotes (no nucleus, no organelles), </a:t>
            </a:r>
            <a:r>
              <a:rPr lang="en-US" dirty="0" err="1" smtClean="0"/>
              <a:t>protista</a:t>
            </a:r>
            <a:r>
              <a:rPr lang="en-US" dirty="0" smtClean="0"/>
              <a:t> (possess nucleus and organelles), fungi, plants, and animals. The time scale (in billions of years) is referred to the appearance of oldest fossils. Study of DNA variation among different species provides another way to classify them as shown by the tree of life.</a:t>
            </a:r>
          </a:p>
          <a:p>
            <a:endParaRPr lang="en-US" dirty="0" smtClean="0"/>
          </a:p>
          <a:p>
            <a:r>
              <a:rPr lang="en-US" dirty="0" smtClean="0"/>
              <a:t>. According to this scheme the common ancestor at the base of the tree gave rise to three branches:</a:t>
            </a:r>
          </a:p>
          <a:p>
            <a:r>
              <a:rPr lang="en-US" dirty="0" smtClean="0"/>
              <a:t> 	microbes known as </a:t>
            </a:r>
            <a:r>
              <a:rPr lang="en-US" dirty="0" err="1" smtClean="0"/>
              <a:t>archaea</a:t>
            </a:r>
            <a:r>
              <a:rPr lang="en-US" dirty="0" smtClean="0"/>
              <a:t> (primitive unicellular organisms that live in most extreme environments), bacteria (unicellular organisms without nucleus or cell structure), and eukaryotes (any organism with one or more cells that have visible nucleus and organelles). The lengths of the branches reflect how much the DNA of each lineage has diverged from their common ancestor. They demonstrate that most of life's genetic diversity turns out to be microbial; the entire animal kingdom (shown at the upper right) are just a few twigs at one end of the tree. It is obvious that </a:t>
            </a:r>
            <a:r>
              <a:rPr lang="en-US" dirty="0" err="1" smtClean="0"/>
              <a:t>multicellular</a:t>
            </a:r>
            <a:r>
              <a:rPr lang="en-US" dirty="0" smtClean="0"/>
              <a:t> organisms such as fungi, plants and animals evolved from unicellular organisms further down the tree. This</a:t>
            </a:r>
            <a:r>
              <a:rPr lang="en-US" baseline="0" dirty="0" smtClean="0"/>
              <a:t> diagram</a:t>
            </a:r>
            <a:r>
              <a:rPr lang="en-US" dirty="0" smtClean="0"/>
              <a:t> expresses </a:t>
            </a:r>
            <a:r>
              <a:rPr lang="en-US" dirty="0" err="1" smtClean="0"/>
              <a:t>pictorally</a:t>
            </a:r>
            <a:r>
              <a:rPr lang="en-US" dirty="0" smtClean="0"/>
              <a:t> the same kind of division including a hypothetical "Mother of all life" at the very bottom.</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80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Biology used to classify living organisms into five kingdoms.</a:t>
            </a:r>
            <a:r>
              <a:rPr lang="en-US" baseline="0" dirty="0" smtClean="0"/>
              <a:t>  </a:t>
            </a:r>
            <a:r>
              <a:rPr lang="en-US" dirty="0" smtClean="0"/>
              <a:t>They include prokaryotes (no nucleus, no organelles), </a:t>
            </a:r>
            <a:r>
              <a:rPr lang="en-US" dirty="0" err="1" smtClean="0"/>
              <a:t>protista</a:t>
            </a:r>
            <a:r>
              <a:rPr lang="en-US" dirty="0" smtClean="0"/>
              <a:t> (possess nucleus and organelles), fungi, plants, and animals. The time scale (in billions of years) is referred to the appearance of oldest fossils. Study of DNA variation among different species provides another way to classify them as shown by the tree of life.</a:t>
            </a:r>
          </a:p>
          <a:p>
            <a:endParaRPr lang="en-US" dirty="0" smtClean="0"/>
          </a:p>
          <a:p>
            <a:r>
              <a:rPr lang="en-US" dirty="0" smtClean="0"/>
              <a:t>. According to this scheme the common ancestor at the base of the tree gave rise to three branches:</a:t>
            </a:r>
          </a:p>
          <a:p>
            <a:r>
              <a:rPr lang="en-US" dirty="0" smtClean="0"/>
              <a:t> 	microbes known as </a:t>
            </a:r>
            <a:r>
              <a:rPr lang="en-US" dirty="0" err="1" smtClean="0"/>
              <a:t>archaea</a:t>
            </a:r>
            <a:r>
              <a:rPr lang="en-US" dirty="0" smtClean="0"/>
              <a:t> (primitive unicellular organisms that live in most extreme environments), bacteria (unicellular organisms without nucleus or cell structure), and eukaryotes (any organism with one or more cells that have visible nucleus and organelles). The lengths of the branches reflect how much the DNA of each lineage has diverged from their common ancestor. They demonstrate that most of life's genetic diversity turns out to be microbial; the entire animal kingdom (shown at the upper right) are just a few twigs at one end of the tree. It is obvious that </a:t>
            </a:r>
            <a:r>
              <a:rPr lang="en-US" dirty="0" err="1" smtClean="0"/>
              <a:t>multicellular</a:t>
            </a:r>
            <a:r>
              <a:rPr lang="en-US" dirty="0" smtClean="0"/>
              <a:t> organisms such as fungi, plants and animals evolved from unicellular organisms further down the tree. This</a:t>
            </a:r>
            <a:r>
              <a:rPr lang="en-US" baseline="0" dirty="0" smtClean="0"/>
              <a:t> diagram</a:t>
            </a:r>
            <a:r>
              <a:rPr lang="en-US" dirty="0" smtClean="0"/>
              <a:t> expresses </a:t>
            </a:r>
            <a:r>
              <a:rPr lang="en-US" dirty="0" err="1" smtClean="0"/>
              <a:t>pictorally</a:t>
            </a:r>
            <a:r>
              <a:rPr lang="en-US" dirty="0" smtClean="0"/>
              <a:t> the same kind of division including a hypothetical "Mother of all life" at the very bottom.</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81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Biology used to classify living organisms into five kingdoms.</a:t>
            </a:r>
            <a:r>
              <a:rPr lang="en-US" baseline="0" dirty="0" smtClean="0"/>
              <a:t>  </a:t>
            </a:r>
            <a:r>
              <a:rPr lang="en-US" dirty="0" smtClean="0"/>
              <a:t>They include prokaryotes (no nucleus, no organelles), </a:t>
            </a:r>
            <a:r>
              <a:rPr lang="en-US" dirty="0" err="1" smtClean="0"/>
              <a:t>protista</a:t>
            </a:r>
            <a:r>
              <a:rPr lang="en-US" dirty="0" smtClean="0"/>
              <a:t> (possess nucleus and organelles), fungi, plants, and animals. The time scale (in billions of years) is referred to the appearance of oldest fossils. Study of DNA variation among different species provides another way to classify them as shown by the tree of life.</a:t>
            </a:r>
          </a:p>
          <a:p>
            <a:endParaRPr lang="en-US" dirty="0" smtClean="0"/>
          </a:p>
          <a:p>
            <a:r>
              <a:rPr lang="en-US" dirty="0" smtClean="0"/>
              <a:t>. According to this scheme the common ancestor at the base of the tree gave rise to three branches:</a:t>
            </a:r>
          </a:p>
          <a:p>
            <a:r>
              <a:rPr lang="en-US" dirty="0" smtClean="0"/>
              <a:t> 	microbes known as </a:t>
            </a:r>
            <a:r>
              <a:rPr lang="en-US" dirty="0" err="1" smtClean="0"/>
              <a:t>archaea</a:t>
            </a:r>
            <a:r>
              <a:rPr lang="en-US" dirty="0" smtClean="0"/>
              <a:t> (primitive unicellular organisms that live in most extreme environments), bacteria (unicellular organisms without nucleus or cell structure), and eukaryotes (any organism with one or more cells that have visible nucleus and organelles). The lengths of the branches reflect how much the DNA of each lineage has diverged from their common ancestor. They demonstrate that most of life's genetic diversity turns out to be microbial; the entire animal kingdom (shown at the upper right) are just a few twigs at one end of the tree. It is obvious that </a:t>
            </a:r>
            <a:r>
              <a:rPr lang="en-US" dirty="0" err="1" smtClean="0"/>
              <a:t>multicellular</a:t>
            </a:r>
            <a:r>
              <a:rPr lang="en-US" dirty="0" smtClean="0"/>
              <a:t> organisms such as fungi, plants and animals evolved from unicellular organisms further down the tree. This</a:t>
            </a:r>
            <a:r>
              <a:rPr lang="en-US" baseline="0" dirty="0" smtClean="0"/>
              <a:t> diagram</a:t>
            </a:r>
            <a:r>
              <a:rPr lang="en-US" dirty="0" smtClean="0"/>
              <a:t> expresses </a:t>
            </a:r>
            <a:r>
              <a:rPr lang="en-US" dirty="0" err="1" smtClean="0"/>
              <a:t>pictorally</a:t>
            </a:r>
            <a:r>
              <a:rPr lang="en-US" dirty="0" smtClean="0"/>
              <a:t> the same kind of division including a hypothetical "Mother of all life" at the very bottom.</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82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Biology used to classify living organisms into five kingdoms.</a:t>
            </a:r>
            <a:r>
              <a:rPr lang="en-US" baseline="0" dirty="0" smtClean="0"/>
              <a:t>  </a:t>
            </a:r>
            <a:r>
              <a:rPr lang="en-US" dirty="0" smtClean="0"/>
              <a:t>They include prokaryotes (no nucleus, no organelles), </a:t>
            </a:r>
            <a:r>
              <a:rPr lang="en-US" dirty="0" err="1" smtClean="0"/>
              <a:t>protista</a:t>
            </a:r>
            <a:r>
              <a:rPr lang="en-US" dirty="0" smtClean="0"/>
              <a:t> (possess nucleus and organelles), fungi, plants, and animals. The time scale (in billions of years) is referred to the appearance of oldest fossils. Study of DNA variation among different species provides another way to classify them as shown by the tree of life.</a:t>
            </a:r>
          </a:p>
          <a:p>
            <a:endParaRPr lang="en-US" dirty="0" smtClean="0"/>
          </a:p>
          <a:p>
            <a:r>
              <a:rPr lang="en-US" dirty="0" smtClean="0"/>
              <a:t>. According to this scheme the common ancestor at the base of the tree gave rise to three branches:</a:t>
            </a:r>
          </a:p>
          <a:p>
            <a:r>
              <a:rPr lang="en-US" dirty="0" smtClean="0"/>
              <a:t> 	microbes known as </a:t>
            </a:r>
            <a:r>
              <a:rPr lang="en-US" dirty="0" err="1" smtClean="0"/>
              <a:t>archaea</a:t>
            </a:r>
            <a:r>
              <a:rPr lang="en-US" dirty="0" smtClean="0"/>
              <a:t> (primitive unicellular organisms that live in most extreme environments), bacteria (unicellular organisms without nucleus or cell structure), and eukaryotes (any organism with one or more cells that have visible nucleus and organelles). The lengths of the branches reflect how much the DNA of each lineage has diverged from their common ancestor. They demonstrate that most of life's genetic diversity turns out to be microbial; the entire animal kingdom (shown at the upper right) are just a few twigs at one end of the tree. It is obvious that </a:t>
            </a:r>
            <a:r>
              <a:rPr lang="en-US" dirty="0" err="1" smtClean="0"/>
              <a:t>multicellular</a:t>
            </a:r>
            <a:r>
              <a:rPr lang="en-US" dirty="0" smtClean="0"/>
              <a:t> organisms such as fungi, plants and animals evolved from unicellular organisms further down the tree. This</a:t>
            </a:r>
            <a:r>
              <a:rPr lang="en-US" baseline="0" dirty="0" smtClean="0"/>
              <a:t> diagram</a:t>
            </a:r>
            <a:r>
              <a:rPr lang="en-US" dirty="0" smtClean="0"/>
              <a:t> expresses </a:t>
            </a:r>
            <a:r>
              <a:rPr lang="en-US" dirty="0" err="1" smtClean="0"/>
              <a:t>pictorally</a:t>
            </a:r>
            <a:r>
              <a:rPr lang="en-US" dirty="0" smtClean="0"/>
              <a:t> the same kind of division including a hypothetical "Mother of all life" at the very bottom.</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83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Biology used to classify living organisms into five kingdoms.</a:t>
            </a:r>
            <a:r>
              <a:rPr lang="en-US" baseline="0" dirty="0" smtClean="0"/>
              <a:t>  </a:t>
            </a:r>
            <a:r>
              <a:rPr lang="en-US" dirty="0" smtClean="0"/>
              <a:t>They include prokaryotes (no nucleus, no organelles), </a:t>
            </a:r>
            <a:r>
              <a:rPr lang="en-US" dirty="0" err="1" smtClean="0"/>
              <a:t>protista</a:t>
            </a:r>
            <a:r>
              <a:rPr lang="en-US" dirty="0" smtClean="0"/>
              <a:t> (possess nucleus and organelles), fungi, plants, and animals. The time scale (in billions of years) is referred to the appearance of oldest fossils. Study of DNA variation among different species provides another way to classify them as shown by the tree of life.</a:t>
            </a:r>
          </a:p>
          <a:p>
            <a:endParaRPr lang="en-US" dirty="0" smtClean="0"/>
          </a:p>
          <a:p>
            <a:r>
              <a:rPr lang="en-US" dirty="0" smtClean="0"/>
              <a:t>. According to this scheme the common ancestor at the base of the tree gave rise to three branches:</a:t>
            </a:r>
          </a:p>
          <a:p>
            <a:r>
              <a:rPr lang="en-US" dirty="0" smtClean="0"/>
              <a:t> 	microbes known as </a:t>
            </a:r>
            <a:r>
              <a:rPr lang="en-US" dirty="0" err="1" smtClean="0"/>
              <a:t>archaea</a:t>
            </a:r>
            <a:r>
              <a:rPr lang="en-US" dirty="0" smtClean="0"/>
              <a:t> (primitive unicellular organisms that live in most extreme environments), bacteria (unicellular organisms without nucleus or cell structure), and eukaryotes (any organism with one or more cells that have visible nucleus and organelles). The lengths of the branches reflect how much the DNA of each lineage has diverged from their common ancestor. They demonstrate that most of life's genetic diversity turns out to be microbial; the entire animal kingdom (shown at the upper right) are just a few twigs at one end of the tree. It is obvious that </a:t>
            </a:r>
            <a:r>
              <a:rPr lang="en-US" dirty="0" err="1" smtClean="0"/>
              <a:t>multicellular</a:t>
            </a:r>
            <a:r>
              <a:rPr lang="en-US" dirty="0" smtClean="0"/>
              <a:t> organisms such as fungi, plants and animals evolved from unicellular organisms further down the tree. This</a:t>
            </a:r>
            <a:r>
              <a:rPr lang="en-US" baseline="0" dirty="0" smtClean="0"/>
              <a:t> diagram</a:t>
            </a:r>
            <a:r>
              <a:rPr lang="en-US" dirty="0" smtClean="0"/>
              <a:t> expresses </a:t>
            </a:r>
            <a:r>
              <a:rPr lang="en-US" dirty="0" err="1" smtClean="0"/>
              <a:t>pictorally</a:t>
            </a:r>
            <a:r>
              <a:rPr lang="en-US" dirty="0" smtClean="0"/>
              <a:t> the same kind of division including a hypothetical "Mother of all life" at the very bottom.</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84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Biology used to classify living organisms into five kingdoms.</a:t>
            </a:r>
            <a:r>
              <a:rPr lang="en-US" baseline="0" dirty="0" smtClean="0"/>
              <a:t>  </a:t>
            </a:r>
            <a:r>
              <a:rPr lang="en-US" dirty="0" smtClean="0"/>
              <a:t>They include prokaryotes (no nucleus, no organelles), </a:t>
            </a:r>
            <a:r>
              <a:rPr lang="en-US" dirty="0" err="1" smtClean="0"/>
              <a:t>protista</a:t>
            </a:r>
            <a:r>
              <a:rPr lang="en-US" dirty="0" smtClean="0"/>
              <a:t> (possess nucleus and organelles), fungi, plants, and animals. The time scale (in billions of years) is referred to the appearance of oldest fossils. Study of DNA variation among different species provides another way to classify them as shown by the tree of life.</a:t>
            </a:r>
          </a:p>
          <a:p>
            <a:endParaRPr lang="en-US" dirty="0" smtClean="0"/>
          </a:p>
          <a:p>
            <a:r>
              <a:rPr lang="en-US" dirty="0" smtClean="0"/>
              <a:t>. According to this scheme the common ancestor at the base of the tree gave rise to three branches:</a:t>
            </a:r>
          </a:p>
          <a:p>
            <a:r>
              <a:rPr lang="en-US" dirty="0" smtClean="0"/>
              <a:t> 	microbes known as </a:t>
            </a:r>
            <a:r>
              <a:rPr lang="en-US" dirty="0" err="1" smtClean="0"/>
              <a:t>archaea</a:t>
            </a:r>
            <a:r>
              <a:rPr lang="en-US" dirty="0" smtClean="0"/>
              <a:t> (primitive unicellular organisms that live in most extreme environments), bacteria (unicellular organisms without nucleus or cell structure), and eukaryotes (any organism with one or more cells that have visible nucleus and organelles). The lengths of the branches reflect how much the DNA of each lineage has diverged from their common ancestor. They demonstrate that most of life's genetic diversity turns out to be microbial; the entire animal kingdom (shown at the upper right) are just a few twigs at one end of the tree. It is obvious that </a:t>
            </a:r>
            <a:r>
              <a:rPr lang="en-US" dirty="0" err="1" smtClean="0"/>
              <a:t>multicellular</a:t>
            </a:r>
            <a:r>
              <a:rPr lang="en-US" dirty="0" smtClean="0"/>
              <a:t> organisms such as fungi, plants and animals evolved from unicellular organisms further down the tree. This</a:t>
            </a:r>
            <a:r>
              <a:rPr lang="en-US" baseline="0" dirty="0" smtClean="0"/>
              <a:t> diagram</a:t>
            </a:r>
            <a:r>
              <a:rPr lang="en-US" dirty="0" smtClean="0"/>
              <a:t> expresses </a:t>
            </a:r>
            <a:r>
              <a:rPr lang="en-US" dirty="0" err="1" smtClean="0"/>
              <a:t>pictorally</a:t>
            </a:r>
            <a:r>
              <a:rPr lang="en-US" dirty="0" smtClean="0"/>
              <a:t> the same kind of division including a hypothetical "Mother of all life" at the very bottom.</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85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Recently, new evidence suggests that the Tree of Life may be more complicated than the version shown.  The revised version indicates that early life may not have existed as distinct species; instead they may have traded their genes promiscuously. Life may descend from a huge primordial menagerie rather than from a single common ancestor. Billions of years later, after the three branches split apart, distantly related species still joined</a:t>
            </a:r>
            <a:r>
              <a:rPr lang="en-US" baseline="0" dirty="0" smtClean="0"/>
              <a:t> </a:t>
            </a:r>
            <a:r>
              <a:rPr lang="en-US" dirty="0" smtClean="0"/>
              <a:t>together sometimes, as bacteria were swallowed up by other organisms. Two of these fusions - bacteria giving rise to mitochondria and chloroplasts.</a:t>
            </a:r>
          </a:p>
          <a:p>
            <a:r>
              <a:rPr lang="en-US" dirty="0" smtClean="0"/>
              <a:t>In view of such common practices of lateral gene transfer and </a:t>
            </a:r>
            <a:r>
              <a:rPr lang="en-US" dirty="0" err="1" smtClean="0"/>
              <a:t>endosymbiosis</a:t>
            </a:r>
            <a:r>
              <a:rPr lang="en-US" dirty="0" smtClean="0"/>
              <a:t>, it is proposed in 2004 that the the tree of life should be replaced by the ring of life as shown</a:t>
            </a:r>
            <a:r>
              <a:rPr lang="en-US" baseline="0" dirty="0" smtClean="0"/>
              <a:t> </a:t>
            </a:r>
            <a:r>
              <a:rPr lang="en-US" dirty="0" smtClean="0"/>
              <a:t>In this diagram</a:t>
            </a:r>
            <a:r>
              <a:rPr lang="en-US" baseline="0" dirty="0" smtClean="0"/>
              <a:t>.  </a:t>
            </a:r>
            <a:r>
              <a:rPr lang="en-US" dirty="0" smtClean="0"/>
              <a:t> The eukaryotes is the product of the fusion of genomes between some type of </a:t>
            </a:r>
            <a:r>
              <a:rPr lang="en-US" dirty="0" err="1" smtClean="0"/>
              <a:t>archaea</a:t>
            </a:r>
            <a:r>
              <a:rPr lang="en-US" dirty="0" smtClean="0"/>
              <a:t> with some type of bacteria. The eukaryotic root organisms comprise the eukaryotic realm on the left-hand side. Ancestors defining major groups in the prokaryotic realm are indicated by small circles on the ring. The </a:t>
            </a:r>
            <a:r>
              <a:rPr lang="en-US" dirty="0" err="1" smtClean="0"/>
              <a:t>archaea</a:t>
            </a:r>
            <a:r>
              <a:rPr lang="en-US" dirty="0" smtClean="0"/>
              <a:t>, shown on the right, includes the </a:t>
            </a:r>
            <a:r>
              <a:rPr lang="en-US" dirty="0" err="1" smtClean="0"/>
              <a:t>euryarchaea</a:t>
            </a:r>
            <a:r>
              <a:rPr lang="en-US" dirty="0" smtClean="0"/>
              <a:t>, and the </a:t>
            </a:r>
            <a:r>
              <a:rPr lang="en-US" dirty="0" err="1" smtClean="0"/>
              <a:t>eocyta</a:t>
            </a:r>
            <a:r>
              <a:rPr lang="en-US" dirty="0" smtClean="0"/>
              <a:t>.</a:t>
            </a:r>
          </a:p>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86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Recently, new evidence suggests that the Tree of Life may be more complicated than the version shown.  The revised version indicates that early life may not have existed as distinct species; instead they may have traded their genes promiscuously. Life may descend from a huge primordial menagerie rather than from a single common ancestor. Billions of years later, after the three branches split apart, distantly related species still joined</a:t>
            </a:r>
            <a:r>
              <a:rPr lang="en-US" baseline="0" dirty="0" smtClean="0"/>
              <a:t> </a:t>
            </a:r>
            <a:r>
              <a:rPr lang="en-US" dirty="0" smtClean="0"/>
              <a:t>together sometimes, as bacteria were swallowed up by other organisms. Two of these fusions - bacteria giving rise to mitochondria and chloroplasts.</a:t>
            </a:r>
          </a:p>
          <a:p>
            <a:r>
              <a:rPr lang="en-US" dirty="0" smtClean="0"/>
              <a:t>In view of such common practices of lateral gene transfer and </a:t>
            </a:r>
            <a:r>
              <a:rPr lang="en-US" dirty="0" err="1" smtClean="0"/>
              <a:t>endosymbiosis</a:t>
            </a:r>
            <a:r>
              <a:rPr lang="en-US" dirty="0" smtClean="0"/>
              <a:t>, it is proposed in 2004 that the the tree of life should be replaced by the ring of life as shown</a:t>
            </a:r>
            <a:r>
              <a:rPr lang="en-US" baseline="0" dirty="0" smtClean="0"/>
              <a:t> </a:t>
            </a:r>
            <a:r>
              <a:rPr lang="en-US" dirty="0" smtClean="0"/>
              <a:t>In this diagram</a:t>
            </a:r>
            <a:r>
              <a:rPr lang="en-US" baseline="0" dirty="0" smtClean="0"/>
              <a:t>.  </a:t>
            </a:r>
            <a:r>
              <a:rPr lang="en-US" dirty="0" smtClean="0"/>
              <a:t> The eukaryotes is the product of the fusion of genomes between some type of </a:t>
            </a:r>
            <a:r>
              <a:rPr lang="en-US" dirty="0" err="1" smtClean="0"/>
              <a:t>archaea</a:t>
            </a:r>
            <a:r>
              <a:rPr lang="en-US" dirty="0" smtClean="0"/>
              <a:t> with some type of bacteria. The eukaryotic root organisms comprise the eukaryotic realm on the left-hand side. Ancestors defining major groups in the prokaryotic realm are indicated by small circles on the ring. The </a:t>
            </a:r>
            <a:r>
              <a:rPr lang="en-US" dirty="0" err="1" smtClean="0"/>
              <a:t>archaea</a:t>
            </a:r>
            <a:r>
              <a:rPr lang="en-US" dirty="0" smtClean="0"/>
              <a:t>, shown on the right, includes the </a:t>
            </a:r>
            <a:r>
              <a:rPr lang="en-US" dirty="0" err="1" smtClean="0"/>
              <a:t>euryarchaea</a:t>
            </a:r>
            <a:r>
              <a:rPr lang="en-US" dirty="0" smtClean="0"/>
              <a:t>, and the </a:t>
            </a:r>
            <a:r>
              <a:rPr lang="en-US" dirty="0" err="1" smtClean="0"/>
              <a:t>eocyta</a:t>
            </a:r>
            <a:r>
              <a:rPr lang="en-US" dirty="0" smtClean="0"/>
              <a:t>.</a:t>
            </a:r>
            <a:endParaRPr lang="en-US" smtClean="0"/>
          </a:p>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87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Recently, new evidence suggests that the Tree of Life may be more complicated than the version shown.  The revised version indicates that early life may not have existed as distinct species; instead they may have traded their genes promiscuously. Life may descend from a huge primordial menagerie rather than from a single common ancestor. Billions of years later, after the three branches split apart, distantly related species still joined</a:t>
            </a:r>
            <a:r>
              <a:rPr lang="en-US" baseline="0" dirty="0" smtClean="0"/>
              <a:t> </a:t>
            </a:r>
            <a:r>
              <a:rPr lang="en-US" dirty="0" smtClean="0"/>
              <a:t>together sometimes, as bacteria were swallowed up by other organisms. Two of these fusions - bacteria giving rise to mitochondria and chloroplasts.</a:t>
            </a:r>
          </a:p>
          <a:p>
            <a:r>
              <a:rPr lang="en-US" dirty="0" smtClean="0"/>
              <a:t>In view of such common practices of lateral gene transfer and </a:t>
            </a:r>
            <a:r>
              <a:rPr lang="en-US" dirty="0" err="1" smtClean="0"/>
              <a:t>endosymbiosis</a:t>
            </a:r>
            <a:r>
              <a:rPr lang="en-US" dirty="0" smtClean="0"/>
              <a:t>, it is proposed in 2004 that the the tree of life should be replaced by the ring of life as shown</a:t>
            </a:r>
            <a:r>
              <a:rPr lang="en-US" baseline="0" dirty="0" smtClean="0"/>
              <a:t> </a:t>
            </a:r>
            <a:r>
              <a:rPr lang="en-US" dirty="0" smtClean="0"/>
              <a:t>In this diagram</a:t>
            </a:r>
            <a:r>
              <a:rPr lang="en-US" baseline="0" dirty="0" smtClean="0"/>
              <a:t>.  </a:t>
            </a:r>
            <a:r>
              <a:rPr lang="en-US" dirty="0" smtClean="0"/>
              <a:t> The eukaryotes is the product of the fusion of genomes between some type of </a:t>
            </a:r>
            <a:r>
              <a:rPr lang="en-US" dirty="0" err="1" smtClean="0"/>
              <a:t>archaea</a:t>
            </a:r>
            <a:r>
              <a:rPr lang="en-US" dirty="0" smtClean="0"/>
              <a:t> with some type of bacteria. The eukaryotic root organisms comprise the eukaryotic realm on the left-hand side. Ancestors defining major groups in the prokaryotic realm are indicated by small circles on the ring. The </a:t>
            </a:r>
            <a:r>
              <a:rPr lang="en-US" dirty="0" err="1" smtClean="0"/>
              <a:t>archaea</a:t>
            </a:r>
            <a:r>
              <a:rPr lang="en-US" dirty="0" smtClean="0"/>
              <a:t>, shown on the right, includes the </a:t>
            </a:r>
            <a:r>
              <a:rPr lang="en-US" dirty="0" err="1" smtClean="0"/>
              <a:t>euryarchaea</a:t>
            </a:r>
            <a:r>
              <a:rPr lang="en-US" dirty="0" smtClean="0"/>
              <a:t>, and the </a:t>
            </a:r>
            <a:r>
              <a:rPr lang="en-US" dirty="0" err="1" smtClean="0"/>
              <a:t>eocyta</a:t>
            </a:r>
            <a:r>
              <a:rPr lang="en-US" dirty="0" smtClean="0"/>
              <a:t>.</a:t>
            </a:r>
            <a:endParaRPr lang="en-US" smtClean="0"/>
          </a:p>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88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Recently, new evidence suggests that the Tree of Life may be more complicated than the version shown.  The revised version indicates that early life may not have existed as distinct species; instead they may have traded their genes promiscuously. Life may descend from a huge primordial menagerie rather than from a single common ancestor. Billions of years later, after the three branches split apart, distantly related species still joined</a:t>
            </a:r>
            <a:r>
              <a:rPr lang="en-US" baseline="0" dirty="0" smtClean="0"/>
              <a:t> </a:t>
            </a:r>
            <a:r>
              <a:rPr lang="en-US" dirty="0" smtClean="0"/>
              <a:t>together sometimes, as bacteria were swallowed up by other organisms. Two of these fusions - bacteria giving rise to mitochondria and chloroplasts.</a:t>
            </a:r>
          </a:p>
          <a:p>
            <a:r>
              <a:rPr lang="en-US" dirty="0" smtClean="0"/>
              <a:t>In view of such common practices of lateral gene transfer and </a:t>
            </a:r>
            <a:r>
              <a:rPr lang="en-US" dirty="0" err="1" smtClean="0"/>
              <a:t>endosymbiosis</a:t>
            </a:r>
            <a:r>
              <a:rPr lang="en-US" dirty="0" smtClean="0"/>
              <a:t>, it is proposed in 2004 that the the tree of life should be replaced by the ring of life as shown</a:t>
            </a:r>
            <a:r>
              <a:rPr lang="en-US" baseline="0" dirty="0" smtClean="0"/>
              <a:t> </a:t>
            </a:r>
            <a:r>
              <a:rPr lang="en-US" dirty="0" smtClean="0"/>
              <a:t>In this diagram</a:t>
            </a:r>
            <a:r>
              <a:rPr lang="en-US" baseline="0" dirty="0" smtClean="0"/>
              <a:t>.  </a:t>
            </a:r>
            <a:r>
              <a:rPr lang="en-US" dirty="0" smtClean="0"/>
              <a:t> The eukaryotes is the product of the fusion of genomes between some type of </a:t>
            </a:r>
            <a:r>
              <a:rPr lang="en-US" dirty="0" err="1" smtClean="0"/>
              <a:t>archaea</a:t>
            </a:r>
            <a:r>
              <a:rPr lang="en-US" dirty="0" smtClean="0"/>
              <a:t> with some type of bacteria. The eukaryotic root organisms comprise the eukaryotic realm on the left-hand side. Ancestors defining major groups in the prokaryotic realm are indicated by small circles on the ring. The </a:t>
            </a:r>
            <a:r>
              <a:rPr lang="en-US" dirty="0" err="1" smtClean="0"/>
              <a:t>archaea</a:t>
            </a:r>
            <a:r>
              <a:rPr lang="en-US" dirty="0" smtClean="0"/>
              <a:t>, shown on the right, includes the </a:t>
            </a:r>
            <a:r>
              <a:rPr lang="en-US" dirty="0" err="1" smtClean="0"/>
              <a:t>euryarchaea</a:t>
            </a:r>
            <a:r>
              <a:rPr lang="en-US" dirty="0" smtClean="0"/>
              <a:t>, and the </a:t>
            </a:r>
            <a:r>
              <a:rPr lang="en-US" dirty="0" err="1" smtClean="0"/>
              <a:t>eocyta</a:t>
            </a:r>
            <a:r>
              <a:rPr lang="en-US" dirty="0" smtClean="0"/>
              <a:t>.</a:t>
            </a:r>
            <a:endParaRPr lang="en-US" smtClean="0"/>
          </a:p>
          <a:p>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89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err="1" smtClean="0">
                <a:latin typeface="Times-Roman"/>
              </a:rPr>
              <a:t>Tycho</a:t>
            </a:r>
            <a:r>
              <a:rPr lang="en-US" sz="1200" dirty="0" smtClean="0">
                <a:latin typeface="Times-Roman"/>
              </a:rPr>
              <a:t> hired a German architect and built his </a:t>
            </a:r>
            <a:r>
              <a:rPr lang="en-US" sz="1200" dirty="0" err="1" smtClean="0">
                <a:latin typeface="Times-Roman"/>
              </a:rPr>
              <a:t>Uraniborg</a:t>
            </a:r>
            <a:r>
              <a:rPr lang="en-US" sz="1200" dirty="0" smtClean="0">
                <a:latin typeface="Times-Roman"/>
              </a:rPr>
              <a:t> (castle of the heavens). It was surrounded by a square wall 250 feet on a side. It had an onion dome, like the Kremlin, but an Italianate palace facade. It had rooms for huge precision instruments, fantastic murals, a paper mill and printing press, an alchemist's furnace, and a prison for tenants who caused problems. In the library, </a:t>
            </a:r>
            <a:r>
              <a:rPr lang="en-US" sz="1200" dirty="0" err="1" smtClean="0">
                <a:latin typeface="Times-Roman"/>
              </a:rPr>
              <a:t>Tycho</a:t>
            </a:r>
            <a:r>
              <a:rPr lang="en-US" sz="1200" dirty="0" smtClean="0">
                <a:latin typeface="Times-Roman"/>
              </a:rPr>
              <a:t> installed a brass globe five feet in diameter he had made for him in Augsburg. This was a highly polished accurate sphere, and the positions of the stars were engraved on it as they were measured over a twenty-five year period. In </a:t>
            </a:r>
            <a:r>
              <a:rPr lang="en-US" sz="1200" dirty="0" err="1" smtClean="0">
                <a:latin typeface="Times-Roman"/>
              </a:rPr>
              <a:t>Tycho's</a:t>
            </a:r>
            <a:r>
              <a:rPr lang="en-US" sz="1200" dirty="0" smtClean="0">
                <a:latin typeface="Times-Roman"/>
              </a:rPr>
              <a:t> study, a quadrant was built into the wall itself, with a mural of </a:t>
            </a:r>
            <a:r>
              <a:rPr lang="en-US" sz="1200" dirty="0" err="1" smtClean="0">
                <a:latin typeface="Times-Roman"/>
              </a:rPr>
              <a:t>Tycho</a:t>
            </a:r>
            <a:r>
              <a:rPr lang="en-US" sz="1200" smtClean="0">
                <a:latin typeface="Times-Roman"/>
              </a:rPr>
              <a:t> painted on to the wall.</a:t>
            </a:r>
            <a:endParaRPr lang="en-US"/>
          </a:p>
        </p:txBody>
      </p:sp>
      <p:sp>
        <p:nvSpPr>
          <p:cNvPr id="4" name="Slide Number Placeholder 3"/>
          <p:cNvSpPr>
            <a:spLocks noGrp="1"/>
          </p:cNvSpPr>
          <p:nvPr>
            <p:ph type="sldNum" sz="quarter" idx="10"/>
          </p:nvPr>
        </p:nvSpPr>
        <p:spPr/>
        <p:txBody>
          <a:bodyPr/>
          <a:lstStyle/>
          <a:p>
            <a:fld id="{AF0F79EB-E341-4B43-8E6F-0F1766A73588}" type="slidenum">
              <a:rPr lang="en-US" smtClean="0"/>
              <a:pPr/>
              <a:t>16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Recently, new evidence suggests that the Tree of Life may be more complicated than the version shown.  The revised version indicates that early life may not have existed as distinct species; instead they may have traded their genes promiscuously. Life may descend from a huge primordial menagerie rather than from a single common ancestor. Billions of years later, after the three branches split apart, distantly related species still joined</a:t>
            </a:r>
            <a:r>
              <a:rPr lang="en-US" baseline="0" dirty="0" smtClean="0"/>
              <a:t> </a:t>
            </a:r>
            <a:r>
              <a:rPr lang="en-US" dirty="0" smtClean="0"/>
              <a:t>together sometimes, as bacteria were swallowed up by other organisms. Two of these fusions - bacteria giving rise to mitochondria and chloroplasts.</a:t>
            </a:r>
          </a:p>
          <a:p>
            <a:r>
              <a:rPr lang="en-US" dirty="0" smtClean="0"/>
              <a:t>In view of such common practices of lateral gene transfer and </a:t>
            </a:r>
            <a:r>
              <a:rPr lang="en-US" dirty="0" err="1" smtClean="0"/>
              <a:t>endosymbiosis</a:t>
            </a:r>
            <a:r>
              <a:rPr lang="en-US" dirty="0" smtClean="0"/>
              <a:t>, it is proposed in 2004 that the the tree of life should be replaced by the ring of life as shown</a:t>
            </a:r>
            <a:r>
              <a:rPr lang="en-US" baseline="0" dirty="0" smtClean="0"/>
              <a:t> </a:t>
            </a:r>
            <a:r>
              <a:rPr lang="en-US" dirty="0" smtClean="0"/>
              <a:t>In this diagram</a:t>
            </a:r>
            <a:r>
              <a:rPr lang="en-US" baseline="0" dirty="0" smtClean="0"/>
              <a:t>.  </a:t>
            </a:r>
            <a:r>
              <a:rPr lang="en-US" dirty="0" smtClean="0"/>
              <a:t> The eukaryotes is the product of the fusion of genomes between some type of </a:t>
            </a:r>
            <a:r>
              <a:rPr lang="en-US" dirty="0" err="1" smtClean="0"/>
              <a:t>archaea</a:t>
            </a:r>
            <a:r>
              <a:rPr lang="en-US" dirty="0" smtClean="0"/>
              <a:t> with some type of bacteria. The eukaryotic root organisms comprise the eukaryotic realm on the left-hand side. Ancestors defining major groups in the prokaryotic realm are indicated by small circles on the ring. The </a:t>
            </a:r>
            <a:r>
              <a:rPr lang="en-US" dirty="0" err="1" smtClean="0"/>
              <a:t>archaea</a:t>
            </a:r>
            <a:r>
              <a:rPr lang="en-US" dirty="0" smtClean="0"/>
              <a:t>, shown on the right, includes the </a:t>
            </a:r>
            <a:r>
              <a:rPr lang="en-US" dirty="0" err="1" smtClean="0"/>
              <a:t>euryarchaea</a:t>
            </a:r>
            <a:r>
              <a:rPr lang="en-US" dirty="0" smtClean="0"/>
              <a:t>, and the </a:t>
            </a:r>
            <a:r>
              <a:rPr lang="en-US" dirty="0" err="1" smtClean="0"/>
              <a:t>eocyta</a:t>
            </a:r>
            <a:r>
              <a:rPr lang="en-US" dirty="0" smtClean="0"/>
              <a:t>.</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90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Recently, new evidence suggests that the Tree of Life may be more complicated than the version shown.  The revised version indicates that early life may not have existed as distinct species; instead they may have traded their genes promiscuously. Life may descend from a huge primordial menagerie rather than from a single common ancestor. Billions of years later, after the three branches split apart, distantly related species still joined</a:t>
            </a:r>
            <a:r>
              <a:rPr lang="en-US" baseline="0" dirty="0" smtClean="0"/>
              <a:t> </a:t>
            </a:r>
            <a:r>
              <a:rPr lang="en-US" dirty="0" smtClean="0"/>
              <a:t>together sometimes, as bacteria were swallowed up by other organisms. Two of these fusions - bacteria giving rise to mitochondria and chloroplasts.</a:t>
            </a:r>
          </a:p>
          <a:p>
            <a:r>
              <a:rPr lang="en-US" dirty="0" smtClean="0"/>
              <a:t>In view of such common practices of lateral gene transfer and </a:t>
            </a:r>
            <a:r>
              <a:rPr lang="en-US" dirty="0" err="1" smtClean="0"/>
              <a:t>endosymbiosis</a:t>
            </a:r>
            <a:r>
              <a:rPr lang="en-US" dirty="0" smtClean="0"/>
              <a:t>, it is proposed in 2004 that the the tree of life should be replaced by the ring of life as shown</a:t>
            </a:r>
            <a:r>
              <a:rPr lang="en-US" baseline="0" dirty="0" smtClean="0"/>
              <a:t> </a:t>
            </a:r>
            <a:r>
              <a:rPr lang="en-US" dirty="0" smtClean="0"/>
              <a:t>In this diagram</a:t>
            </a:r>
            <a:r>
              <a:rPr lang="en-US" baseline="0" dirty="0" smtClean="0"/>
              <a:t>.  </a:t>
            </a:r>
            <a:r>
              <a:rPr lang="en-US" dirty="0" smtClean="0"/>
              <a:t> The eukaryotes is the product of the fusion of genomes between some type of </a:t>
            </a:r>
            <a:r>
              <a:rPr lang="en-US" dirty="0" err="1" smtClean="0"/>
              <a:t>archaea</a:t>
            </a:r>
            <a:r>
              <a:rPr lang="en-US" dirty="0" smtClean="0"/>
              <a:t> with some type of bacteria. The eukaryotic root organisms comprise the eukaryotic realm on the left-hand side. Ancestors defining major groups in the prokaryotic realm are indicated by small circles on the ring. The </a:t>
            </a:r>
            <a:r>
              <a:rPr lang="en-US" dirty="0" err="1" smtClean="0"/>
              <a:t>archaea</a:t>
            </a:r>
            <a:r>
              <a:rPr lang="en-US" dirty="0" smtClean="0"/>
              <a:t>, shown on the right, includes the </a:t>
            </a:r>
            <a:r>
              <a:rPr lang="en-US" dirty="0" err="1" smtClean="0"/>
              <a:t>euryarchaea</a:t>
            </a:r>
            <a:r>
              <a:rPr lang="en-US" dirty="0" smtClean="0"/>
              <a:t>, and the </a:t>
            </a:r>
            <a:r>
              <a:rPr lang="en-US" dirty="0" err="1" smtClean="0"/>
              <a:t>eocyta</a:t>
            </a:r>
            <a:r>
              <a:rPr lang="en-US" dirty="0" smtClean="0"/>
              <a:t>.</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91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Recently, new evidence suggests that the Tree of Life may be more complicated than the version shown.  The revised version indicates that early life may not have existed as distinct species; instead they may have traded their genes promiscuously. Life may descend from a huge primordial menagerie rather than from a single common ancestor. Billions of years later, after the three branches split apart, distantly related species still joined</a:t>
            </a:r>
            <a:r>
              <a:rPr lang="en-US" baseline="0" dirty="0" smtClean="0"/>
              <a:t> </a:t>
            </a:r>
            <a:r>
              <a:rPr lang="en-US" dirty="0" smtClean="0"/>
              <a:t>together sometimes, as bacteria were swallowed up by other organisms. Two of these fusions - bacteria giving rise to mitochondria and chloroplasts.</a:t>
            </a:r>
          </a:p>
          <a:p>
            <a:r>
              <a:rPr lang="en-US" dirty="0" smtClean="0"/>
              <a:t>In view of such common practices of lateral gene transfer and </a:t>
            </a:r>
            <a:r>
              <a:rPr lang="en-US" dirty="0" err="1" smtClean="0"/>
              <a:t>endosymbiosis</a:t>
            </a:r>
            <a:r>
              <a:rPr lang="en-US" dirty="0" smtClean="0"/>
              <a:t>, it is proposed in 2004 that the the tree of life should be replaced by the ring of life as shown</a:t>
            </a:r>
            <a:r>
              <a:rPr lang="en-US" baseline="0" dirty="0" smtClean="0"/>
              <a:t> </a:t>
            </a:r>
            <a:r>
              <a:rPr lang="en-US" dirty="0" smtClean="0"/>
              <a:t>In this diagram</a:t>
            </a:r>
            <a:r>
              <a:rPr lang="en-US" baseline="0" dirty="0" smtClean="0"/>
              <a:t>.  </a:t>
            </a:r>
            <a:r>
              <a:rPr lang="en-US" dirty="0" smtClean="0"/>
              <a:t> The eukaryotes is the product of the fusion of genomes between some type of </a:t>
            </a:r>
            <a:r>
              <a:rPr lang="en-US" dirty="0" err="1" smtClean="0"/>
              <a:t>archaea</a:t>
            </a:r>
            <a:r>
              <a:rPr lang="en-US" dirty="0" smtClean="0"/>
              <a:t> with some type of bacteria. The eukaryotic root organisms comprise the eukaryotic realm on the left-hand side. Ancestors defining major groups in the prokaryotic realm are indicated by small circles on the ring. The </a:t>
            </a:r>
            <a:r>
              <a:rPr lang="en-US" dirty="0" err="1" smtClean="0"/>
              <a:t>archaea</a:t>
            </a:r>
            <a:r>
              <a:rPr lang="en-US" dirty="0" smtClean="0"/>
              <a:t>, shown on the right, includes the </a:t>
            </a:r>
            <a:r>
              <a:rPr lang="en-US" dirty="0" err="1" smtClean="0"/>
              <a:t>euryarchaea</a:t>
            </a:r>
            <a:r>
              <a:rPr lang="en-US" dirty="0" smtClean="0"/>
              <a:t>, and the </a:t>
            </a:r>
            <a:r>
              <a:rPr lang="en-US" dirty="0" err="1" smtClean="0"/>
              <a:t>eocyta</a:t>
            </a:r>
            <a:r>
              <a:rPr lang="en-US" dirty="0" smtClean="0"/>
              <a:t>.</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92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DNA variation (between species) shows only the genetic difference, which can be calibrated with known time difference from fossil records.</a:t>
            </a:r>
          </a:p>
          <a:p>
            <a:r>
              <a:rPr lang="en-US" dirty="0" smtClean="0"/>
              <a:t>Some</a:t>
            </a:r>
            <a:r>
              <a:rPr lang="en-US" baseline="0" dirty="0" smtClean="0"/>
              <a:t> problems in Carbon dating (and some other forms of radioactive dating are included in PDF format.</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100</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a:t>
            </a:r>
            <a:r>
              <a:rPr lang="en-US" baseline="0" dirty="0" smtClean="0"/>
              <a:t>  http://bio.classes.ucsc.edu/bio175/Lectures/2_HIV.pdf</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112</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Credit:</a:t>
            </a:r>
            <a:r>
              <a:rPr lang="en-US" baseline="0" dirty="0" smtClean="0"/>
              <a:t>  Theoretical Biophysics Group, Beckman Institute, University of Illinois – Urbana-Champaign</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117</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 Michael</a:t>
            </a:r>
            <a:r>
              <a:rPr lang="en-US" baseline="0" dirty="0" smtClean="0"/>
              <a:t> </a:t>
            </a:r>
            <a:r>
              <a:rPr lang="en-US" baseline="0" dirty="0" err="1" smtClean="0"/>
              <a:t>Elowitz</a:t>
            </a:r>
            <a:r>
              <a:rPr lang="en-US" baseline="0" dirty="0" smtClean="0"/>
              <a:t>  -  </a:t>
            </a:r>
            <a:r>
              <a:rPr lang="en-US" i="1" baseline="0" dirty="0" smtClean="0"/>
              <a:t>Using Movies to </a:t>
            </a:r>
            <a:r>
              <a:rPr lang="en-US" i="1" baseline="0" dirty="0" err="1" smtClean="0"/>
              <a:t>Analyse</a:t>
            </a:r>
            <a:r>
              <a:rPr lang="en-US" i="1" baseline="0" dirty="0" smtClean="0"/>
              <a:t> Gene Circuit Dynamics in Single Cells  </a:t>
            </a:r>
            <a:r>
              <a:rPr lang="en-US" i="0" baseline="0" dirty="0" smtClean="0"/>
              <a:t>(NIH Public Access)</a:t>
            </a:r>
            <a:endParaRPr lang="en-US" i="1"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139</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 Michael</a:t>
            </a:r>
            <a:r>
              <a:rPr lang="en-US" baseline="0" dirty="0" smtClean="0"/>
              <a:t> </a:t>
            </a:r>
            <a:r>
              <a:rPr lang="en-US" baseline="0" dirty="0" err="1" smtClean="0"/>
              <a:t>Elowitz</a:t>
            </a:r>
            <a:r>
              <a:rPr lang="en-US" baseline="0" dirty="0" smtClean="0"/>
              <a:t>  -  </a:t>
            </a:r>
            <a:r>
              <a:rPr lang="en-US" i="1" baseline="0" dirty="0" smtClean="0"/>
              <a:t>Using Movies to </a:t>
            </a:r>
            <a:r>
              <a:rPr lang="en-US" i="1" baseline="0" dirty="0" err="1" smtClean="0"/>
              <a:t>Analyse</a:t>
            </a:r>
            <a:r>
              <a:rPr lang="en-US" i="1" baseline="0" dirty="0" smtClean="0"/>
              <a:t> Gene Circuit Dynamics in Single Cells  </a:t>
            </a:r>
            <a:r>
              <a:rPr lang="en-US" i="0" baseline="0" dirty="0" smtClean="0"/>
              <a:t>(NIH </a:t>
            </a:r>
            <a:r>
              <a:rPr lang="en-US" i="0" baseline="0" smtClean="0"/>
              <a:t>Public Access)</a:t>
            </a:r>
            <a:endParaRPr lang="en-US" i="1"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140</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 Michael</a:t>
            </a:r>
            <a:r>
              <a:rPr lang="en-US" baseline="0" dirty="0" smtClean="0"/>
              <a:t> </a:t>
            </a:r>
            <a:r>
              <a:rPr lang="en-US" baseline="0" dirty="0" err="1" smtClean="0"/>
              <a:t>Elowitz</a:t>
            </a:r>
            <a:r>
              <a:rPr lang="en-US" baseline="0" dirty="0" smtClean="0"/>
              <a:t>  -  </a:t>
            </a:r>
            <a:r>
              <a:rPr lang="en-US" i="1" baseline="0" dirty="0" smtClean="0"/>
              <a:t>Using Movies to </a:t>
            </a:r>
            <a:r>
              <a:rPr lang="en-US" i="1" baseline="0" dirty="0" err="1" smtClean="0"/>
              <a:t>Analyse</a:t>
            </a:r>
            <a:r>
              <a:rPr lang="en-US" i="1" baseline="0" dirty="0" smtClean="0"/>
              <a:t> Gene Circuit Dynamics in Single Cells  </a:t>
            </a:r>
            <a:r>
              <a:rPr lang="en-US" i="0" baseline="0" dirty="0" smtClean="0"/>
              <a:t>(NIH </a:t>
            </a:r>
            <a:r>
              <a:rPr lang="en-US" i="0" baseline="0" smtClean="0"/>
              <a:t>Public Access)</a:t>
            </a:r>
            <a:endParaRPr lang="en-US" i="1"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141</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 Michael</a:t>
            </a:r>
            <a:r>
              <a:rPr lang="en-US" baseline="0" dirty="0" smtClean="0"/>
              <a:t> </a:t>
            </a:r>
            <a:r>
              <a:rPr lang="en-US" baseline="0" dirty="0" err="1" smtClean="0"/>
              <a:t>Elowitz</a:t>
            </a:r>
            <a:r>
              <a:rPr lang="en-US" baseline="0" dirty="0" smtClean="0"/>
              <a:t>  -  </a:t>
            </a:r>
            <a:r>
              <a:rPr lang="en-US" i="1" baseline="0" dirty="0" smtClean="0"/>
              <a:t>Using Movies to </a:t>
            </a:r>
            <a:r>
              <a:rPr lang="en-US" i="1" baseline="0" dirty="0" err="1" smtClean="0"/>
              <a:t>Analyse</a:t>
            </a:r>
            <a:r>
              <a:rPr lang="en-US" i="1" baseline="0" dirty="0" smtClean="0"/>
              <a:t> Gene Circuit Dynamics in Single Cells  </a:t>
            </a:r>
            <a:r>
              <a:rPr lang="en-US" i="0" baseline="0" dirty="0" smtClean="0"/>
              <a:t>(NIH </a:t>
            </a:r>
            <a:r>
              <a:rPr lang="en-US" i="0" baseline="0" smtClean="0"/>
              <a:t>Public Access)</a:t>
            </a:r>
            <a:endParaRPr lang="en-US" i="1"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142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17</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 Michael</a:t>
            </a:r>
            <a:r>
              <a:rPr lang="en-US" baseline="0" dirty="0" smtClean="0"/>
              <a:t> </a:t>
            </a:r>
            <a:r>
              <a:rPr lang="en-US" baseline="0" dirty="0" err="1" smtClean="0"/>
              <a:t>Elowitz</a:t>
            </a:r>
            <a:r>
              <a:rPr lang="en-US" baseline="0" dirty="0" smtClean="0"/>
              <a:t>  -  </a:t>
            </a:r>
            <a:r>
              <a:rPr lang="en-US" i="1" baseline="0" dirty="0" smtClean="0"/>
              <a:t>Using Movies to </a:t>
            </a:r>
            <a:r>
              <a:rPr lang="en-US" i="1" baseline="0" dirty="0" err="1" smtClean="0"/>
              <a:t>Analyse</a:t>
            </a:r>
            <a:r>
              <a:rPr lang="en-US" i="1" baseline="0" dirty="0" smtClean="0"/>
              <a:t> Gene Circuit Dynamics in Single Cells  </a:t>
            </a:r>
            <a:r>
              <a:rPr lang="en-US" i="0" baseline="0" dirty="0" smtClean="0"/>
              <a:t>(NIH </a:t>
            </a:r>
            <a:r>
              <a:rPr lang="en-US" i="0" baseline="0" smtClean="0"/>
              <a:t>Public Access)</a:t>
            </a:r>
            <a:endParaRPr lang="en-US" i="1"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143</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Noisy view: </a:t>
            </a:r>
            <a:r>
              <a:rPr lang="en-US" dirty="0" err="1" smtClean="0"/>
              <a:t>Isogenic</a:t>
            </a:r>
            <a:r>
              <a:rPr lang="en-US" dirty="0" smtClean="0"/>
              <a:t> populations exhibit large degrees of heterogeneity, both in terms of gene expression and differentiated states. </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149</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Liver cells. Colored electron micrograph (TEM) of two liver cells (</a:t>
            </a:r>
            <a:r>
              <a:rPr lang="en-US" dirty="0" err="1" smtClean="0"/>
              <a:t>hepatocytes</a:t>
            </a:r>
            <a:r>
              <a:rPr lang="en-US" dirty="0" smtClean="0"/>
              <a:t>). Organelles within the cells include: the nucleus (large yellow ovoid, lower right), rough endoplasmic reticulum (fuzzy green lines at bottom centre), smooth endoplasmic reticulum (green lines at let of nucleus), Golgi apparatus (green lines at upper left), mitochondria (orange), fat droplets (pale pink), glycogen (red) and </a:t>
            </a:r>
            <a:r>
              <a:rPr lang="en-US" dirty="0" err="1" smtClean="0"/>
              <a:t>lysosomes</a:t>
            </a:r>
            <a:r>
              <a:rPr lang="en-US" dirty="0" smtClean="0"/>
              <a:t> (dark pink). The plasma membranes are dark blue.</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156</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Liver cells. Colored electron micrograph (TEM) of two liver cells (</a:t>
            </a:r>
            <a:r>
              <a:rPr lang="en-US" dirty="0" err="1" smtClean="0"/>
              <a:t>hepatocytes</a:t>
            </a:r>
            <a:r>
              <a:rPr lang="en-US" dirty="0" smtClean="0"/>
              <a:t>). Organelles within the cells include: the nucleus (large yellow ovoid, lower right), rough endoplasmic reticulum (fuzzy green lines at bottom centre), smooth endoplasmic reticulum (green lines at left of nucleus), Golgi apparatus (green lines at upper left), mitochondria (orange), fat droplets (pale pink), glycogen (red) and </a:t>
            </a:r>
            <a:r>
              <a:rPr lang="en-US" dirty="0" err="1" smtClean="0"/>
              <a:t>lysosomes</a:t>
            </a:r>
            <a:r>
              <a:rPr lang="en-US" dirty="0" smtClean="0"/>
              <a:t> (dark pink). The plasma membranes are dark blue.</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157</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Liver cells. Colored electron micrograph (TEM) of two liver cells (</a:t>
            </a:r>
            <a:r>
              <a:rPr lang="en-US" dirty="0" err="1" smtClean="0"/>
              <a:t>hepatocytes</a:t>
            </a:r>
            <a:r>
              <a:rPr lang="en-US" dirty="0" smtClean="0"/>
              <a:t>). Organelles within the cells include: the nucleus (large yellow ovoid, lower right), rough endoplasmic reticulum (fuzzy green lines at bottom centre), smooth endoplasmic reticulum (green lines at left of nucleus), Golgi apparatus (green lines at upper left), mitochondria (orange), fat droplets (pale pink), glycogen (red) and </a:t>
            </a:r>
            <a:r>
              <a:rPr lang="en-US" dirty="0" err="1" smtClean="0"/>
              <a:t>lysosomes</a:t>
            </a:r>
            <a:r>
              <a:rPr lang="en-US" dirty="0" smtClean="0"/>
              <a:t> (dark pink). The plasma membranes are dark blue.</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158</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Liver cells. Colored electron micrograph (TEM) of two liver cells (</a:t>
            </a:r>
            <a:r>
              <a:rPr lang="en-US" dirty="0" err="1" smtClean="0"/>
              <a:t>hepatocytes</a:t>
            </a:r>
            <a:r>
              <a:rPr lang="en-US" dirty="0" smtClean="0"/>
              <a:t>). Organelles within the cells include: the nucleus (large yellow ovoid, lower right), rough endoplasmic reticulum (fuzzy green lines at bottom centre), smooth endoplasmic reticulum (green lines at left of nucleus), Golgi apparatus (green lines at upper left), mitochondria (orange), fat droplets (pale pink), glycogen (red) and </a:t>
            </a:r>
            <a:r>
              <a:rPr lang="en-US" dirty="0" err="1" smtClean="0"/>
              <a:t>lysosomes</a:t>
            </a:r>
            <a:r>
              <a:rPr lang="en-US" dirty="0" smtClean="0"/>
              <a:t> (dark pink). The plasma membranes are dark blue.</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159</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Liver cells. Colored electron micrograph (TEM) of two liver cells (</a:t>
            </a:r>
            <a:r>
              <a:rPr lang="en-US" dirty="0" err="1" smtClean="0"/>
              <a:t>hepatocytes</a:t>
            </a:r>
            <a:r>
              <a:rPr lang="en-US" dirty="0" smtClean="0"/>
              <a:t>). Organelles within the cells include: the nucleus (large yellow ovoid, lower right), rough endoplasmic reticulum (fuzzy green lines at bottom centre), smooth endoplasmic reticulum (green lines at left of nucleus), Golgi apparatus (green lines at upper left), mitochondria (orange), fat droplets (pale pink), glycogen (red) and </a:t>
            </a:r>
            <a:r>
              <a:rPr lang="en-US" dirty="0" err="1" smtClean="0"/>
              <a:t>lysosomes</a:t>
            </a:r>
            <a:r>
              <a:rPr lang="en-US" dirty="0" smtClean="0"/>
              <a:t> (dark pink). The plasma membranes are dark blue.</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160</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Elowicz</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164</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Credit: </a:t>
            </a:r>
            <a:r>
              <a:rPr lang="en-US" dirty="0" err="1" smtClean="0"/>
              <a:t>Elowitz</a:t>
            </a:r>
            <a:r>
              <a:rPr lang="en-US" dirty="0" smtClean="0"/>
              <a:t>.</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178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Elowicz</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179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18</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Dampening</a:t>
            </a:r>
            <a:r>
              <a:rPr lang="en-US" baseline="0" dirty="0" smtClean="0"/>
              <a:t> (a.k.a. damping) – reducing.</a:t>
            </a:r>
          </a:p>
          <a:p>
            <a:r>
              <a:rPr lang="en-US" sz="1200" kern="1200" dirty="0" smtClean="0">
                <a:solidFill>
                  <a:schemeClr val="tx1"/>
                </a:solidFill>
                <a:latin typeface="+mn-lt"/>
                <a:ea typeface="+mn-ea"/>
                <a:cs typeface="+mn-cs"/>
              </a:rPr>
              <a:t>Research by Dr. </a:t>
            </a:r>
            <a:r>
              <a:rPr lang="en-US" sz="1200" kern="1200" dirty="0" err="1" smtClean="0">
                <a:solidFill>
                  <a:schemeClr val="tx1"/>
                </a:solidFill>
                <a:latin typeface="+mn-lt"/>
                <a:ea typeface="+mn-ea"/>
                <a:cs typeface="+mn-cs"/>
              </a:rPr>
              <a:t>Gürol</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Süel</a:t>
            </a:r>
            <a:r>
              <a:rPr lang="en-US" sz="1200" kern="1200" dirty="0" smtClean="0">
                <a:solidFill>
                  <a:schemeClr val="tx1"/>
                </a:solidFill>
                <a:latin typeface="+mn-lt"/>
                <a:ea typeface="+mn-ea"/>
                <a:cs typeface="+mn-cs"/>
              </a:rPr>
              <a:t> at UT Southwestern, </a:t>
            </a:r>
            <a:r>
              <a:rPr lang="en-US" sz="1200" kern="1200" dirty="0" err="1" smtClean="0">
                <a:solidFill>
                  <a:schemeClr val="tx1"/>
                </a:solidFill>
                <a:latin typeface="+mn-lt"/>
                <a:ea typeface="+mn-ea"/>
                <a:cs typeface="+mn-cs"/>
              </a:rPr>
              <a:t>Rajan</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Kulkarni</a:t>
            </a:r>
            <a:r>
              <a:rPr lang="en-US" sz="1200" kern="1200" dirty="0" smtClean="0">
                <a:solidFill>
                  <a:schemeClr val="tx1"/>
                </a:solidFill>
                <a:latin typeface="+mn-lt"/>
                <a:ea typeface="+mn-ea"/>
                <a:cs typeface="+mn-cs"/>
              </a:rPr>
              <a:t> and senior author Michael </a:t>
            </a:r>
            <a:r>
              <a:rPr lang="en-US" sz="1200" kern="1200" dirty="0" err="1" smtClean="0">
                <a:solidFill>
                  <a:schemeClr val="tx1"/>
                </a:solidFill>
                <a:latin typeface="+mn-lt"/>
                <a:ea typeface="+mn-ea"/>
                <a:cs typeface="+mn-cs"/>
              </a:rPr>
              <a:t>Elowitz</a:t>
            </a:r>
            <a:r>
              <a:rPr lang="en-US" sz="1200" kern="1200" dirty="0" smtClean="0">
                <a:solidFill>
                  <a:schemeClr val="tx1"/>
                </a:solidFill>
                <a:latin typeface="+mn-lt"/>
                <a:ea typeface="+mn-ea"/>
                <a:cs typeface="+mn-cs"/>
              </a:rPr>
              <a:t>, both of Caltech; Jonathan </a:t>
            </a:r>
            <a:r>
              <a:rPr lang="en-US" sz="1200" kern="1200" dirty="0" err="1" smtClean="0">
                <a:solidFill>
                  <a:schemeClr val="tx1"/>
                </a:solidFill>
                <a:latin typeface="+mn-lt"/>
                <a:ea typeface="+mn-ea"/>
                <a:cs typeface="+mn-cs"/>
              </a:rPr>
              <a:t>Dworkin</a:t>
            </a:r>
            <a:r>
              <a:rPr lang="en-US" sz="1200" kern="1200" dirty="0" smtClean="0">
                <a:solidFill>
                  <a:schemeClr val="tx1"/>
                </a:solidFill>
                <a:latin typeface="+mn-lt"/>
                <a:ea typeface="+mn-ea"/>
                <a:cs typeface="+mn-cs"/>
              </a:rPr>
              <a:t> of Columbia University; and </a:t>
            </a:r>
            <a:r>
              <a:rPr lang="en-US" sz="1200" kern="1200" dirty="0" err="1" smtClean="0">
                <a:solidFill>
                  <a:schemeClr val="tx1"/>
                </a:solidFill>
                <a:latin typeface="+mn-lt"/>
                <a:ea typeface="+mn-ea"/>
                <a:cs typeface="+mn-cs"/>
              </a:rPr>
              <a:t>Jordi</a:t>
            </a:r>
            <a:r>
              <a:rPr lang="en-US" sz="1200" kern="1200" dirty="0" smtClean="0">
                <a:solidFill>
                  <a:schemeClr val="tx1"/>
                </a:solidFill>
                <a:latin typeface="+mn-lt"/>
                <a:ea typeface="+mn-ea"/>
                <a:cs typeface="+mn-cs"/>
              </a:rPr>
              <a:t> Garcia-</a:t>
            </a:r>
            <a:r>
              <a:rPr lang="en-US" sz="1200" kern="1200" dirty="0" err="1" smtClean="0">
                <a:solidFill>
                  <a:schemeClr val="tx1"/>
                </a:solidFill>
                <a:latin typeface="+mn-lt"/>
                <a:ea typeface="+mn-ea"/>
                <a:cs typeface="+mn-cs"/>
              </a:rPr>
              <a:t>Ojalvo</a:t>
            </a:r>
            <a:r>
              <a:rPr lang="en-US" sz="1200" kern="1200" dirty="0" smtClean="0">
                <a:solidFill>
                  <a:schemeClr val="tx1"/>
                </a:solidFill>
                <a:latin typeface="+mn-lt"/>
                <a:ea typeface="+mn-ea"/>
                <a:cs typeface="+mn-cs"/>
              </a:rPr>
              <a:t> of the </a:t>
            </a:r>
            <a:r>
              <a:rPr lang="en-US" sz="1200" kern="1200" dirty="0" err="1" smtClean="0">
                <a:solidFill>
                  <a:schemeClr val="tx1"/>
                </a:solidFill>
                <a:latin typeface="+mn-lt"/>
                <a:ea typeface="+mn-ea"/>
                <a:cs typeface="+mn-cs"/>
              </a:rPr>
              <a:t>Universitat</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Politecnica</a:t>
            </a:r>
            <a:r>
              <a:rPr lang="en-US" sz="1200" kern="1200" dirty="0" smtClean="0">
                <a:solidFill>
                  <a:schemeClr val="tx1"/>
                </a:solidFill>
                <a:latin typeface="+mn-lt"/>
                <a:ea typeface="+mn-ea"/>
                <a:cs typeface="+mn-cs"/>
              </a:rPr>
              <a:t> de </a:t>
            </a:r>
            <a:r>
              <a:rPr lang="en-US" sz="1200" kern="1200" dirty="0" err="1" smtClean="0">
                <a:solidFill>
                  <a:schemeClr val="tx1"/>
                </a:solidFill>
                <a:latin typeface="+mn-lt"/>
                <a:ea typeface="+mn-ea"/>
                <a:cs typeface="+mn-cs"/>
              </a:rPr>
              <a:t>Catalunya</a:t>
            </a:r>
            <a:r>
              <a:rPr lang="en-US" sz="1200" kern="1200" dirty="0" smtClean="0">
                <a:solidFill>
                  <a:schemeClr val="tx1"/>
                </a:solidFill>
                <a:latin typeface="+mn-lt"/>
                <a:ea typeface="+mn-ea"/>
                <a:cs typeface="+mn-cs"/>
              </a:rPr>
              <a:t> in Spain.</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189</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Dampening</a:t>
            </a:r>
            <a:r>
              <a:rPr lang="en-US" baseline="0" dirty="0" smtClean="0"/>
              <a:t> (a.k.a. damping) – reducing.</a:t>
            </a:r>
          </a:p>
          <a:p>
            <a:r>
              <a:rPr lang="en-US" sz="1200" kern="1200" dirty="0" smtClean="0">
                <a:solidFill>
                  <a:schemeClr val="tx1"/>
                </a:solidFill>
                <a:latin typeface="+mn-lt"/>
                <a:ea typeface="+mn-ea"/>
                <a:cs typeface="+mn-cs"/>
              </a:rPr>
              <a:t>Research by Dr. </a:t>
            </a:r>
            <a:r>
              <a:rPr lang="en-US" sz="1200" kern="1200" dirty="0" err="1" smtClean="0">
                <a:solidFill>
                  <a:schemeClr val="tx1"/>
                </a:solidFill>
                <a:latin typeface="+mn-lt"/>
                <a:ea typeface="+mn-ea"/>
                <a:cs typeface="+mn-cs"/>
              </a:rPr>
              <a:t>Gürol</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Süel</a:t>
            </a:r>
            <a:r>
              <a:rPr lang="en-US" sz="1200" kern="1200" dirty="0" smtClean="0">
                <a:solidFill>
                  <a:schemeClr val="tx1"/>
                </a:solidFill>
                <a:latin typeface="+mn-lt"/>
                <a:ea typeface="+mn-ea"/>
                <a:cs typeface="+mn-cs"/>
              </a:rPr>
              <a:t> at UT Southwestern, </a:t>
            </a:r>
            <a:r>
              <a:rPr lang="en-US" sz="1200" kern="1200" dirty="0" err="1" smtClean="0">
                <a:solidFill>
                  <a:schemeClr val="tx1"/>
                </a:solidFill>
                <a:latin typeface="+mn-lt"/>
                <a:ea typeface="+mn-ea"/>
                <a:cs typeface="+mn-cs"/>
              </a:rPr>
              <a:t>Rajan</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Kulkarni</a:t>
            </a:r>
            <a:r>
              <a:rPr lang="en-US" sz="1200" kern="1200" dirty="0" smtClean="0">
                <a:solidFill>
                  <a:schemeClr val="tx1"/>
                </a:solidFill>
                <a:latin typeface="+mn-lt"/>
                <a:ea typeface="+mn-ea"/>
                <a:cs typeface="+mn-cs"/>
              </a:rPr>
              <a:t> and senior author Michael </a:t>
            </a:r>
            <a:r>
              <a:rPr lang="en-US" sz="1200" kern="1200" dirty="0" err="1" smtClean="0">
                <a:solidFill>
                  <a:schemeClr val="tx1"/>
                </a:solidFill>
                <a:latin typeface="+mn-lt"/>
                <a:ea typeface="+mn-ea"/>
                <a:cs typeface="+mn-cs"/>
              </a:rPr>
              <a:t>Elowitz</a:t>
            </a:r>
            <a:r>
              <a:rPr lang="en-US" sz="1200" kern="1200" dirty="0" smtClean="0">
                <a:solidFill>
                  <a:schemeClr val="tx1"/>
                </a:solidFill>
                <a:latin typeface="+mn-lt"/>
                <a:ea typeface="+mn-ea"/>
                <a:cs typeface="+mn-cs"/>
              </a:rPr>
              <a:t>, both of Caltech; Jonathan </a:t>
            </a:r>
            <a:r>
              <a:rPr lang="en-US" sz="1200" kern="1200" dirty="0" err="1" smtClean="0">
                <a:solidFill>
                  <a:schemeClr val="tx1"/>
                </a:solidFill>
                <a:latin typeface="+mn-lt"/>
                <a:ea typeface="+mn-ea"/>
                <a:cs typeface="+mn-cs"/>
              </a:rPr>
              <a:t>Dworkin</a:t>
            </a:r>
            <a:r>
              <a:rPr lang="en-US" sz="1200" kern="1200" dirty="0" smtClean="0">
                <a:solidFill>
                  <a:schemeClr val="tx1"/>
                </a:solidFill>
                <a:latin typeface="+mn-lt"/>
                <a:ea typeface="+mn-ea"/>
                <a:cs typeface="+mn-cs"/>
              </a:rPr>
              <a:t> of Columbia University; and </a:t>
            </a:r>
            <a:r>
              <a:rPr lang="en-US" sz="1200" kern="1200" dirty="0" err="1" smtClean="0">
                <a:solidFill>
                  <a:schemeClr val="tx1"/>
                </a:solidFill>
                <a:latin typeface="+mn-lt"/>
                <a:ea typeface="+mn-ea"/>
                <a:cs typeface="+mn-cs"/>
              </a:rPr>
              <a:t>Jordi</a:t>
            </a:r>
            <a:r>
              <a:rPr lang="en-US" sz="1200" kern="1200" dirty="0" smtClean="0">
                <a:solidFill>
                  <a:schemeClr val="tx1"/>
                </a:solidFill>
                <a:latin typeface="+mn-lt"/>
                <a:ea typeface="+mn-ea"/>
                <a:cs typeface="+mn-cs"/>
              </a:rPr>
              <a:t> Garcia-</a:t>
            </a:r>
            <a:r>
              <a:rPr lang="en-US" sz="1200" kern="1200" dirty="0" err="1" smtClean="0">
                <a:solidFill>
                  <a:schemeClr val="tx1"/>
                </a:solidFill>
                <a:latin typeface="+mn-lt"/>
                <a:ea typeface="+mn-ea"/>
                <a:cs typeface="+mn-cs"/>
              </a:rPr>
              <a:t>Ojalvo</a:t>
            </a:r>
            <a:r>
              <a:rPr lang="en-US" sz="1200" kern="1200" dirty="0" smtClean="0">
                <a:solidFill>
                  <a:schemeClr val="tx1"/>
                </a:solidFill>
                <a:latin typeface="+mn-lt"/>
                <a:ea typeface="+mn-ea"/>
                <a:cs typeface="+mn-cs"/>
              </a:rPr>
              <a:t> of the </a:t>
            </a:r>
            <a:r>
              <a:rPr lang="en-US" sz="1200" kern="1200" dirty="0" err="1" smtClean="0">
                <a:solidFill>
                  <a:schemeClr val="tx1"/>
                </a:solidFill>
                <a:latin typeface="+mn-lt"/>
                <a:ea typeface="+mn-ea"/>
                <a:cs typeface="+mn-cs"/>
              </a:rPr>
              <a:t>Universitat</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Politecnica</a:t>
            </a:r>
            <a:r>
              <a:rPr lang="en-US" sz="1200" kern="1200" dirty="0" smtClean="0">
                <a:solidFill>
                  <a:schemeClr val="tx1"/>
                </a:solidFill>
                <a:latin typeface="+mn-lt"/>
                <a:ea typeface="+mn-ea"/>
                <a:cs typeface="+mn-cs"/>
              </a:rPr>
              <a:t> de </a:t>
            </a:r>
            <a:r>
              <a:rPr lang="en-US" sz="1200" kern="1200" dirty="0" err="1" smtClean="0">
                <a:solidFill>
                  <a:schemeClr val="tx1"/>
                </a:solidFill>
                <a:latin typeface="+mn-lt"/>
                <a:ea typeface="+mn-ea"/>
                <a:cs typeface="+mn-cs"/>
              </a:rPr>
              <a:t>Catalunya</a:t>
            </a:r>
            <a:r>
              <a:rPr lang="en-US" sz="1200" kern="1200" dirty="0" smtClean="0">
                <a:solidFill>
                  <a:schemeClr val="tx1"/>
                </a:solidFill>
                <a:latin typeface="+mn-lt"/>
                <a:ea typeface="+mn-ea"/>
                <a:cs typeface="+mn-cs"/>
              </a:rPr>
              <a:t> in Spain.</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190</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Dampening</a:t>
            </a:r>
            <a:r>
              <a:rPr lang="en-US" baseline="0" dirty="0" smtClean="0"/>
              <a:t> (a.k.a. damping) – reducing.</a:t>
            </a:r>
          </a:p>
          <a:p>
            <a:r>
              <a:rPr lang="en-US" sz="1200" kern="1200" dirty="0" smtClean="0">
                <a:solidFill>
                  <a:schemeClr val="tx1"/>
                </a:solidFill>
                <a:latin typeface="+mn-lt"/>
                <a:ea typeface="+mn-ea"/>
                <a:cs typeface="+mn-cs"/>
              </a:rPr>
              <a:t>Research by Dr. </a:t>
            </a:r>
            <a:r>
              <a:rPr lang="en-US" sz="1200" kern="1200" dirty="0" err="1" smtClean="0">
                <a:solidFill>
                  <a:schemeClr val="tx1"/>
                </a:solidFill>
                <a:latin typeface="+mn-lt"/>
                <a:ea typeface="+mn-ea"/>
                <a:cs typeface="+mn-cs"/>
              </a:rPr>
              <a:t>Gürol</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Süel</a:t>
            </a:r>
            <a:r>
              <a:rPr lang="en-US" sz="1200" kern="1200" dirty="0" smtClean="0">
                <a:solidFill>
                  <a:schemeClr val="tx1"/>
                </a:solidFill>
                <a:latin typeface="+mn-lt"/>
                <a:ea typeface="+mn-ea"/>
                <a:cs typeface="+mn-cs"/>
              </a:rPr>
              <a:t> at UT Southwestern, </a:t>
            </a:r>
            <a:r>
              <a:rPr lang="en-US" sz="1200" kern="1200" dirty="0" err="1" smtClean="0">
                <a:solidFill>
                  <a:schemeClr val="tx1"/>
                </a:solidFill>
                <a:latin typeface="+mn-lt"/>
                <a:ea typeface="+mn-ea"/>
                <a:cs typeface="+mn-cs"/>
              </a:rPr>
              <a:t>Rajan</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Kulkarni</a:t>
            </a:r>
            <a:r>
              <a:rPr lang="en-US" sz="1200" kern="1200" dirty="0" smtClean="0">
                <a:solidFill>
                  <a:schemeClr val="tx1"/>
                </a:solidFill>
                <a:latin typeface="+mn-lt"/>
                <a:ea typeface="+mn-ea"/>
                <a:cs typeface="+mn-cs"/>
              </a:rPr>
              <a:t> and senior author Michael </a:t>
            </a:r>
            <a:r>
              <a:rPr lang="en-US" sz="1200" kern="1200" dirty="0" err="1" smtClean="0">
                <a:solidFill>
                  <a:schemeClr val="tx1"/>
                </a:solidFill>
                <a:latin typeface="+mn-lt"/>
                <a:ea typeface="+mn-ea"/>
                <a:cs typeface="+mn-cs"/>
              </a:rPr>
              <a:t>Elowitz</a:t>
            </a:r>
            <a:r>
              <a:rPr lang="en-US" sz="1200" kern="1200" dirty="0" smtClean="0">
                <a:solidFill>
                  <a:schemeClr val="tx1"/>
                </a:solidFill>
                <a:latin typeface="+mn-lt"/>
                <a:ea typeface="+mn-ea"/>
                <a:cs typeface="+mn-cs"/>
              </a:rPr>
              <a:t>, both of Caltech; Jonathan </a:t>
            </a:r>
            <a:r>
              <a:rPr lang="en-US" sz="1200" kern="1200" dirty="0" err="1" smtClean="0">
                <a:solidFill>
                  <a:schemeClr val="tx1"/>
                </a:solidFill>
                <a:latin typeface="+mn-lt"/>
                <a:ea typeface="+mn-ea"/>
                <a:cs typeface="+mn-cs"/>
              </a:rPr>
              <a:t>Dworkin</a:t>
            </a:r>
            <a:r>
              <a:rPr lang="en-US" sz="1200" kern="1200" dirty="0" smtClean="0">
                <a:solidFill>
                  <a:schemeClr val="tx1"/>
                </a:solidFill>
                <a:latin typeface="+mn-lt"/>
                <a:ea typeface="+mn-ea"/>
                <a:cs typeface="+mn-cs"/>
              </a:rPr>
              <a:t> of Columbia University; and </a:t>
            </a:r>
            <a:r>
              <a:rPr lang="en-US" sz="1200" kern="1200" dirty="0" err="1" smtClean="0">
                <a:solidFill>
                  <a:schemeClr val="tx1"/>
                </a:solidFill>
                <a:latin typeface="+mn-lt"/>
                <a:ea typeface="+mn-ea"/>
                <a:cs typeface="+mn-cs"/>
              </a:rPr>
              <a:t>Jordi</a:t>
            </a:r>
            <a:r>
              <a:rPr lang="en-US" sz="1200" kern="1200" dirty="0" smtClean="0">
                <a:solidFill>
                  <a:schemeClr val="tx1"/>
                </a:solidFill>
                <a:latin typeface="+mn-lt"/>
                <a:ea typeface="+mn-ea"/>
                <a:cs typeface="+mn-cs"/>
              </a:rPr>
              <a:t> Garcia-</a:t>
            </a:r>
            <a:r>
              <a:rPr lang="en-US" sz="1200" kern="1200" dirty="0" err="1" smtClean="0">
                <a:solidFill>
                  <a:schemeClr val="tx1"/>
                </a:solidFill>
                <a:latin typeface="+mn-lt"/>
                <a:ea typeface="+mn-ea"/>
                <a:cs typeface="+mn-cs"/>
              </a:rPr>
              <a:t>Ojalvo</a:t>
            </a:r>
            <a:r>
              <a:rPr lang="en-US" sz="1200" kern="1200" dirty="0" smtClean="0">
                <a:solidFill>
                  <a:schemeClr val="tx1"/>
                </a:solidFill>
                <a:latin typeface="+mn-lt"/>
                <a:ea typeface="+mn-ea"/>
                <a:cs typeface="+mn-cs"/>
              </a:rPr>
              <a:t> of the </a:t>
            </a:r>
            <a:r>
              <a:rPr lang="en-US" sz="1200" kern="1200" dirty="0" err="1" smtClean="0">
                <a:solidFill>
                  <a:schemeClr val="tx1"/>
                </a:solidFill>
                <a:latin typeface="+mn-lt"/>
                <a:ea typeface="+mn-ea"/>
                <a:cs typeface="+mn-cs"/>
              </a:rPr>
              <a:t>Universitat</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Politecnica</a:t>
            </a:r>
            <a:r>
              <a:rPr lang="en-US" sz="1200" kern="1200" dirty="0" smtClean="0">
                <a:solidFill>
                  <a:schemeClr val="tx1"/>
                </a:solidFill>
                <a:latin typeface="+mn-lt"/>
                <a:ea typeface="+mn-ea"/>
                <a:cs typeface="+mn-cs"/>
              </a:rPr>
              <a:t> de </a:t>
            </a:r>
            <a:r>
              <a:rPr lang="en-US" sz="1200" kern="1200" dirty="0" err="1" smtClean="0">
                <a:solidFill>
                  <a:schemeClr val="tx1"/>
                </a:solidFill>
                <a:latin typeface="+mn-lt"/>
                <a:ea typeface="+mn-ea"/>
                <a:cs typeface="+mn-cs"/>
              </a:rPr>
              <a:t>Catalunya</a:t>
            </a:r>
            <a:r>
              <a:rPr lang="en-US" sz="1200" kern="1200" dirty="0" smtClean="0">
                <a:solidFill>
                  <a:schemeClr val="tx1"/>
                </a:solidFill>
                <a:latin typeface="+mn-lt"/>
                <a:ea typeface="+mn-ea"/>
                <a:cs typeface="+mn-cs"/>
              </a:rPr>
              <a:t> in Spain.</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191</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 </a:t>
            </a:r>
            <a:r>
              <a:rPr lang="en-US" dirty="0" err="1" smtClean="0"/>
              <a:t>Elowitz</a:t>
            </a:r>
            <a:r>
              <a:rPr lang="en-US" dirty="0" smtClean="0"/>
              <a:t>.</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199</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 </a:t>
            </a:r>
            <a:r>
              <a:rPr lang="en-US" dirty="0" err="1" smtClean="0"/>
              <a:t>Elowitz</a:t>
            </a:r>
            <a:r>
              <a:rPr lang="en-US" dirty="0" smtClean="0"/>
              <a:t>.</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200</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Victoria Gill</a:t>
            </a:r>
          </a:p>
          <a:p>
            <a:r>
              <a:rPr lang="en-US" dirty="0" smtClean="0"/>
              <a:t>Science reporter, BBC News</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206</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Victoria Gill</a:t>
            </a:r>
          </a:p>
          <a:p>
            <a:r>
              <a:rPr lang="en-US" dirty="0" smtClean="0"/>
              <a:t>Science reporter, BBC News</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207</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Victoria Gill</a:t>
            </a:r>
          </a:p>
          <a:p>
            <a:r>
              <a:rPr lang="en-US" dirty="0" smtClean="0"/>
              <a:t>Science reporter, BBC News</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208</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Left: A healthy neuron, with its dendrites and axon intact. Right: The damaged neuron has retracted its arms, breaking essential connections with its neighbors. Credit: Photo courtesy of Matthew Hemphill, </a:t>
            </a:r>
            <a:r>
              <a:rPr lang="en-US" dirty="0" err="1" smtClean="0"/>
              <a:t>Borna</a:t>
            </a:r>
            <a:r>
              <a:rPr lang="en-US" dirty="0" smtClean="0"/>
              <a:t> </a:t>
            </a:r>
            <a:r>
              <a:rPr lang="en-US" dirty="0" err="1" smtClean="0"/>
              <a:t>Dabiri</a:t>
            </a:r>
            <a:r>
              <a:rPr lang="en-US" dirty="0" smtClean="0"/>
              <a:t>, and Sylvain Gabriele.</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213</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Organisms acquire organic material from their environments and convert this material into energy or their own substance (i.e., </a:t>
            </a:r>
            <a:r>
              <a:rPr lang="en-US" dirty="0" err="1" smtClean="0"/>
              <a:t>biomolecules</a:t>
            </a:r>
            <a:r>
              <a:rPr lang="en-US" dirty="0" smtClean="0"/>
              <a:t>). Cells are made of distinct classes of </a:t>
            </a:r>
            <a:r>
              <a:rPr lang="en-US" dirty="0" err="1" smtClean="0"/>
              <a:t>biomolecules</a:t>
            </a:r>
            <a:r>
              <a:rPr lang="en-US" dirty="0" smtClean="0"/>
              <a:t> with specific functions. These macromolecules are synthesized from small molecular weight precursors, or building blocks. These molecular precursors are components of interconnected metabolic pathways (Left Figure). http://</a:t>
            </a:r>
            <a:r>
              <a:rPr lang="en-US" dirty="0" err="1" smtClean="0"/>
              <a:t>www.tulane.edu/~wiser/malaria/Summary.html</a:t>
            </a:r>
            <a:endParaRPr lang="en-US" dirty="0" smtClean="0"/>
          </a:p>
          <a:p>
            <a:r>
              <a:rPr lang="en-US" dirty="0" smtClean="0"/>
              <a:t>Right Figure: http://www.healthspablog.org/2010/09/08/cancer-new-methods-to-recognise-diseased-cells/</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214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19</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www.environmedia.com</a:t>
            </a:r>
            <a:r>
              <a:rPr lang="en-US" dirty="0" smtClean="0"/>
              <a:t>  “Biodiversity”,</a:t>
            </a:r>
            <a:r>
              <a:rPr lang="en-US" baseline="0" dirty="0" smtClean="0"/>
              <a:t> April 12, 2011(Left); November 29, 2010(Right).</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215</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dirty="0" err="1" smtClean="0"/>
              <a:t>SmartSquirt</a:t>
            </a:r>
            <a:r>
              <a:rPr lang="en-US" dirty="0" smtClean="0"/>
              <a:t> Micro-Perfusion System from </a:t>
            </a:r>
            <a:r>
              <a:rPr lang="en-US" dirty="0" err="1" smtClean="0"/>
              <a:t>AutoMate</a:t>
            </a:r>
            <a:r>
              <a:rPr lang="en-US" dirty="0" smtClean="0"/>
              <a:t> Scientific is an automated programmable dispensing system that can deliver samples as small as 100 </a:t>
            </a:r>
            <a:r>
              <a:rPr lang="en-US" dirty="0" err="1" smtClean="0"/>
              <a:t>microliters</a:t>
            </a:r>
            <a:r>
              <a:rPr lang="en-US" dirty="0" smtClean="0"/>
              <a:t> in a variety of ways. The </a:t>
            </a:r>
            <a:r>
              <a:rPr lang="en-US" dirty="0" err="1" smtClean="0"/>
              <a:t>SmartSquirt</a:t>
            </a:r>
            <a:r>
              <a:rPr lang="en-US" dirty="0" smtClean="0"/>
              <a:t> can drip, inject, perfuse (coat) or even </a:t>
            </a:r>
            <a:r>
              <a:rPr lang="en-US" dirty="0" err="1" smtClean="0"/>
              <a:t>spritz</a:t>
            </a:r>
            <a:r>
              <a:rPr lang="en-US" dirty="0" smtClean="0"/>
              <a:t> tiny amounts of drugs for testing directly on to the samples.</a:t>
            </a:r>
          </a:p>
          <a:p>
            <a:r>
              <a:rPr lang="en-US" dirty="0" smtClean="0"/>
              <a:t>Photo: Dave Bullock/</a:t>
            </a:r>
            <a:r>
              <a:rPr lang="en-US" dirty="0" err="1" smtClean="0"/>
              <a:t>Wired.com</a:t>
            </a:r>
            <a:r>
              <a:rPr lang="en-US" dirty="0" smtClean="0"/>
              <a:t>  </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216</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dirty="0" err="1" smtClean="0"/>
              <a:t>SmartSquirt</a:t>
            </a:r>
            <a:r>
              <a:rPr lang="en-US" dirty="0" smtClean="0"/>
              <a:t> Micro-Perfusion System from </a:t>
            </a:r>
            <a:r>
              <a:rPr lang="en-US" dirty="0" err="1" smtClean="0"/>
              <a:t>AutoMate</a:t>
            </a:r>
            <a:r>
              <a:rPr lang="en-US" dirty="0" smtClean="0"/>
              <a:t> Scientific is an automated programmable dispensing system that can deliver samples as small as 100 </a:t>
            </a:r>
            <a:r>
              <a:rPr lang="en-US" dirty="0" err="1" smtClean="0"/>
              <a:t>microliters</a:t>
            </a:r>
            <a:r>
              <a:rPr lang="en-US" dirty="0" smtClean="0"/>
              <a:t> in a variety of ways. The </a:t>
            </a:r>
            <a:r>
              <a:rPr lang="en-US" dirty="0" err="1" smtClean="0"/>
              <a:t>SmartSquirt</a:t>
            </a:r>
            <a:r>
              <a:rPr lang="en-US" dirty="0" smtClean="0"/>
              <a:t> can drip, inject, perfuse (coat) or even </a:t>
            </a:r>
            <a:r>
              <a:rPr lang="en-US" dirty="0" err="1" smtClean="0"/>
              <a:t>spritz</a:t>
            </a:r>
            <a:r>
              <a:rPr lang="en-US" dirty="0" smtClean="0"/>
              <a:t> tiny amounts of drugs for testing directly on to the samples.</a:t>
            </a:r>
          </a:p>
          <a:p>
            <a:r>
              <a:rPr lang="en-US" dirty="0" smtClean="0"/>
              <a:t>Photo: Dave Bullock/</a:t>
            </a:r>
            <a:r>
              <a:rPr lang="en-US" dirty="0" err="1" smtClean="0"/>
              <a:t>Wired.com</a:t>
            </a:r>
            <a:r>
              <a:rPr lang="en-US" smtClean="0"/>
              <a:t>  </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217</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Resource: </a:t>
            </a:r>
            <a:r>
              <a:rPr lang="en-US" i="1" dirty="0" smtClean="0"/>
              <a:t>“The Physical Biology of the Cell”</a:t>
            </a:r>
            <a:r>
              <a:rPr lang="en-US" dirty="0" smtClean="0"/>
              <a:t> – Rob Phillips, KITP Presentation, Feb. 2011.</a:t>
            </a:r>
            <a:endParaRPr lang="en-US" dirty="0"/>
          </a:p>
        </p:txBody>
      </p:sp>
      <p:sp>
        <p:nvSpPr>
          <p:cNvPr id="4" name="Slide Number Placeholder 3"/>
          <p:cNvSpPr>
            <a:spLocks noGrp="1"/>
          </p:cNvSpPr>
          <p:nvPr>
            <p:ph type="sldNum" sz="quarter" idx="10"/>
          </p:nvPr>
        </p:nvSpPr>
        <p:spPr/>
        <p:txBody>
          <a:bodyPr/>
          <a:lstStyle/>
          <a:p>
            <a:fld id="{AF0F79EB-E341-4B43-8E6F-0F1766A73588}" type="slidenum">
              <a:rPr lang="en-US" smtClean="0"/>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2AF4DD-7CDE-9D4C-BA07-0DDC60A39FA9}" type="datetimeFigureOut">
              <a:rPr lang="en-US" smtClean="0"/>
              <a:pPr/>
              <a:t>8/26/11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DEC41A-1B12-2B4D-B96F-BCD896D68E0A}" type="slidenum">
              <a:rPr lang="en-US" smtClean="0"/>
              <a:pPr/>
              <a:t>‹#›</a:t>
            </a:fld>
            <a:endParaRPr lang="en-US"/>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2AF4DD-7CDE-9D4C-BA07-0DDC60A39FA9}" type="datetimeFigureOut">
              <a:rPr lang="en-US" smtClean="0"/>
              <a:pPr/>
              <a:t>8/26/11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DEC41A-1B12-2B4D-B96F-BCD896D68E0A}" type="slidenum">
              <a:rPr lang="en-US" smtClean="0"/>
              <a:pPr/>
              <a:t>‹#›</a:t>
            </a:fld>
            <a:endParaRPr lang="en-US"/>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2AF4DD-7CDE-9D4C-BA07-0DDC60A39FA9}" type="datetimeFigureOut">
              <a:rPr lang="en-US" smtClean="0"/>
              <a:pPr/>
              <a:t>8/26/11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DEC41A-1B12-2B4D-B96F-BCD896D68E0A}" type="slidenum">
              <a:rPr lang="en-US" smtClean="0"/>
              <a:pPr/>
              <a:t>‹#›</a:t>
            </a:fld>
            <a:endParaRPr 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2AF4DD-7CDE-9D4C-BA07-0DDC60A39FA9}" type="datetimeFigureOut">
              <a:rPr lang="en-US" smtClean="0"/>
              <a:pPr/>
              <a:t>8/26/11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DEC41A-1B12-2B4D-B96F-BCD896D68E0A}" type="slidenum">
              <a:rPr lang="en-US" smtClean="0"/>
              <a:pPr/>
              <a:t>‹#›</a:t>
            </a:fld>
            <a:endParaRPr lang="en-US"/>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2AF4DD-7CDE-9D4C-BA07-0DDC60A39FA9}" type="datetimeFigureOut">
              <a:rPr lang="en-US" smtClean="0"/>
              <a:pPr/>
              <a:t>8/26/11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DEC41A-1B12-2B4D-B96F-BCD896D68E0A}" type="slidenum">
              <a:rPr lang="en-US" smtClean="0"/>
              <a:pPr/>
              <a:t>‹#›</a:t>
            </a:fld>
            <a:endParaRPr lang="en-US"/>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2AF4DD-7CDE-9D4C-BA07-0DDC60A39FA9}" type="datetimeFigureOut">
              <a:rPr lang="en-US" smtClean="0"/>
              <a:pPr/>
              <a:t>8/26/11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DEC41A-1B12-2B4D-B96F-BCD896D68E0A}" type="slidenum">
              <a:rPr lang="en-US" smtClean="0"/>
              <a:pPr/>
              <a:t>‹#›</a:t>
            </a:fld>
            <a:endParaRPr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2AF4DD-7CDE-9D4C-BA07-0DDC60A39FA9}" type="datetimeFigureOut">
              <a:rPr lang="en-US" smtClean="0"/>
              <a:pPr/>
              <a:t>8/26/11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DEC41A-1B12-2B4D-B96F-BCD896D68E0A}" type="slidenum">
              <a:rPr lang="en-US" smtClean="0"/>
              <a:pPr/>
              <a:t>‹#›</a:t>
            </a:fld>
            <a:endParaRPr lang="en-US"/>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2AF4DD-7CDE-9D4C-BA07-0DDC60A39FA9}" type="datetimeFigureOut">
              <a:rPr lang="en-US" smtClean="0"/>
              <a:pPr/>
              <a:t>8/26/11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DEC41A-1B12-2B4D-B96F-BCD896D68E0A}" type="slidenum">
              <a:rPr lang="en-US" smtClean="0"/>
              <a:pPr/>
              <a:t>‹#›</a:t>
            </a:fld>
            <a:endParaRPr lang="en-US"/>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2AF4DD-7CDE-9D4C-BA07-0DDC60A39FA9}" type="datetimeFigureOut">
              <a:rPr lang="en-US" smtClean="0"/>
              <a:pPr/>
              <a:t>8/26/11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DEC41A-1B12-2B4D-B96F-BCD896D68E0A}" type="slidenum">
              <a:rPr lang="en-US" smtClean="0"/>
              <a:pPr/>
              <a:t>‹#›</a:t>
            </a:fld>
            <a:endParaRPr lang="en-US"/>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2AF4DD-7CDE-9D4C-BA07-0DDC60A39FA9}" type="datetimeFigureOut">
              <a:rPr lang="en-US" smtClean="0"/>
              <a:pPr/>
              <a:t>8/26/11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DEC41A-1B12-2B4D-B96F-BCD896D68E0A}" type="slidenum">
              <a:rPr lang="en-US" smtClean="0"/>
              <a:pPr/>
              <a:t>‹#›</a:t>
            </a:fld>
            <a:endParaRPr lang="en-US"/>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2AF4DD-7CDE-9D4C-BA07-0DDC60A39FA9}" type="datetimeFigureOut">
              <a:rPr lang="en-US" smtClean="0"/>
              <a:pPr/>
              <a:t>8/26/11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DEC41A-1B12-2B4D-B96F-BCD896D68E0A}" type="slidenum">
              <a:rPr lang="en-US" smtClean="0"/>
              <a:pPr/>
              <a:t>‹#›</a:t>
            </a:fld>
            <a:endParaRPr lang="en-US"/>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2AF4DD-7CDE-9D4C-BA07-0DDC60A39FA9}" type="datetimeFigureOut">
              <a:rPr lang="en-US" smtClean="0"/>
              <a:pPr/>
              <a:t>8/26/11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DEC41A-1B12-2B4D-B96F-BCD896D68E0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53.xml"/><Relationship Id="rId3" Type="http://schemas.openxmlformats.org/officeDocument/2006/relationships/image" Target="../media/image73.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75.png"/><Relationship Id="rId3" Type="http://schemas.openxmlformats.org/officeDocument/2006/relationships/image" Target="../media/image76.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75.png"/><Relationship Id="rId3" Type="http://schemas.openxmlformats.org/officeDocument/2006/relationships/image" Target="../media/image76.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54.xml"/><Relationship Id="rId3" Type="http://schemas.openxmlformats.org/officeDocument/2006/relationships/image" Target="../media/image79.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55.xml"/><Relationship Id="rId3" Type="http://schemas.openxmlformats.org/officeDocument/2006/relationships/image" Target="../media/image80.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3" Type="http://schemas.openxmlformats.org/officeDocument/2006/relationships/image" Target="../media/image11.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81.png"/><Relationship Id="rId3" Type="http://schemas.openxmlformats.org/officeDocument/2006/relationships/image" Target="../media/image82.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4" Type="http://schemas.openxmlformats.org/officeDocument/2006/relationships/image" Target="../media/image83.png"/><Relationship Id="rId1" Type="http://schemas.openxmlformats.org/officeDocument/2006/relationships/slideLayout" Target="../slideLayouts/slideLayout7.xml"/><Relationship Id="rId2" Type="http://schemas.openxmlformats.org/officeDocument/2006/relationships/image" Target="../media/image81.png"/><Relationship Id="rId3" Type="http://schemas.openxmlformats.org/officeDocument/2006/relationships/image" Target="../media/image82.png"/></Relationships>
</file>

<file path=ppt/slides/_rels/slide122.xml.rels><?xml version="1.0" encoding="UTF-8" standalone="yes"?>
<Relationships xmlns="http://schemas.openxmlformats.org/package/2006/relationships"><Relationship Id="rId4" Type="http://schemas.openxmlformats.org/officeDocument/2006/relationships/image" Target="../media/image83.png"/><Relationship Id="rId1" Type="http://schemas.openxmlformats.org/officeDocument/2006/relationships/slideLayout" Target="../slideLayouts/slideLayout7.xml"/><Relationship Id="rId2" Type="http://schemas.openxmlformats.org/officeDocument/2006/relationships/image" Target="../media/image81.png"/><Relationship Id="rId3" Type="http://schemas.openxmlformats.org/officeDocument/2006/relationships/image" Target="../media/image82.png"/><Relationship Id="rId5" Type="http://schemas.openxmlformats.org/officeDocument/2006/relationships/image" Target="../media/image84.png"/></Relationships>
</file>

<file path=ppt/slides/_rels/slide123.xml.rels><?xml version="1.0" encoding="UTF-8" standalone="yes"?>
<Relationships xmlns="http://schemas.openxmlformats.org/package/2006/relationships"><Relationship Id="rId6" Type="http://schemas.openxmlformats.org/officeDocument/2006/relationships/image" Target="../media/image85.png"/><Relationship Id="rId4" Type="http://schemas.openxmlformats.org/officeDocument/2006/relationships/image" Target="../media/image83.png"/><Relationship Id="rId1" Type="http://schemas.openxmlformats.org/officeDocument/2006/relationships/slideLayout" Target="../slideLayouts/slideLayout7.xml"/><Relationship Id="rId2" Type="http://schemas.openxmlformats.org/officeDocument/2006/relationships/image" Target="../media/image81.png"/><Relationship Id="rId3" Type="http://schemas.openxmlformats.org/officeDocument/2006/relationships/image" Target="../media/image82.png"/><Relationship Id="rId5" Type="http://schemas.openxmlformats.org/officeDocument/2006/relationships/image" Target="../media/image84.png"/></Relationships>
</file>

<file path=ppt/slides/_rels/slide124.xml.rels><?xml version="1.0" encoding="UTF-8" standalone="yes"?>
<Relationships xmlns="http://schemas.openxmlformats.org/package/2006/relationships"><Relationship Id="rId4" Type="http://schemas.openxmlformats.org/officeDocument/2006/relationships/image" Target="../media/image83.png"/><Relationship Id="rId5" Type="http://schemas.openxmlformats.org/officeDocument/2006/relationships/image" Target="../media/image84.png"/><Relationship Id="rId7" Type="http://schemas.openxmlformats.org/officeDocument/2006/relationships/image" Target="../media/image86.png"/><Relationship Id="rId1" Type="http://schemas.openxmlformats.org/officeDocument/2006/relationships/slideLayout" Target="../slideLayouts/slideLayout7.xml"/><Relationship Id="rId2" Type="http://schemas.openxmlformats.org/officeDocument/2006/relationships/image" Target="../media/image81.png"/><Relationship Id="rId3" Type="http://schemas.openxmlformats.org/officeDocument/2006/relationships/image" Target="../media/image82.png"/><Relationship Id="rId6" Type="http://schemas.openxmlformats.org/officeDocument/2006/relationships/image" Target="../media/image85.png"/></Relationships>
</file>

<file path=ppt/slides/_rels/slide125.xml.rels><?xml version="1.0" encoding="UTF-8" standalone="yes"?>
<Relationships xmlns="http://schemas.openxmlformats.org/package/2006/relationships"><Relationship Id="rId8" Type="http://schemas.openxmlformats.org/officeDocument/2006/relationships/image" Target="../media/image87.png"/><Relationship Id="rId4" Type="http://schemas.openxmlformats.org/officeDocument/2006/relationships/image" Target="../media/image83.png"/><Relationship Id="rId5" Type="http://schemas.openxmlformats.org/officeDocument/2006/relationships/image" Target="../media/image84.png"/><Relationship Id="rId7" Type="http://schemas.openxmlformats.org/officeDocument/2006/relationships/image" Target="../media/image86.png"/><Relationship Id="rId1" Type="http://schemas.openxmlformats.org/officeDocument/2006/relationships/slideLayout" Target="../slideLayouts/slideLayout7.xml"/><Relationship Id="rId2" Type="http://schemas.openxmlformats.org/officeDocument/2006/relationships/image" Target="../media/image81.png"/><Relationship Id="rId3" Type="http://schemas.openxmlformats.org/officeDocument/2006/relationships/image" Target="../media/image82.png"/><Relationship Id="rId6" Type="http://schemas.openxmlformats.org/officeDocument/2006/relationships/image" Target="../media/image85.png"/></Relationships>
</file>

<file path=ppt/slides/_rels/slide126.xml.rels><?xml version="1.0" encoding="UTF-8" standalone="yes"?>
<Relationships xmlns="http://schemas.openxmlformats.org/package/2006/relationships"><Relationship Id="rId8" Type="http://schemas.openxmlformats.org/officeDocument/2006/relationships/image" Target="../media/image87.png"/><Relationship Id="rId4" Type="http://schemas.openxmlformats.org/officeDocument/2006/relationships/image" Target="../media/image83.png"/><Relationship Id="rId5" Type="http://schemas.openxmlformats.org/officeDocument/2006/relationships/image" Target="../media/image84.png"/><Relationship Id="rId7" Type="http://schemas.openxmlformats.org/officeDocument/2006/relationships/image" Target="../media/image86.png"/><Relationship Id="rId1" Type="http://schemas.openxmlformats.org/officeDocument/2006/relationships/slideLayout" Target="../slideLayouts/slideLayout7.xml"/><Relationship Id="rId2" Type="http://schemas.openxmlformats.org/officeDocument/2006/relationships/image" Target="../media/image81.png"/><Relationship Id="rId3" Type="http://schemas.openxmlformats.org/officeDocument/2006/relationships/image" Target="../media/image82.png"/><Relationship Id="rId6" Type="http://schemas.openxmlformats.org/officeDocument/2006/relationships/image" Target="../media/image85.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4"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image" Target="../media/image10.png"/><Relationship Id="rId3" Type="http://schemas.openxmlformats.org/officeDocument/2006/relationships/image" Target="../media/image11.png"/></Relationships>
</file>

<file path=ppt/slides/_rels/slide13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93.png"/><Relationship Id="rId3" Type="http://schemas.openxmlformats.org/officeDocument/2006/relationships/image" Target="../media/image94.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4" Type="http://schemas.openxmlformats.org/officeDocument/2006/relationships/image" Target="../media/image96.png"/><Relationship Id="rId1" Type="http://schemas.openxmlformats.org/officeDocument/2006/relationships/slideLayout" Target="../slideLayouts/slideLayout7.xml"/><Relationship Id="rId2" Type="http://schemas.openxmlformats.org/officeDocument/2006/relationships/notesSlide" Target="../notesSlides/notesSlide56.xml"/><Relationship Id="rId3" Type="http://schemas.openxmlformats.org/officeDocument/2006/relationships/image" Target="../media/image95.png"/></Relationships>
</file>

<file path=ppt/slides/_rels/slide14.xml.rels><?xml version="1.0" encoding="UTF-8" standalone="yes"?>
<Relationships xmlns="http://schemas.openxmlformats.org/package/2006/relationships"><Relationship Id="rId6" Type="http://schemas.openxmlformats.org/officeDocument/2006/relationships/image" Target="../media/image13.png"/><Relationship Id="rId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0.png"/><Relationship Id="rId5" Type="http://schemas.openxmlformats.org/officeDocument/2006/relationships/image" Target="../media/image12.png"/></Relationships>
</file>

<file path=ppt/slides/_rels/slide140.xml.rels><?xml version="1.0" encoding="UTF-8" standalone="yes"?>
<Relationships xmlns="http://schemas.openxmlformats.org/package/2006/relationships"><Relationship Id="rId4" Type="http://schemas.openxmlformats.org/officeDocument/2006/relationships/image" Target="../media/image96.png"/><Relationship Id="rId1" Type="http://schemas.openxmlformats.org/officeDocument/2006/relationships/slideLayout" Target="../slideLayouts/slideLayout7.xml"/><Relationship Id="rId2" Type="http://schemas.openxmlformats.org/officeDocument/2006/relationships/notesSlide" Target="../notesSlides/notesSlide57.xml"/><Relationship Id="rId3" Type="http://schemas.openxmlformats.org/officeDocument/2006/relationships/image" Target="../media/image95.png"/></Relationships>
</file>

<file path=ppt/slides/_rels/slide141.xml.rels><?xml version="1.0" encoding="UTF-8" standalone="yes"?>
<Relationships xmlns="http://schemas.openxmlformats.org/package/2006/relationships"><Relationship Id="rId4" Type="http://schemas.openxmlformats.org/officeDocument/2006/relationships/image" Target="../media/image96.png"/><Relationship Id="rId1" Type="http://schemas.openxmlformats.org/officeDocument/2006/relationships/slideLayout" Target="../slideLayouts/slideLayout7.xml"/><Relationship Id="rId2" Type="http://schemas.openxmlformats.org/officeDocument/2006/relationships/notesSlide" Target="../notesSlides/notesSlide58.xml"/><Relationship Id="rId3" Type="http://schemas.openxmlformats.org/officeDocument/2006/relationships/image" Target="../media/image95.png"/></Relationships>
</file>

<file path=ppt/slides/_rels/slide142.xml.rels><?xml version="1.0" encoding="UTF-8" standalone="yes"?>
<Relationships xmlns="http://schemas.openxmlformats.org/package/2006/relationships"><Relationship Id="rId4" Type="http://schemas.openxmlformats.org/officeDocument/2006/relationships/image" Target="../media/image96.png"/><Relationship Id="rId1" Type="http://schemas.openxmlformats.org/officeDocument/2006/relationships/slideLayout" Target="../slideLayouts/slideLayout7.xml"/><Relationship Id="rId2" Type="http://schemas.openxmlformats.org/officeDocument/2006/relationships/notesSlide" Target="../notesSlides/notesSlide59.xml"/><Relationship Id="rId3" Type="http://schemas.openxmlformats.org/officeDocument/2006/relationships/image" Target="../media/image95.png"/></Relationships>
</file>

<file path=ppt/slides/_rels/slide143.xml.rels><?xml version="1.0" encoding="UTF-8" standalone="yes"?>
<Relationships xmlns="http://schemas.openxmlformats.org/package/2006/relationships"><Relationship Id="rId4" Type="http://schemas.openxmlformats.org/officeDocument/2006/relationships/image" Target="../media/image96.png"/><Relationship Id="rId1" Type="http://schemas.openxmlformats.org/officeDocument/2006/relationships/slideLayout" Target="../slideLayouts/slideLayout7.xml"/><Relationship Id="rId2" Type="http://schemas.openxmlformats.org/officeDocument/2006/relationships/notesSlide" Target="../notesSlides/notesSlide60.xml"/><Relationship Id="rId3" Type="http://schemas.openxmlformats.org/officeDocument/2006/relationships/image" Target="../media/image95.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97.png"/><Relationship Id="rId3" Type="http://schemas.openxmlformats.org/officeDocument/2006/relationships/image" Target="../media/image98.pn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4" Type="http://schemas.openxmlformats.org/officeDocument/2006/relationships/image" Target="../media/image97.png"/><Relationship Id="rId1" Type="http://schemas.openxmlformats.org/officeDocument/2006/relationships/slideLayout" Target="../slideLayouts/slideLayout7.xml"/><Relationship Id="rId2" Type="http://schemas.openxmlformats.org/officeDocument/2006/relationships/notesSlide" Target="../notesSlides/notesSlide61.xml"/><Relationship Id="rId3" Type="http://schemas.openxmlformats.org/officeDocument/2006/relationships/image" Target="../media/image98.png"/><Relationship Id="rId5" Type="http://schemas.openxmlformats.org/officeDocument/2006/relationships/image" Target="../media/image99.png"/></Relationships>
</file>

<file path=ppt/slides/_rels/slide15.xml.rels><?xml version="1.0" encoding="UTF-8" standalone="yes"?>
<Relationships xmlns="http://schemas.openxmlformats.org/package/2006/relationships"><Relationship Id="rId4" Type="http://schemas.openxmlformats.org/officeDocument/2006/relationships/image" Target="../media/image11.png"/><Relationship Id="rId5" Type="http://schemas.openxmlformats.org/officeDocument/2006/relationships/image" Target="../media/image12.png"/><Relationship Id="rId7"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0.png"/><Relationship Id="rId6" Type="http://schemas.openxmlformats.org/officeDocument/2006/relationships/image" Target="../media/image13.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4" Type="http://schemas.openxmlformats.org/officeDocument/2006/relationships/image" Target="../media/image101.png"/><Relationship Id="rId1" Type="http://schemas.openxmlformats.org/officeDocument/2006/relationships/slideLayout" Target="../slideLayouts/slideLayout7.xml"/><Relationship Id="rId2" Type="http://schemas.openxmlformats.org/officeDocument/2006/relationships/notesSlide" Target="../notesSlides/notesSlide62.xml"/><Relationship Id="rId3" Type="http://schemas.openxmlformats.org/officeDocument/2006/relationships/image" Target="../media/image22.png"/></Relationships>
</file>

<file path=ppt/slides/_rels/slide157.xml.rels><?xml version="1.0" encoding="UTF-8" standalone="yes"?>
<Relationships xmlns="http://schemas.openxmlformats.org/package/2006/relationships"><Relationship Id="rId4" Type="http://schemas.openxmlformats.org/officeDocument/2006/relationships/image" Target="../media/image101.png"/><Relationship Id="rId1" Type="http://schemas.openxmlformats.org/officeDocument/2006/relationships/slideLayout" Target="../slideLayouts/slideLayout7.xml"/><Relationship Id="rId2" Type="http://schemas.openxmlformats.org/officeDocument/2006/relationships/notesSlide" Target="../notesSlides/notesSlide63.xml"/><Relationship Id="rId3" Type="http://schemas.openxmlformats.org/officeDocument/2006/relationships/image" Target="../media/image22.png"/></Relationships>
</file>

<file path=ppt/slides/_rels/slide158.xml.rels><?xml version="1.0" encoding="UTF-8" standalone="yes"?>
<Relationships xmlns="http://schemas.openxmlformats.org/package/2006/relationships"><Relationship Id="rId4" Type="http://schemas.openxmlformats.org/officeDocument/2006/relationships/image" Target="../media/image101.png"/><Relationship Id="rId1" Type="http://schemas.openxmlformats.org/officeDocument/2006/relationships/slideLayout" Target="../slideLayouts/slideLayout7.xml"/><Relationship Id="rId2" Type="http://schemas.openxmlformats.org/officeDocument/2006/relationships/notesSlide" Target="../notesSlides/notesSlide64.xml"/><Relationship Id="rId3" Type="http://schemas.openxmlformats.org/officeDocument/2006/relationships/image" Target="../media/image22.png"/></Relationships>
</file>

<file path=ppt/slides/_rels/slide159.xml.rels><?xml version="1.0" encoding="UTF-8" standalone="yes"?>
<Relationships xmlns="http://schemas.openxmlformats.org/package/2006/relationships"><Relationship Id="rId4" Type="http://schemas.openxmlformats.org/officeDocument/2006/relationships/image" Target="../media/image101.png"/><Relationship Id="rId1" Type="http://schemas.openxmlformats.org/officeDocument/2006/relationships/slideLayout" Target="../slideLayouts/slideLayout7.xml"/><Relationship Id="rId2" Type="http://schemas.openxmlformats.org/officeDocument/2006/relationships/notesSlide" Target="../notesSlides/notesSlide65.xml"/><Relationship Id="rId3" Type="http://schemas.openxmlformats.org/officeDocument/2006/relationships/image" Target="../media/image22.png"/><Relationship Id="rId5" Type="http://schemas.openxmlformats.org/officeDocument/2006/relationships/image" Target="../media/image102.png"/></Relationships>
</file>

<file path=ppt/slides/_rels/slide16.xml.rels><?xml version="1.0" encoding="UTF-8" standalone="yes"?>
<Relationships xmlns="http://schemas.openxmlformats.org/package/2006/relationships"><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160.xml.rels><?xml version="1.0" encoding="UTF-8" standalone="yes"?>
<Relationships xmlns="http://schemas.openxmlformats.org/package/2006/relationships"><Relationship Id="rId4" Type="http://schemas.openxmlformats.org/officeDocument/2006/relationships/image" Target="../media/image101.png"/><Relationship Id="rId1" Type="http://schemas.openxmlformats.org/officeDocument/2006/relationships/slideLayout" Target="../slideLayouts/slideLayout7.xml"/><Relationship Id="rId2" Type="http://schemas.openxmlformats.org/officeDocument/2006/relationships/notesSlide" Target="../notesSlides/notesSlide66.xml"/><Relationship Id="rId3" Type="http://schemas.openxmlformats.org/officeDocument/2006/relationships/image" Target="../media/image22.png"/></Relationships>
</file>

<file path=ppt/slides/_rels/slide16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image" Target="../media/image106.png"/><Relationship Id="rId3" Type="http://schemas.openxmlformats.org/officeDocument/2006/relationships/image" Target="../media/image107.pn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4" Type="http://schemas.openxmlformats.org/officeDocument/2006/relationships/image" Target="../media/image110.png"/><Relationship Id="rId1" Type="http://schemas.openxmlformats.org/officeDocument/2006/relationships/slideLayout" Target="../slideLayouts/slideLayout7.xml"/><Relationship Id="rId2" Type="http://schemas.openxmlformats.org/officeDocument/2006/relationships/notesSlide" Target="../notesSlides/notesSlide68.xml"/><Relationship Id="rId3" Type="http://schemas.openxmlformats.org/officeDocument/2006/relationships/image" Target="../media/image109.png"/></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69.xml"/><Relationship Id="rId3" Type="http://schemas.openxmlformats.org/officeDocument/2006/relationships/image" Target="../media/image1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2" Type="http://schemas.openxmlformats.org/officeDocument/2006/relationships/image" Target="../media/image112.png"/><Relationship Id="rId3" Type="http://schemas.openxmlformats.org/officeDocument/2006/relationships/image" Target="../media/image113.png"/><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17.png"/><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71.xml"/><Relationship Id="rId3" Type="http://schemas.openxmlformats.org/officeDocument/2006/relationships/image" Target="../media/image114.png"/><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2" Type="http://schemas.openxmlformats.org/officeDocument/2006/relationships/image" Target="../media/image116.png"/><Relationship Id="rId3" Type="http://schemas.openxmlformats.org/officeDocument/2006/relationships/image" Target="../media/image117.png"/><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73.xml"/><Relationship Id="rId3" Type="http://schemas.openxmlformats.org/officeDocument/2006/relationships/image" Target="../media/image1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17.png"/><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74.xml"/><Relationship Id="rId3" Type="http://schemas.openxmlformats.org/officeDocument/2006/relationships/image" Target="../media/image119.png"/><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2" Type="http://schemas.openxmlformats.org/officeDocument/2006/relationships/image" Target="../media/image120.jpeg"/><Relationship Id="rId3" Type="http://schemas.openxmlformats.org/officeDocument/2006/relationships/image" Target="../media/image121.png"/><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2" Type="http://schemas.openxmlformats.org/officeDocument/2006/relationships/image" Target="../media/image120.jpeg"/><Relationship Id="rId3" Type="http://schemas.openxmlformats.org/officeDocument/2006/relationships/image" Target="../media/image121.png"/><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75.xml"/><Relationship Id="rId3" Type="http://schemas.openxmlformats.org/officeDocument/2006/relationships/image" Target="../media/image122.png"/><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4" Type="http://schemas.openxmlformats.org/officeDocument/2006/relationships/image" Target="../media/image123.png"/><Relationship Id="rId1" Type="http://schemas.openxmlformats.org/officeDocument/2006/relationships/slideLayout" Target="../slideLayouts/slideLayout7.xml"/><Relationship Id="rId2" Type="http://schemas.openxmlformats.org/officeDocument/2006/relationships/notesSlide" Target="../notesSlides/notesSlide76.xml"/><Relationship Id="rId3" Type="http://schemas.openxmlformats.org/officeDocument/2006/relationships/image" Target="../media/image122.png"/></Relationships>
</file>

<file path=ppt/slides/_rels/slide208.xml.rels><?xml version="1.0" encoding="UTF-8" standalone="yes"?>
<Relationships xmlns="http://schemas.openxmlformats.org/package/2006/relationships"><Relationship Id="rId4" Type="http://schemas.openxmlformats.org/officeDocument/2006/relationships/image" Target="../media/image123.png"/><Relationship Id="rId1" Type="http://schemas.openxmlformats.org/officeDocument/2006/relationships/slideLayout" Target="../slideLayouts/slideLayout7.xml"/><Relationship Id="rId2" Type="http://schemas.openxmlformats.org/officeDocument/2006/relationships/notesSlide" Target="../notesSlides/notesSlide77.xml"/><Relationship Id="rId3" Type="http://schemas.openxmlformats.org/officeDocument/2006/relationships/image" Target="../media/image122.png"/><Relationship Id="rId5" Type="http://schemas.openxmlformats.org/officeDocument/2006/relationships/image" Target="../media/image124.png"/></Relationships>
</file>

<file path=ppt/slides/_rels/slide209.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18.png"/><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78.xml"/><Relationship Id="rId3" Type="http://schemas.openxmlformats.org/officeDocument/2006/relationships/image" Target="../media/image126.png"/><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4" Type="http://schemas.openxmlformats.org/officeDocument/2006/relationships/image" Target="../media/image128.png"/><Relationship Id="rId1" Type="http://schemas.openxmlformats.org/officeDocument/2006/relationships/slideLayout" Target="../slideLayouts/slideLayout7.xml"/><Relationship Id="rId2" Type="http://schemas.openxmlformats.org/officeDocument/2006/relationships/notesSlide" Target="../notesSlides/notesSlide79.xml"/><Relationship Id="rId3" Type="http://schemas.openxmlformats.org/officeDocument/2006/relationships/image" Target="../media/image127.png"/></Relationships>
</file>

<file path=ppt/slides/_rels/slide215.xml.rels><?xml version="1.0" encoding="UTF-8" standalone="yes"?>
<Relationships xmlns="http://schemas.openxmlformats.org/package/2006/relationships"><Relationship Id="rId4" Type="http://schemas.openxmlformats.org/officeDocument/2006/relationships/image" Target="../media/image130.png"/><Relationship Id="rId1" Type="http://schemas.openxmlformats.org/officeDocument/2006/relationships/slideLayout" Target="../slideLayouts/slideLayout7.xml"/><Relationship Id="rId2" Type="http://schemas.openxmlformats.org/officeDocument/2006/relationships/notesSlide" Target="../notesSlides/notesSlide80.xml"/><Relationship Id="rId3" Type="http://schemas.openxmlformats.org/officeDocument/2006/relationships/image" Target="../media/image129.png"/></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81.xml"/><Relationship Id="rId3" Type="http://schemas.openxmlformats.org/officeDocument/2006/relationships/image" Target="../media/image131.png"/><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82.xml"/><Relationship Id="rId3" Type="http://schemas.openxmlformats.org/officeDocument/2006/relationships/image" Target="../media/image13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3" Type="http://schemas.openxmlformats.org/officeDocument/2006/relationships/image" Target="../media/image1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4"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26.xml.rels><?xml version="1.0" encoding="UTF-8" standalone="yes"?>
<Relationships xmlns="http://schemas.openxmlformats.org/package/2006/relationships"><Relationship Id="rId4"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27.xml.rels><?xml version="1.0" encoding="UTF-8" standalone="yes"?>
<Relationships xmlns="http://schemas.openxmlformats.org/package/2006/relationships"><Relationship Id="rId4"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image" Target="../media/image21.png"/><Relationship Id="rId3" Type="http://schemas.openxmlformats.org/officeDocument/2006/relationships/image" Target="../media/image22.png"/><Relationship Id="rId5" Type="http://schemas.openxmlformats.org/officeDocument/2006/relationships/image" Target="../media/image24.png"/></Relationships>
</file>

<file path=ppt/slides/_rels/slide28.xml.rels><?xml version="1.0" encoding="UTF-8" standalone="yes"?>
<Relationships xmlns="http://schemas.openxmlformats.org/package/2006/relationships"><Relationship Id="rId4"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image" Target="../media/image21.png"/><Relationship Id="rId3" Type="http://schemas.openxmlformats.org/officeDocument/2006/relationships/image" Target="../media/image22.png"/><Relationship Id="rId5" Type="http://schemas.openxmlformats.org/officeDocument/2006/relationships/image" Target="../media/image24.png"/></Relationships>
</file>

<file path=ppt/slides/_rels/slide29.xml.rels><?xml version="1.0" encoding="UTF-8" standalone="yes"?>
<Relationships xmlns="http://schemas.openxmlformats.org/package/2006/relationships"><Relationship Id="rId6" Type="http://schemas.openxmlformats.org/officeDocument/2006/relationships/image" Target="../media/image25.png"/><Relationship Id="rId4"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image" Target="../media/image21.png"/><Relationship Id="rId3" Type="http://schemas.openxmlformats.org/officeDocument/2006/relationships/image" Target="../media/image22.png"/><Relationship Id="rId5" Type="http://schemas.openxmlformats.org/officeDocument/2006/relationships/image" Target="../media/image24.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4" Type="http://schemas.openxmlformats.org/officeDocument/2006/relationships/image" Target="../media/image23.png"/><Relationship Id="rId5" Type="http://schemas.openxmlformats.org/officeDocument/2006/relationships/image" Target="../media/image24.png"/><Relationship Id="rId7" Type="http://schemas.openxmlformats.org/officeDocument/2006/relationships/image" Target="../media/image26.png"/><Relationship Id="rId1" Type="http://schemas.openxmlformats.org/officeDocument/2006/relationships/slideLayout" Target="../slideLayouts/slideLayout7.xml"/><Relationship Id="rId2" Type="http://schemas.openxmlformats.org/officeDocument/2006/relationships/image" Target="../media/image21.png"/><Relationship Id="rId3" Type="http://schemas.openxmlformats.org/officeDocument/2006/relationships/image" Target="../media/image22.png"/><Relationship Id="rId6" Type="http://schemas.openxmlformats.org/officeDocument/2006/relationships/image" Target="../media/image2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3" Type="http://schemas.openxmlformats.org/officeDocument/2006/relationships/image" Target="../media/image2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3" Type="http://schemas.openxmlformats.org/officeDocument/2006/relationships/image" Target="../media/image2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image" Target="../media/image3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3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3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3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3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3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3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3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6.xml"/><Relationship Id="rId3" Type="http://schemas.openxmlformats.org/officeDocument/2006/relationships/image" Target="../media/image3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6.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4"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4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9.xml"/><Relationship Id="rId3" Type="http://schemas.openxmlformats.org/officeDocument/2006/relationships/image" Target="../media/image4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image" Target="../media/image4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1.xml"/><Relationship Id="rId3" Type="http://schemas.openxmlformats.org/officeDocument/2006/relationships/image" Target="../media/image4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5.png"/><Relationship Id="rId3" Type="http://schemas.openxmlformats.org/officeDocument/2006/relationships/image" Target="../media/image4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4" Type="http://schemas.openxmlformats.org/officeDocument/2006/relationships/image" Target="../media/image47.png"/><Relationship Id="rId1" Type="http://schemas.openxmlformats.org/officeDocument/2006/relationships/slideLayout" Target="../slideLayouts/slideLayout7.xml"/><Relationship Id="rId2" Type="http://schemas.openxmlformats.org/officeDocument/2006/relationships/image" Target="../media/image45.png"/><Relationship Id="rId3" Type="http://schemas.openxmlformats.org/officeDocument/2006/relationships/image" Target="../media/image46.png"/></Relationships>
</file>

<file path=ppt/slides/_rels/slide57.xml.rels><?xml version="1.0" encoding="UTF-8" standalone="yes"?>
<Relationships xmlns="http://schemas.openxmlformats.org/package/2006/relationships"><Relationship Id="rId2" Type="http://schemas.openxmlformats.org/officeDocument/2006/relationships/image" Target="../media/image48.png"/><Relationship Id="rId3" Type="http://schemas.openxmlformats.org/officeDocument/2006/relationships/image" Target="../media/image49.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8.png"/><Relationship Id="rId3" Type="http://schemas.openxmlformats.org/officeDocument/2006/relationships/image" Target="../media/image49.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48.png"/><Relationship Id="rId3" Type="http://schemas.openxmlformats.org/officeDocument/2006/relationships/image" Target="../media/image4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4" Type="http://schemas.openxmlformats.org/officeDocument/2006/relationships/image" Target="../media/image8.png"/><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50.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4" Type="http://schemas.openxmlformats.org/officeDocument/2006/relationships/image" Target="../media/image51.png"/><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50.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5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53.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54.png"/><Relationship Id="rId3" Type="http://schemas.openxmlformats.org/officeDocument/2006/relationships/image" Target="../media/image55.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56.png"/><Relationship Id="rId3" Type="http://schemas.openxmlformats.org/officeDocument/2006/relationships/image" Target="../media/image57.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4" Type="http://schemas.openxmlformats.org/officeDocument/2006/relationships/image" Target="../media/image58.png"/><Relationship Id="rId1" Type="http://schemas.openxmlformats.org/officeDocument/2006/relationships/slideLayout" Target="../slideLayouts/slideLayout7.xml"/><Relationship Id="rId2" Type="http://schemas.openxmlformats.org/officeDocument/2006/relationships/image" Target="../media/image56.png"/><Relationship Id="rId3" Type="http://schemas.openxmlformats.org/officeDocument/2006/relationships/image" Target="../media/image5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6.xml"/><Relationship Id="rId3" Type="http://schemas.openxmlformats.org/officeDocument/2006/relationships/image" Target="../media/image60.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4" Type="http://schemas.openxmlformats.org/officeDocument/2006/relationships/image" Target="../media/image62.png"/><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image" Target="../media/image61.png"/><Relationship Id="rId5" Type="http://schemas.openxmlformats.org/officeDocument/2006/relationships/image" Target="../media/image63.png"/></Relationships>
</file>

<file path=ppt/slides/_rels/slide77.xml.rels><?xml version="1.0" encoding="UTF-8" standalone="yes"?>
<Relationships xmlns="http://schemas.openxmlformats.org/package/2006/relationships"><Relationship Id="rId6" Type="http://schemas.openxmlformats.org/officeDocument/2006/relationships/image" Target="../media/image67.png"/><Relationship Id="rId4" Type="http://schemas.openxmlformats.org/officeDocument/2006/relationships/image" Target="../media/image65.png"/><Relationship Id="rId1" Type="http://schemas.openxmlformats.org/officeDocument/2006/relationships/slideLayout" Target="../slideLayouts/slideLayout7.xml"/><Relationship Id="rId2" Type="http://schemas.openxmlformats.org/officeDocument/2006/relationships/notesSlide" Target="../notesSlides/notesSlide37.xml"/><Relationship Id="rId3" Type="http://schemas.openxmlformats.org/officeDocument/2006/relationships/image" Target="../media/image64.png"/><Relationship Id="rId5" Type="http://schemas.openxmlformats.org/officeDocument/2006/relationships/image" Target="../media/image66.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8.xml"/><Relationship Id="rId3" Type="http://schemas.openxmlformats.org/officeDocument/2006/relationships/image" Target="../media/image68.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9.xml"/><Relationship Id="rId3" Type="http://schemas.openxmlformats.org/officeDocument/2006/relationships/image" Target="../media/image6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0.xml"/><Relationship Id="rId3" Type="http://schemas.openxmlformats.org/officeDocument/2006/relationships/image" Target="../media/image68.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1.xml"/><Relationship Id="rId3" Type="http://schemas.openxmlformats.org/officeDocument/2006/relationships/image" Target="../media/image68.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42.xml"/><Relationship Id="rId3" Type="http://schemas.openxmlformats.org/officeDocument/2006/relationships/image" Target="../media/image69.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3.xml"/><Relationship Id="rId3" Type="http://schemas.openxmlformats.org/officeDocument/2006/relationships/image" Target="../media/image69.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4.xml"/><Relationship Id="rId3" Type="http://schemas.openxmlformats.org/officeDocument/2006/relationships/image" Target="../media/image69.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5.xml"/><Relationship Id="rId3" Type="http://schemas.openxmlformats.org/officeDocument/2006/relationships/image" Target="../media/image69.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6.xml"/><Relationship Id="rId3" Type="http://schemas.openxmlformats.org/officeDocument/2006/relationships/image" Target="../media/image70.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7.xml"/><Relationship Id="rId3" Type="http://schemas.openxmlformats.org/officeDocument/2006/relationships/image" Target="../media/image70.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8.xml"/><Relationship Id="rId3" Type="http://schemas.openxmlformats.org/officeDocument/2006/relationships/image" Target="../media/image70.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9.xml"/><Relationship Id="rId3" Type="http://schemas.openxmlformats.org/officeDocument/2006/relationships/image" Target="../media/image7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0.xml"/><Relationship Id="rId3" Type="http://schemas.openxmlformats.org/officeDocument/2006/relationships/image" Target="../media/image71.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73.png"/><Relationship Id="rId3" Type="http://schemas.openxmlformats.org/officeDocument/2006/relationships/image" Target="../media/image74.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747549" y="1869448"/>
            <a:ext cx="4063308" cy="2423343"/>
          </a:xfrm>
          <a:prstGeom prst="rect">
            <a:avLst/>
          </a:prstGeom>
        </p:spPr>
      </p:pic>
      <p:pic>
        <p:nvPicPr>
          <p:cNvPr id="6" name="Picture 5"/>
          <p:cNvPicPr>
            <a:picLocks noChangeAspect="1"/>
          </p:cNvPicPr>
          <p:nvPr/>
        </p:nvPicPr>
        <p:blipFill>
          <a:blip r:embed="rId3"/>
          <a:stretch>
            <a:fillRect/>
          </a:stretch>
        </p:blipFill>
        <p:spPr>
          <a:xfrm flipH="1">
            <a:off x="275338" y="848904"/>
            <a:ext cx="2472211" cy="3034077"/>
          </a:xfrm>
          <a:prstGeom prst="rect">
            <a:avLst/>
          </a:prstGeom>
        </p:spPr>
      </p:pic>
      <p:sp>
        <p:nvSpPr>
          <p:cNvPr id="7" name="TextBox 6"/>
          <p:cNvSpPr txBox="1"/>
          <p:nvPr/>
        </p:nvSpPr>
        <p:spPr>
          <a:xfrm>
            <a:off x="476688" y="387239"/>
            <a:ext cx="7964523" cy="461665"/>
          </a:xfrm>
          <a:prstGeom prst="rect">
            <a:avLst/>
          </a:prstGeom>
          <a:noFill/>
        </p:spPr>
        <p:txBody>
          <a:bodyPr wrap="square" rtlCol="0">
            <a:spAutoFit/>
          </a:bodyPr>
          <a:lstStyle/>
          <a:p>
            <a:r>
              <a:rPr lang="en-US" sz="2400" i="1" dirty="0" smtClean="0"/>
              <a:t>Physics and Biology: Evolution of Life and Evolution of Science</a:t>
            </a:r>
            <a:endParaRPr lang="en-US" sz="2400" i="1" dirty="0"/>
          </a:p>
        </p:txBody>
      </p:sp>
      <p:sp>
        <p:nvSpPr>
          <p:cNvPr id="8" name="TextBox 7"/>
          <p:cNvSpPr txBox="1"/>
          <p:nvPr/>
        </p:nvSpPr>
        <p:spPr>
          <a:xfrm>
            <a:off x="4696457" y="1069717"/>
            <a:ext cx="1796661" cy="646331"/>
          </a:xfrm>
          <a:prstGeom prst="rect">
            <a:avLst/>
          </a:prstGeom>
          <a:noFill/>
        </p:spPr>
        <p:txBody>
          <a:bodyPr wrap="square" rtlCol="0">
            <a:spAutoFit/>
          </a:bodyPr>
          <a:lstStyle/>
          <a:p>
            <a:r>
              <a:rPr lang="en-US" dirty="0" smtClean="0"/>
              <a:t>	by</a:t>
            </a:r>
          </a:p>
          <a:p>
            <a:r>
              <a:rPr lang="en-US" dirty="0" smtClean="0"/>
              <a:t>Nick </a:t>
            </a:r>
            <a:r>
              <a:rPr lang="en-US" dirty="0" err="1" smtClean="0"/>
              <a:t>Nicastro</a:t>
            </a:r>
            <a:endParaRPr lang="en-US" dirty="0"/>
          </a:p>
        </p:txBody>
      </p:sp>
      <p:sp>
        <p:nvSpPr>
          <p:cNvPr id="9" name="TextBox 8"/>
          <p:cNvSpPr txBox="1"/>
          <p:nvPr/>
        </p:nvSpPr>
        <p:spPr>
          <a:xfrm>
            <a:off x="476688" y="5113869"/>
            <a:ext cx="2940318" cy="1200329"/>
          </a:xfrm>
          <a:prstGeom prst="rect">
            <a:avLst/>
          </a:prstGeom>
          <a:noFill/>
        </p:spPr>
        <p:txBody>
          <a:bodyPr wrap="square" rtlCol="0">
            <a:spAutoFit/>
          </a:bodyPr>
          <a:lstStyle/>
          <a:p>
            <a:r>
              <a:rPr lang="en-US" dirty="0" smtClean="0"/>
              <a:t>A presentation based on the 2011 Teachers’ Conference at the </a:t>
            </a:r>
            <a:r>
              <a:rPr lang="en-US" dirty="0" err="1" smtClean="0"/>
              <a:t>Kavli</a:t>
            </a:r>
            <a:r>
              <a:rPr lang="en-US" dirty="0" smtClean="0"/>
              <a:t> Institute for Theoretical Physics, UCSB</a:t>
            </a:r>
            <a:endParaRPr lang="en-US" dirty="0"/>
          </a:p>
        </p:txBody>
      </p:sp>
      <p:pic>
        <p:nvPicPr>
          <p:cNvPr id="4" name="Picture 3"/>
          <p:cNvPicPr>
            <a:picLocks noChangeAspect="1"/>
          </p:cNvPicPr>
          <p:nvPr/>
        </p:nvPicPr>
        <p:blipFill>
          <a:blip r:embed="rId4"/>
          <a:stretch>
            <a:fillRect/>
          </a:stretch>
        </p:blipFill>
        <p:spPr>
          <a:xfrm>
            <a:off x="3725812" y="4218698"/>
            <a:ext cx="5118100" cy="2095500"/>
          </a:xfrm>
          <a:prstGeom prst="rect">
            <a:avLst/>
          </a:prstGeom>
        </p:spPr>
      </p:pic>
      <p:sp>
        <p:nvSpPr>
          <p:cNvPr id="10" name="TextBox 9"/>
          <p:cNvSpPr txBox="1"/>
          <p:nvPr/>
        </p:nvSpPr>
        <p:spPr>
          <a:xfrm>
            <a:off x="7391554" y="2331113"/>
            <a:ext cx="1452358" cy="1200328"/>
          </a:xfrm>
          <a:prstGeom prst="rect">
            <a:avLst/>
          </a:prstGeom>
          <a:noFill/>
        </p:spPr>
        <p:txBody>
          <a:bodyPr wrap="square" rtlCol="0">
            <a:spAutoFit/>
          </a:bodyPr>
          <a:lstStyle/>
          <a:p>
            <a:r>
              <a:rPr lang="en-US" sz="2400" dirty="0" smtClean="0"/>
              <a:t>BIOLOGY</a:t>
            </a:r>
          </a:p>
          <a:p>
            <a:r>
              <a:rPr lang="en-US" sz="2400" dirty="0" smtClean="0"/>
              <a:t>MEETS</a:t>
            </a:r>
          </a:p>
          <a:p>
            <a:r>
              <a:rPr lang="en-US" sz="2400" dirty="0" smtClean="0"/>
              <a:t>PHYSICS</a:t>
            </a:r>
            <a:endParaRPr lang="en-US" sz="2400" dirty="0"/>
          </a:p>
        </p:txBody>
      </p:sp>
    </p:spTree>
  </p:cSld>
  <p:clrMapOvr>
    <a:masterClrMapping/>
  </p:clrMapOvr>
  <p:transition advTm="11400">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646331"/>
          </a:xfrm>
          <a:prstGeom prst="rect">
            <a:avLst/>
          </a:prstGeom>
          <a:noFill/>
        </p:spPr>
        <p:txBody>
          <a:bodyPr wrap="square" rtlCol="0">
            <a:spAutoFit/>
          </a:bodyPr>
          <a:lstStyle/>
          <a:p>
            <a:r>
              <a:rPr lang="en-US" dirty="0" smtClean="0"/>
              <a:t>Throughout human history, man has engaged science by careful observation of the world around him.</a:t>
            </a:r>
            <a:endParaRPr lang="en-US" dirty="0"/>
          </a:p>
        </p:txBody>
      </p:sp>
    </p:spTree>
  </p:cSld>
  <p:clrMapOvr>
    <a:masterClrMapping/>
  </p:clrMapOvr>
  <p:transition advTm="1799">
    <p:dissolv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47455" y="453529"/>
            <a:ext cx="8449089" cy="400110"/>
          </a:xfrm>
          <a:prstGeom prst="rect">
            <a:avLst/>
          </a:prstGeom>
          <a:noFill/>
        </p:spPr>
        <p:txBody>
          <a:bodyPr wrap="square" rtlCol="0">
            <a:spAutoFit/>
          </a:bodyPr>
          <a:lstStyle/>
          <a:p>
            <a:r>
              <a:rPr lang="en-US" sz="2000" b="1" i="1" dirty="0" smtClean="0"/>
              <a:t>WHAT IS RADIOACTIVE CARBON, AND HOW IS IT USED FOR DATING FOSSILS?</a:t>
            </a:r>
            <a:endParaRPr lang="en-US" sz="2000" b="1" i="1" dirty="0"/>
          </a:p>
        </p:txBody>
      </p:sp>
      <p:pic>
        <p:nvPicPr>
          <p:cNvPr id="5" name="Picture 4"/>
          <p:cNvPicPr>
            <a:picLocks noChangeAspect="1"/>
          </p:cNvPicPr>
          <p:nvPr/>
        </p:nvPicPr>
        <p:blipFill>
          <a:blip r:embed="rId3"/>
          <a:stretch>
            <a:fillRect/>
          </a:stretch>
        </p:blipFill>
        <p:spPr>
          <a:xfrm>
            <a:off x="347455" y="1048008"/>
            <a:ext cx="3730031" cy="5595047"/>
          </a:xfrm>
          <a:prstGeom prst="rect">
            <a:avLst/>
          </a:prstGeom>
        </p:spPr>
      </p:pic>
      <p:sp>
        <p:nvSpPr>
          <p:cNvPr id="9" name="TextBox 8"/>
          <p:cNvSpPr txBox="1"/>
          <p:nvPr/>
        </p:nvSpPr>
        <p:spPr>
          <a:xfrm>
            <a:off x="4794728" y="1231006"/>
            <a:ext cx="4001816" cy="5386090"/>
          </a:xfrm>
          <a:prstGeom prst="rect">
            <a:avLst/>
          </a:prstGeom>
          <a:noFill/>
        </p:spPr>
        <p:txBody>
          <a:bodyPr wrap="square" rtlCol="0">
            <a:spAutoFit/>
          </a:bodyPr>
          <a:lstStyle/>
          <a:p>
            <a:r>
              <a:rPr lang="en-US" dirty="0" smtClean="0"/>
              <a:t>All living things are made out of carbon because it is one of the most plentiful elements on this Earth. If an organism is living, then the amount of radioactive carbon stays at a constant. The moment that organism dies however, the carbon starts to decay.</a:t>
            </a:r>
          </a:p>
          <a:p>
            <a:endParaRPr lang="en-US" dirty="0" smtClean="0"/>
          </a:p>
          <a:p>
            <a:r>
              <a:rPr lang="en-US" dirty="0" smtClean="0"/>
              <a:t>The fact that the ratio of C14 to C12 is fairly constant (~ 10-12) in living organisms and that C14 is radioactive would yield the age of the organism since its death (no more accumulation of C14) if we measure the leftover amount of C14 in the sample.</a:t>
            </a:r>
          </a:p>
          <a:p>
            <a:endParaRPr lang="en-US" dirty="0" smtClean="0"/>
          </a:p>
          <a:p>
            <a:r>
              <a:rPr lang="en-US" sz="1400" dirty="0" smtClean="0"/>
              <a:t>Carbon Dating only works on organic material like wood, animal skin, animal bones, and actual animals themselves but it will not work on substances like rocks, water, or metal.</a:t>
            </a:r>
          </a:p>
        </p:txBody>
      </p:sp>
    </p:spTree>
  </p:cSld>
  <p:clrMapOvr>
    <a:masterClrMapping/>
  </p:clrMapOvr>
  <p:transition advTm="12883">
    <p:dissolv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523220"/>
          </a:xfrm>
          <a:prstGeom prst="rect">
            <a:avLst/>
          </a:prstGeom>
          <a:noFill/>
        </p:spPr>
        <p:txBody>
          <a:bodyPr wrap="square" rtlCol="0">
            <a:spAutoFit/>
          </a:bodyPr>
          <a:lstStyle/>
          <a:p>
            <a:r>
              <a:rPr lang="en-US" sz="2800" b="1" i="1" dirty="0" smtClean="0"/>
              <a:t>We also observe and analyze the evolution of. . .</a:t>
            </a:r>
            <a:endParaRPr lang="en-US" sz="2800" b="1" i="1" dirty="0"/>
          </a:p>
        </p:txBody>
      </p:sp>
      <p:pic>
        <p:nvPicPr>
          <p:cNvPr id="5" name="Picture 4"/>
          <p:cNvPicPr>
            <a:picLocks noChangeAspect="1"/>
          </p:cNvPicPr>
          <p:nvPr/>
        </p:nvPicPr>
        <p:blipFill>
          <a:blip r:embed="rId2"/>
          <a:stretch>
            <a:fillRect/>
          </a:stretch>
        </p:blipFill>
        <p:spPr>
          <a:xfrm>
            <a:off x="3937348" y="911959"/>
            <a:ext cx="883297" cy="318485"/>
          </a:xfrm>
          <a:prstGeom prst="rect">
            <a:avLst/>
          </a:prstGeom>
        </p:spPr>
      </p:pic>
      <p:grpSp>
        <p:nvGrpSpPr>
          <p:cNvPr id="7" name="Group 6"/>
          <p:cNvGrpSpPr/>
          <p:nvPr/>
        </p:nvGrpSpPr>
        <p:grpSpPr>
          <a:xfrm>
            <a:off x="311009" y="1162080"/>
            <a:ext cx="4773305" cy="5504914"/>
            <a:chOff x="4038628" y="1162080"/>
            <a:chExt cx="4773305" cy="5504914"/>
          </a:xfrm>
        </p:grpSpPr>
        <p:pic>
          <p:nvPicPr>
            <p:cNvPr id="4" name="Picture 3"/>
            <p:cNvPicPr>
              <a:picLocks noChangeAspect="1"/>
            </p:cNvPicPr>
            <p:nvPr/>
          </p:nvPicPr>
          <p:blipFill>
            <a:blip r:embed="rId3"/>
            <a:stretch>
              <a:fillRect/>
            </a:stretch>
          </p:blipFill>
          <p:spPr>
            <a:xfrm>
              <a:off x="4038628" y="1162080"/>
              <a:ext cx="4773305" cy="5504914"/>
            </a:xfrm>
            <a:prstGeom prst="rect">
              <a:avLst/>
            </a:prstGeom>
          </p:spPr>
        </p:pic>
        <p:sp>
          <p:nvSpPr>
            <p:cNvPr id="6" name="TextBox 5"/>
            <p:cNvSpPr txBox="1"/>
            <p:nvPr/>
          </p:nvSpPr>
          <p:spPr>
            <a:xfrm>
              <a:off x="4390578" y="1312069"/>
              <a:ext cx="2786126" cy="400110"/>
            </a:xfrm>
            <a:prstGeom prst="rect">
              <a:avLst/>
            </a:prstGeom>
            <a:noFill/>
          </p:spPr>
          <p:txBody>
            <a:bodyPr wrap="square" rtlCol="0">
              <a:spAutoFit/>
            </a:bodyPr>
            <a:lstStyle/>
            <a:p>
              <a:r>
                <a:rPr lang="en-US" sz="2000" b="1" i="1" dirty="0" smtClean="0">
                  <a:solidFill>
                    <a:schemeClr val="bg1"/>
                  </a:solidFill>
                </a:rPr>
                <a:t>The Common Fruit Fly</a:t>
              </a:r>
            </a:p>
          </p:txBody>
        </p:sp>
      </p:grpSp>
      <p:sp>
        <p:nvSpPr>
          <p:cNvPr id="8" name="TextBox 7"/>
          <p:cNvSpPr txBox="1"/>
          <p:nvPr/>
        </p:nvSpPr>
        <p:spPr>
          <a:xfrm>
            <a:off x="5455623" y="1230444"/>
            <a:ext cx="3356310" cy="1477328"/>
          </a:xfrm>
          <a:prstGeom prst="rect">
            <a:avLst/>
          </a:prstGeom>
          <a:noFill/>
        </p:spPr>
        <p:txBody>
          <a:bodyPr wrap="square" rtlCol="0">
            <a:spAutoFit/>
          </a:bodyPr>
          <a:lstStyle/>
          <a:p>
            <a:r>
              <a:rPr lang="en-US" dirty="0" smtClean="0"/>
              <a:t>Sometimes it is more helpful and revealing if a single species’ evolution is genetically traced.</a:t>
            </a:r>
          </a:p>
          <a:p>
            <a:endParaRPr lang="en-US" dirty="0" smtClean="0"/>
          </a:p>
          <a:p>
            <a:endParaRPr lang="en-US" dirty="0"/>
          </a:p>
        </p:txBody>
      </p:sp>
    </p:spTree>
  </p:cSld>
  <p:clrMapOvr>
    <a:masterClrMapping/>
  </p:clrMapOvr>
  <p:transition advTm="8849">
    <p:dissolv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523220"/>
          </a:xfrm>
          <a:prstGeom prst="rect">
            <a:avLst/>
          </a:prstGeom>
          <a:noFill/>
        </p:spPr>
        <p:txBody>
          <a:bodyPr wrap="square" rtlCol="0">
            <a:spAutoFit/>
          </a:bodyPr>
          <a:lstStyle/>
          <a:p>
            <a:r>
              <a:rPr lang="en-US" sz="2800" b="1" i="1" dirty="0" smtClean="0"/>
              <a:t>We also observe and analyze the evolution of. . .</a:t>
            </a:r>
            <a:endParaRPr lang="en-US" sz="2800" b="1" i="1" dirty="0"/>
          </a:p>
        </p:txBody>
      </p:sp>
      <p:pic>
        <p:nvPicPr>
          <p:cNvPr id="5" name="Picture 4"/>
          <p:cNvPicPr>
            <a:picLocks noChangeAspect="1"/>
          </p:cNvPicPr>
          <p:nvPr/>
        </p:nvPicPr>
        <p:blipFill>
          <a:blip r:embed="rId2"/>
          <a:stretch>
            <a:fillRect/>
          </a:stretch>
        </p:blipFill>
        <p:spPr>
          <a:xfrm>
            <a:off x="3937348" y="911959"/>
            <a:ext cx="883297" cy="318485"/>
          </a:xfrm>
          <a:prstGeom prst="rect">
            <a:avLst/>
          </a:prstGeom>
        </p:spPr>
      </p:pic>
      <p:grpSp>
        <p:nvGrpSpPr>
          <p:cNvPr id="3" name="Group 6"/>
          <p:cNvGrpSpPr/>
          <p:nvPr/>
        </p:nvGrpSpPr>
        <p:grpSpPr>
          <a:xfrm>
            <a:off x="311009" y="1162080"/>
            <a:ext cx="4773305" cy="5504914"/>
            <a:chOff x="4038628" y="1162080"/>
            <a:chExt cx="4773305" cy="5504914"/>
          </a:xfrm>
        </p:grpSpPr>
        <p:pic>
          <p:nvPicPr>
            <p:cNvPr id="4" name="Picture 3"/>
            <p:cNvPicPr>
              <a:picLocks noChangeAspect="1"/>
            </p:cNvPicPr>
            <p:nvPr/>
          </p:nvPicPr>
          <p:blipFill>
            <a:blip r:embed="rId3"/>
            <a:stretch>
              <a:fillRect/>
            </a:stretch>
          </p:blipFill>
          <p:spPr>
            <a:xfrm>
              <a:off x="4038628" y="1162080"/>
              <a:ext cx="4773305" cy="5504914"/>
            </a:xfrm>
            <a:prstGeom prst="rect">
              <a:avLst/>
            </a:prstGeom>
          </p:spPr>
        </p:pic>
        <p:sp>
          <p:nvSpPr>
            <p:cNvPr id="6" name="TextBox 5"/>
            <p:cNvSpPr txBox="1"/>
            <p:nvPr/>
          </p:nvSpPr>
          <p:spPr>
            <a:xfrm>
              <a:off x="4403536" y="1300579"/>
              <a:ext cx="2786126" cy="400110"/>
            </a:xfrm>
            <a:prstGeom prst="rect">
              <a:avLst/>
            </a:prstGeom>
            <a:noFill/>
          </p:spPr>
          <p:txBody>
            <a:bodyPr wrap="square" rtlCol="0">
              <a:spAutoFit/>
            </a:bodyPr>
            <a:lstStyle/>
            <a:p>
              <a:r>
                <a:rPr lang="en-US" sz="2000" b="1" i="1" dirty="0" smtClean="0">
                  <a:solidFill>
                    <a:schemeClr val="bg1"/>
                  </a:solidFill>
                </a:rPr>
                <a:t>The Common Fruit Fly</a:t>
              </a:r>
            </a:p>
          </p:txBody>
        </p:sp>
      </p:grpSp>
      <p:sp>
        <p:nvSpPr>
          <p:cNvPr id="8" name="TextBox 7"/>
          <p:cNvSpPr txBox="1"/>
          <p:nvPr/>
        </p:nvSpPr>
        <p:spPr>
          <a:xfrm>
            <a:off x="5455623" y="1230444"/>
            <a:ext cx="3356310" cy="2862323"/>
          </a:xfrm>
          <a:prstGeom prst="rect">
            <a:avLst/>
          </a:prstGeom>
          <a:noFill/>
        </p:spPr>
        <p:txBody>
          <a:bodyPr wrap="square" rtlCol="0">
            <a:spAutoFit/>
          </a:bodyPr>
          <a:lstStyle/>
          <a:p>
            <a:r>
              <a:rPr lang="en-US" dirty="0" smtClean="0"/>
              <a:t>Sometimes it is more helpful and revealing if a single species’ evolution is genetically traced.</a:t>
            </a:r>
          </a:p>
          <a:p>
            <a:endParaRPr lang="en-US" dirty="0" smtClean="0"/>
          </a:p>
          <a:p>
            <a:endParaRPr lang="en-US" dirty="0" smtClean="0"/>
          </a:p>
          <a:p>
            <a:r>
              <a:rPr lang="en-US" dirty="0" smtClean="0"/>
              <a:t>“Zooming down” to an even smaller level, we can trace the evolutionary tract of . . .</a:t>
            </a:r>
          </a:p>
          <a:p>
            <a:endParaRPr lang="en-US" dirty="0" smtClean="0"/>
          </a:p>
          <a:p>
            <a:endParaRPr lang="en-US" dirty="0"/>
          </a:p>
        </p:txBody>
      </p:sp>
    </p:spTree>
  </p:cSld>
  <p:clrMapOvr>
    <a:masterClrMapping/>
  </p:clrMapOvr>
  <p:transition advTm="6416">
    <p:dissolv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523220"/>
          </a:xfrm>
          <a:prstGeom prst="rect">
            <a:avLst/>
          </a:prstGeom>
          <a:noFill/>
        </p:spPr>
        <p:txBody>
          <a:bodyPr wrap="square" rtlCol="0">
            <a:spAutoFit/>
          </a:bodyPr>
          <a:lstStyle/>
          <a:p>
            <a:r>
              <a:rPr lang="en-US" sz="2800" b="1" i="1" dirty="0" smtClean="0"/>
              <a:t>We also observe and analyze the evolution of. . .</a:t>
            </a:r>
            <a:endParaRPr lang="en-US" sz="2800" b="1" i="1" dirty="0"/>
          </a:p>
        </p:txBody>
      </p:sp>
      <p:sp>
        <p:nvSpPr>
          <p:cNvPr id="8" name="TextBox 7"/>
          <p:cNvSpPr txBox="1"/>
          <p:nvPr/>
        </p:nvSpPr>
        <p:spPr>
          <a:xfrm>
            <a:off x="5455623" y="1230444"/>
            <a:ext cx="3356310" cy="2862323"/>
          </a:xfrm>
          <a:prstGeom prst="rect">
            <a:avLst/>
          </a:prstGeom>
          <a:noFill/>
        </p:spPr>
        <p:txBody>
          <a:bodyPr wrap="square" rtlCol="0">
            <a:spAutoFit/>
          </a:bodyPr>
          <a:lstStyle/>
          <a:p>
            <a:r>
              <a:rPr lang="en-US" dirty="0" smtClean="0"/>
              <a:t>Sometimes it is more helpful and revealing if a single species’ evolution is genetically traced.</a:t>
            </a:r>
          </a:p>
          <a:p>
            <a:endParaRPr lang="en-US" dirty="0" smtClean="0"/>
          </a:p>
          <a:p>
            <a:endParaRPr lang="en-US" dirty="0" smtClean="0"/>
          </a:p>
          <a:p>
            <a:r>
              <a:rPr lang="en-US" dirty="0" smtClean="0"/>
              <a:t>“Zooming down” to an even smaller level, we can trace the evolutionary tract of . . .</a:t>
            </a:r>
          </a:p>
          <a:p>
            <a:endParaRPr lang="en-US" dirty="0" smtClean="0"/>
          </a:p>
          <a:p>
            <a:endParaRPr lang="en-US" dirty="0"/>
          </a:p>
        </p:txBody>
      </p:sp>
      <p:pic>
        <p:nvPicPr>
          <p:cNvPr id="9" name="Picture 8"/>
          <p:cNvPicPr>
            <a:picLocks noChangeAspect="1"/>
          </p:cNvPicPr>
          <p:nvPr/>
        </p:nvPicPr>
        <p:blipFill>
          <a:blip r:embed="rId2"/>
          <a:stretch>
            <a:fillRect/>
          </a:stretch>
        </p:blipFill>
        <p:spPr>
          <a:xfrm>
            <a:off x="133828" y="911958"/>
            <a:ext cx="5321795" cy="4478553"/>
          </a:xfrm>
          <a:prstGeom prst="rect">
            <a:avLst/>
          </a:prstGeom>
        </p:spPr>
      </p:pic>
    </p:spTree>
  </p:cSld>
  <p:clrMapOvr>
    <a:masterClrMapping/>
  </p:clrMapOvr>
  <p:transition advTm="2266">
    <p:dissolv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523220"/>
          </a:xfrm>
          <a:prstGeom prst="rect">
            <a:avLst/>
          </a:prstGeom>
          <a:noFill/>
        </p:spPr>
        <p:txBody>
          <a:bodyPr wrap="square" rtlCol="0">
            <a:spAutoFit/>
          </a:bodyPr>
          <a:lstStyle/>
          <a:p>
            <a:r>
              <a:rPr lang="en-US" sz="2800" b="1" i="1" dirty="0" smtClean="0"/>
              <a:t>We also observe and analyze the evolution of. . .</a:t>
            </a:r>
            <a:endParaRPr lang="en-US" sz="2800" b="1" i="1" dirty="0"/>
          </a:p>
        </p:txBody>
      </p:sp>
      <p:sp>
        <p:nvSpPr>
          <p:cNvPr id="8" name="TextBox 7"/>
          <p:cNvSpPr txBox="1"/>
          <p:nvPr/>
        </p:nvSpPr>
        <p:spPr>
          <a:xfrm>
            <a:off x="5455623" y="1230444"/>
            <a:ext cx="3356310" cy="3631764"/>
          </a:xfrm>
          <a:prstGeom prst="rect">
            <a:avLst/>
          </a:prstGeom>
          <a:noFill/>
        </p:spPr>
        <p:txBody>
          <a:bodyPr wrap="square" rtlCol="0">
            <a:spAutoFit/>
          </a:bodyPr>
          <a:lstStyle/>
          <a:p>
            <a:r>
              <a:rPr lang="en-US" dirty="0" smtClean="0"/>
              <a:t>Sometimes it is more helpful and revealing if a single species’ evolution is genetically traced.</a:t>
            </a:r>
          </a:p>
          <a:p>
            <a:endParaRPr lang="en-US" dirty="0" smtClean="0"/>
          </a:p>
          <a:p>
            <a:endParaRPr lang="en-US" dirty="0" smtClean="0"/>
          </a:p>
          <a:p>
            <a:r>
              <a:rPr lang="en-US" dirty="0" smtClean="0"/>
              <a:t>“Zooming down” to an even smaller level, we can trace the evolutionary tract of . . .</a:t>
            </a:r>
          </a:p>
          <a:p>
            <a:endParaRPr lang="en-US" dirty="0" smtClean="0"/>
          </a:p>
          <a:p>
            <a:r>
              <a:rPr lang="en-US" sz="3200" b="1" dirty="0" smtClean="0"/>
              <a:t>      VIRUSES</a:t>
            </a:r>
          </a:p>
          <a:p>
            <a:endParaRPr lang="en-US" dirty="0" smtClean="0"/>
          </a:p>
          <a:p>
            <a:endParaRPr lang="en-US" dirty="0"/>
          </a:p>
        </p:txBody>
      </p:sp>
      <p:pic>
        <p:nvPicPr>
          <p:cNvPr id="9" name="Picture 8"/>
          <p:cNvPicPr>
            <a:picLocks noChangeAspect="1"/>
          </p:cNvPicPr>
          <p:nvPr/>
        </p:nvPicPr>
        <p:blipFill>
          <a:blip r:embed="rId2"/>
          <a:stretch>
            <a:fillRect/>
          </a:stretch>
        </p:blipFill>
        <p:spPr>
          <a:xfrm>
            <a:off x="133828" y="911958"/>
            <a:ext cx="5321795" cy="4478553"/>
          </a:xfrm>
          <a:prstGeom prst="rect">
            <a:avLst/>
          </a:prstGeom>
        </p:spPr>
      </p:pic>
      <p:sp>
        <p:nvSpPr>
          <p:cNvPr id="5" name="TextBox 4"/>
          <p:cNvSpPr txBox="1"/>
          <p:nvPr/>
        </p:nvSpPr>
        <p:spPr>
          <a:xfrm>
            <a:off x="5948054" y="4613034"/>
            <a:ext cx="2112273" cy="369332"/>
          </a:xfrm>
          <a:prstGeom prst="rect">
            <a:avLst/>
          </a:prstGeom>
          <a:noFill/>
        </p:spPr>
        <p:txBody>
          <a:bodyPr wrap="square" rtlCol="0">
            <a:spAutoFit/>
          </a:bodyPr>
          <a:lstStyle/>
          <a:p>
            <a:r>
              <a:rPr lang="en-US" b="1" i="1" dirty="0" smtClean="0"/>
              <a:t>(LIKE INFLUENZA A)</a:t>
            </a:r>
            <a:endParaRPr lang="en-US" b="1" i="1" dirty="0"/>
          </a:p>
        </p:txBody>
      </p:sp>
    </p:spTree>
  </p:cSld>
  <p:clrMapOvr>
    <a:masterClrMapping/>
  </p:clrMapOvr>
  <p:transition advTm="7150">
    <p:dissolv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523220"/>
          </a:xfrm>
          <a:prstGeom prst="rect">
            <a:avLst/>
          </a:prstGeom>
          <a:noFill/>
        </p:spPr>
        <p:txBody>
          <a:bodyPr wrap="square" rtlCol="0">
            <a:spAutoFit/>
          </a:bodyPr>
          <a:lstStyle/>
          <a:p>
            <a:r>
              <a:rPr lang="en-US" sz="2800" b="1" i="1" dirty="0" smtClean="0"/>
              <a:t>We also observe and analyze the evolution of. . .</a:t>
            </a:r>
            <a:endParaRPr lang="en-US" sz="2800" b="1" i="1" dirty="0"/>
          </a:p>
        </p:txBody>
      </p:sp>
      <p:sp>
        <p:nvSpPr>
          <p:cNvPr id="8" name="TextBox 7"/>
          <p:cNvSpPr txBox="1"/>
          <p:nvPr/>
        </p:nvSpPr>
        <p:spPr>
          <a:xfrm>
            <a:off x="5455623" y="1230444"/>
            <a:ext cx="3356310" cy="3631764"/>
          </a:xfrm>
          <a:prstGeom prst="rect">
            <a:avLst/>
          </a:prstGeom>
          <a:noFill/>
        </p:spPr>
        <p:txBody>
          <a:bodyPr wrap="square" rtlCol="0">
            <a:spAutoFit/>
          </a:bodyPr>
          <a:lstStyle/>
          <a:p>
            <a:r>
              <a:rPr lang="en-US" dirty="0" smtClean="0"/>
              <a:t>Sometimes it is more helpful and revealing if a single species’ evolution is genetically traced.</a:t>
            </a:r>
          </a:p>
          <a:p>
            <a:endParaRPr lang="en-US" dirty="0" smtClean="0"/>
          </a:p>
          <a:p>
            <a:endParaRPr lang="en-US" dirty="0" smtClean="0"/>
          </a:p>
          <a:p>
            <a:r>
              <a:rPr lang="en-US" dirty="0" smtClean="0"/>
              <a:t>“Zooming down” to an even smaller level, we can trace the evolutionary tract of . . .</a:t>
            </a:r>
          </a:p>
          <a:p>
            <a:endParaRPr lang="en-US" dirty="0" smtClean="0"/>
          </a:p>
          <a:p>
            <a:r>
              <a:rPr lang="en-US" sz="3200" b="1" dirty="0" smtClean="0"/>
              <a:t>      VIRUSES</a:t>
            </a:r>
          </a:p>
          <a:p>
            <a:endParaRPr lang="en-US" dirty="0" smtClean="0"/>
          </a:p>
          <a:p>
            <a:endParaRPr lang="en-US" dirty="0"/>
          </a:p>
        </p:txBody>
      </p:sp>
      <p:pic>
        <p:nvPicPr>
          <p:cNvPr id="9" name="Picture 8"/>
          <p:cNvPicPr>
            <a:picLocks noChangeAspect="1"/>
          </p:cNvPicPr>
          <p:nvPr/>
        </p:nvPicPr>
        <p:blipFill>
          <a:blip r:embed="rId2"/>
          <a:stretch>
            <a:fillRect/>
          </a:stretch>
        </p:blipFill>
        <p:spPr>
          <a:xfrm>
            <a:off x="133828" y="911958"/>
            <a:ext cx="5321795" cy="4478553"/>
          </a:xfrm>
          <a:prstGeom prst="rect">
            <a:avLst/>
          </a:prstGeom>
        </p:spPr>
      </p:pic>
      <p:sp>
        <p:nvSpPr>
          <p:cNvPr id="5" name="TextBox 4"/>
          <p:cNvSpPr txBox="1"/>
          <p:nvPr/>
        </p:nvSpPr>
        <p:spPr>
          <a:xfrm>
            <a:off x="5948054" y="4613034"/>
            <a:ext cx="2112273" cy="369332"/>
          </a:xfrm>
          <a:prstGeom prst="rect">
            <a:avLst/>
          </a:prstGeom>
          <a:noFill/>
        </p:spPr>
        <p:txBody>
          <a:bodyPr wrap="square" rtlCol="0">
            <a:spAutoFit/>
          </a:bodyPr>
          <a:lstStyle/>
          <a:p>
            <a:r>
              <a:rPr lang="en-US" b="1" i="1" dirty="0" smtClean="0"/>
              <a:t>(LIKE INFLUENZA A)</a:t>
            </a:r>
            <a:endParaRPr lang="en-US" b="1" i="1" dirty="0"/>
          </a:p>
        </p:txBody>
      </p:sp>
      <p:sp>
        <p:nvSpPr>
          <p:cNvPr id="6" name="TextBox 5"/>
          <p:cNvSpPr txBox="1"/>
          <p:nvPr/>
        </p:nvSpPr>
        <p:spPr>
          <a:xfrm>
            <a:off x="311009" y="5766292"/>
            <a:ext cx="8500924" cy="923330"/>
          </a:xfrm>
          <a:prstGeom prst="rect">
            <a:avLst/>
          </a:prstGeom>
          <a:noFill/>
        </p:spPr>
        <p:txBody>
          <a:bodyPr wrap="square" rtlCol="0">
            <a:spAutoFit/>
          </a:bodyPr>
          <a:lstStyle/>
          <a:p>
            <a:r>
              <a:rPr lang="en-US" dirty="0" smtClean="0"/>
              <a:t>As opposed to tracing through millions of years of the evolutionary history of complex organisms (like fruit flies), the evolution of a particular virus can be observed in a matter of decades, since it mutates and evolves so rapidly.</a:t>
            </a:r>
            <a:endParaRPr lang="en-US" dirty="0"/>
          </a:p>
        </p:txBody>
      </p:sp>
    </p:spTree>
  </p:cSld>
  <p:clrMapOvr>
    <a:masterClrMapping/>
  </p:clrMapOvr>
  <p:transition advTm="15300">
    <p:dissolv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523220"/>
          </a:xfrm>
          <a:prstGeom prst="rect">
            <a:avLst/>
          </a:prstGeom>
          <a:noFill/>
        </p:spPr>
        <p:txBody>
          <a:bodyPr wrap="square" rtlCol="0">
            <a:spAutoFit/>
          </a:bodyPr>
          <a:lstStyle/>
          <a:p>
            <a:r>
              <a:rPr lang="en-US" sz="2800" b="1" i="1" dirty="0" smtClean="0"/>
              <a:t>We also observe and analyze the evolution of. . .</a:t>
            </a:r>
            <a:endParaRPr lang="en-US" sz="2800" b="1" i="1" dirty="0"/>
          </a:p>
        </p:txBody>
      </p:sp>
      <p:sp>
        <p:nvSpPr>
          <p:cNvPr id="8" name="TextBox 7"/>
          <p:cNvSpPr txBox="1"/>
          <p:nvPr/>
        </p:nvSpPr>
        <p:spPr>
          <a:xfrm>
            <a:off x="5455623" y="1230444"/>
            <a:ext cx="3356310" cy="3631764"/>
          </a:xfrm>
          <a:prstGeom prst="rect">
            <a:avLst/>
          </a:prstGeom>
          <a:noFill/>
        </p:spPr>
        <p:txBody>
          <a:bodyPr wrap="square" rtlCol="0">
            <a:spAutoFit/>
          </a:bodyPr>
          <a:lstStyle/>
          <a:p>
            <a:r>
              <a:rPr lang="en-US" dirty="0" smtClean="0"/>
              <a:t>Sometimes it is more helpful and revealing if a single species’ evolution is genetically traced.</a:t>
            </a:r>
          </a:p>
          <a:p>
            <a:endParaRPr lang="en-US" dirty="0" smtClean="0"/>
          </a:p>
          <a:p>
            <a:endParaRPr lang="en-US" dirty="0" smtClean="0"/>
          </a:p>
          <a:p>
            <a:r>
              <a:rPr lang="en-US" dirty="0" smtClean="0"/>
              <a:t>“Zooming down” to an even smaller level, we can trace the evolutionary tract of . . .</a:t>
            </a:r>
          </a:p>
          <a:p>
            <a:endParaRPr lang="en-US" dirty="0" smtClean="0"/>
          </a:p>
          <a:p>
            <a:r>
              <a:rPr lang="en-US" sz="3200" b="1" dirty="0" smtClean="0"/>
              <a:t>      VIRUSES</a:t>
            </a:r>
          </a:p>
          <a:p>
            <a:endParaRPr lang="en-US" dirty="0" smtClean="0"/>
          </a:p>
          <a:p>
            <a:endParaRPr lang="en-US" dirty="0"/>
          </a:p>
        </p:txBody>
      </p:sp>
      <p:pic>
        <p:nvPicPr>
          <p:cNvPr id="9" name="Picture 8"/>
          <p:cNvPicPr>
            <a:picLocks noChangeAspect="1"/>
          </p:cNvPicPr>
          <p:nvPr/>
        </p:nvPicPr>
        <p:blipFill>
          <a:blip r:embed="rId2"/>
          <a:stretch>
            <a:fillRect/>
          </a:stretch>
        </p:blipFill>
        <p:spPr>
          <a:xfrm>
            <a:off x="133828" y="911958"/>
            <a:ext cx="5321795" cy="4478553"/>
          </a:xfrm>
          <a:prstGeom prst="rect">
            <a:avLst/>
          </a:prstGeom>
        </p:spPr>
      </p:pic>
      <p:sp>
        <p:nvSpPr>
          <p:cNvPr id="5" name="TextBox 4"/>
          <p:cNvSpPr txBox="1"/>
          <p:nvPr/>
        </p:nvSpPr>
        <p:spPr>
          <a:xfrm>
            <a:off x="5948054" y="4613034"/>
            <a:ext cx="2112273" cy="369332"/>
          </a:xfrm>
          <a:prstGeom prst="rect">
            <a:avLst/>
          </a:prstGeom>
          <a:noFill/>
        </p:spPr>
        <p:txBody>
          <a:bodyPr wrap="square" rtlCol="0">
            <a:spAutoFit/>
          </a:bodyPr>
          <a:lstStyle/>
          <a:p>
            <a:r>
              <a:rPr lang="en-US" b="1" i="1" dirty="0" smtClean="0"/>
              <a:t>(LIKE INFLUENZA A)</a:t>
            </a:r>
            <a:endParaRPr lang="en-US" b="1" i="1" dirty="0"/>
          </a:p>
        </p:txBody>
      </p:sp>
      <p:sp>
        <p:nvSpPr>
          <p:cNvPr id="6" name="TextBox 5"/>
          <p:cNvSpPr txBox="1"/>
          <p:nvPr/>
        </p:nvSpPr>
        <p:spPr>
          <a:xfrm>
            <a:off x="311009" y="5766292"/>
            <a:ext cx="8500924" cy="646331"/>
          </a:xfrm>
          <a:prstGeom prst="rect">
            <a:avLst/>
          </a:prstGeom>
          <a:noFill/>
        </p:spPr>
        <p:txBody>
          <a:bodyPr wrap="square" rtlCol="0">
            <a:spAutoFit/>
          </a:bodyPr>
          <a:lstStyle/>
          <a:p>
            <a:r>
              <a:rPr lang="en-US" dirty="0" smtClean="0"/>
              <a:t>An understanding of the evolutionary dynamics of the influenza virus determines scientists' ability to survey and control the virus. </a:t>
            </a:r>
            <a:endParaRPr lang="en-US" dirty="0"/>
          </a:p>
        </p:txBody>
      </p:sp>
    </p:spTree>
  </p:cSld>
  <p:clrMapOvr>
    <a:masterClrMapping/>
  </p:clrMapOvr>
  <p:transition advTm="10699">
    <p:dissolv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954107"/>
          </a:xfrm>
          <a:prstGeom prst="rect">
            <a:avLst/>
          </a:prstGeom>
          <a:noFill/>
        </p:spPr>
        <p:txBody>
          <a:bodyPr wrap="square" rtlCol="0">
            <a:spAutoFit/>
          </a:bodyPr>
          <a:lstStyle/>
          <a:p>
            <a:r>
              <a:rPr lang="en-US" sz="2800" b="1" i="1" dirty="0" smtClean="0"/>
              <a:t>We also observe and analyze the evolution of. . .</a:t>
            </a:r>
          </a:p>
          <a:p>
            <a:r>
              <a:rPr lang="en-US" sz="2800" b="1" i="1" dirty="0" smtClean="0"/>
              <a:t>an even more recent and deadly virus. . .</a:t>
            </a:r>
            <a:endParaRPr lang="en-US" sz="2800" b="1" i="1" dirty="0"/>
          </a:p>
        </p:txBody>
      </p:sp>
    </p:spTree>
  </p:cSld>
  <p:clrMapOvr>
    <a:masterClrMapping/>
  </p:clrMapOvr>
  <p:transition advTm="2033">
    <p:dissolv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1815882"/>
          </a:xfrm>
          <a:prstGeom prst="rect">
            <a:avLst/>
          </a:prstGeom>
          <a:noFill/>
        </p:spPr>
        <p:txBody>
          <a:bodyPr wrap="square" rtlCol="0">
            <a:spAutoFit/>
          </a:bodyPr>
          <a:lstStyle/>
          <a:p>
            <a:r>
              <a:rPr lang="en-US" sz="2800" b="1" i="1" dirty="0" smtClean="0"/>
              <a:t>We also observe and analyze the evolution of. . .</a:t>
            </a:r>
          </a:p>
          <a:p>
            <a:r>
              <a:rPr lang="en-US" sz="2800" b="1" i="1" dirty="0" smtClean="0"/>
              <a:t>an even more recent and deadly virus. . .</a:t>
            </a:r>
          </a:p>
          <a:p>
            <a:endParaRPr lang="en-US" sz="2800" b="1" i="1" dirty="0" smtClean="0"/>
          </a:p>
          <a:p>
            <a:r>
              <a:rPr lang="en-US" sz="2800" b="1" i="1" dirty="0" smtClean="0"/>
              <a:t>The Human Immunodeficiency Virus (HIV)</a:t>
            </a:r>
            <a:endParaRPr lang="en-US" sz="2800" b="1" i="1" dirty="0"/>
          </a:p>
        </p:txBody>
      </p:sp>
      <p:pic>
        <p:nvPicPr>
          <p:cNvPr id="3" name="Picture 2"/>
          <p:cNvPicPr>
            <a:picLocks noChangeAspect="1"/>
          </p:cNvPicPr>
          <p:nvPr/>
        </p:nvPicPr>
        <p:blipFill>
          <a:blip r:embed="rId2"/>
          <a:stretch>
            <a:fillRect/>
          </a:stretch>
        </p:blipFill>
        <p:spPr>
          <a:xfrm>
            <a:off x="647937" y="2451098"/>
            <a:ext cx="2617662" cy="2723783"/>
          </a:xfrm>
          <a:prstGeom prst="rect">
            <a:avLst/>
          </a:prstGeom>
        </p:spPr>
      </p:pic>
      <p:sp>
        <p:nvSpPr>
          <p:cNvPr id="4" name="TextBox 3"/>
          <p:cNvSpPr txBox="1"/>
          <p:nvPr/>
        </p:nvSpPr>
        <p:spPr>
          <a:xfrm>
            <a:off x="647937" y="5174881"/>
            <a:ext cx="2617662" cy="276999"/>
          </a:xfrm>
          <a:prstGeom prst="rect">
            <a:avLst/>
          </a:prstGeom>
          <a:noFill/>
        </p:spPr>
        <p:txBody>
          <a:bodyPr wrap="square" rtlCol="0">
            <a:spAutoFit/>
          </a:bodyPr>
          <a:lstStyle/>
          <a:p>
            <a:r>
              <a:rPr lang="en-US" sz="1200" dirty="0" smtClean="0">
                <a:sym typeface="Wingdings"/>
              </a:rPr>
              <a:t>-------------100 nm ---------------------</a:t>
            </a:r>
            <a:r>
              <a:rPr lang="en-US" sz="1200" dirty="0" err="1" smtClean="0">
                <a:sym typeface="Wingdings"/>
              </a:rPr>
              <a:t></a:t>
            </a:r>
            <a:endParaRPr lang="en-US" sz="1200" dirty="0"/>
          </a:p>
        </p:txBody>
      </p:sp>
      <p:sp>
        <p:nvSpPr>
          <p:cNvPr id="5" name="TextBox 4"/>
          <p:cNvSpPr txBox="1"/>
          <p:nvPr/>
        </p:nvSpPr>
        <p:spPr>
          <a:xfrm>
            <a:off x="4572000" y="2451098"/>
            <a:ext cx="3954841" cy="1200329"/>
          </a:xfrm>
          <a:prstGeom prst="rect">
            <a:avLst/>
          </a:prstGeom>
          <a:noFill/>
        </p:spPr>
        <p:txBody>
          <a:bodyPr wrap="square" rtlCol="0">
            <a:spAutoFit/>
          </a:bodyPr>
          <a:lstStyle/>
          <a:p>
            <a:r>
              <a:rPr lang="en-US" dirty="0" smtClean="0"/>
              <a:t>Over the past few decades, we have seen the development and evolution of one of the world’s most dangerous viruses.</a:t>
            </a:r>
            <a:endParaRPr lang="en-US" dirty="0"/>
          </a:p>
        </p:txBody>
      </p:sp>
    </p:spTree>
  </p:cSld>
  <p:clrMapOvr>
    <a:masterClrMapping/>
  </p:clrMapOvr>
  <p:transition advTm="10550">
    <p:dissolv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1815882"/>
          </a:xfrm>
          <a:prstGeom prst="rect">
            <a:avLst/>
          </a:prstGeom>
          <a:noFill/>
        </p:spPr>
        <p:txBody>
          <a:bodyPr wrap="square" rtlCol="0">
            <a:spAutoFit/>
          </a:bodyPr>
          <a:lstStyle/>
          <a:p>
            <a:r>
              <a:rPr lang="en-US" sz="2800" b="1" i="1" dirty="0" smtClean="0"/>
              <a:t>We also observe and analyze the evolution of. . .</a:t>
            </a:r>
          </a:p>
          <a:p>
            <a:r>
              <a:rPr lang="en-US" sz="2800" b="1" i="1" dirty="0" smtClean="0"/>
              <a:t>an even more recent and deadly virus. . .</a:t>
            </a:r>
          </a:p>
          <a:p>
            <a:endParaRPr lang="en-US" sz="2800" b="1" i="1" dirty="0" smtClean="0"/>
          </a:p>
          <a:p>
            <a:r>
              <a:rPr lang="en-US" sz="2800" b="1" i="1" dirty="0" smtClean="0"/>
              <a:t>The Human Immunodeficiency Virus (HIV)</a:t>
            </a:r>
            <a:endParaRPr lang="en-US" sz="2800" b="1" i="1" dirty="0"/>
          </a:p>
        </p:txBody>
      </p:sp>
      <p:pic>
        <p:nvPicPr>
          <p:cNvPr id="3" name="Picture 2"/>
          <p:cNvPicPr>
            <a:picLocks noChangeAspect="1"/>
          </p:cNvPicPr>
          <p:nvPr/>
        </p:nvPicPr>
        <p:blipFill>
          <a:blip r:embed="rId2"/>
          <a:stretch>
            <a:fillRect/>
          </a:stretch>
        </p:blipFill>
        <p:spPr>
          <a:xfrm>
            <a:off x="647937" y="2451098"/>
            <a:ext cx="2617662" cy="2723783"/>
          </a:xfrm>
          <a:prstGeom prst="rect">
            <a:avLst/>
          </a:prstGeom>
        </p:spPr>
      </p:pic>
      <p:sp>
        <p:nvSpPr>
          <p:cNvPr id="4" name="TextBox 3"/>
          <p:cNvSpPr txBox="1"/>
          <p:nvPr/>
        </p:nvSpPr>
        <p:spPr>
          <a:xfrm>
            <a:off x="647937" y="5174881"/>
            <a:ext cx="2617662" cy="276999"/>
          </a:xfrm>
          <a:prstGeom prst="rect">
            <a:avLst/>
          </a:prstGeom>
          <a:noFill/>
        </p:spPr>
        <p:txBody>
          <a:bodyPr wrap="square" rtlCol="0">
            <a:spAutoFit/>
          </a:bodyPr>
          <a:lstStyle/>
          <a:p>
            <a:r>
              <a:rPr lang="en-US" sz="1200" dirty="0" smtClean="0">
                <a:sym typeface="Wingdings"/>
              </a:rPr>
              <a:t>-------------100 nm ---------------------</a:t>
            </a:r>
            <a:r>
              <a:rPr lang="en-US" sz="1200" dirty="0" err="1" smtClean="0">
                <a:sym typeface="Wingdings"/>
              </a:rPr>
              <a:t></a:t>
            </a:r>
            <a:endParaRPr lang="en-US" sz="1200" dirty="0"/>
          </a:p>
        </p:txBody>
      </p:sp>
      <p:sp>
        <p:nvSpPr>
          <p:cNvPr id="5" name="TextBox 4"/>
          <p:cNvSpPr txBox="1"/>
          <p:nvPr/>
        </p:nvSpPr>
        <p:spPr>
          <a:xfrm>
            <a:off x="4572000" y="2451098"/>
            <a:ext cx="3954841" cy="2585323"/>
          </a:xfrm>
          <a:prstGeom prst="rect">
            <a:avLst/>
          </a:prstGeom>
          <a:noFill/>
        </p:spPr>
        <p:txBody>
          <a:bodyPr wrap="square" rtlCol="0">
            <a:spAutoFit/>
          </a:bodyPr>
          <a:lstStyle/>
          <a:p>
            <a:r>
              <a:rPr lang="en-US" dirty="0" smtClean="0"/>
              <a:t>Over the past few decades, we have seen the development and evolution of one of the world’s most dangerous viruses.</a:t>
            </a:r>
          </a:p>
          <a:p>
            <a:endParaRPr lang="en-US" dirty="0" smtClean="0"/>
          </a:p>
          <a:p>
            <a:r>
              <a:rPr lang="en-US" dirty="0" smtClean="0"/>
              <a:t>The HIV virus has affected millions of people and has rapidly evolved mechanisms to fight off chemical vaccines.</a:t>
            </a:r>
            <a:endParaRPr lang="en-US" dirty="0"/>
          </a:p>
        </p:txBody>
      </p:sp>
    </p:spTree>
  </p:cSld>
  <p:clrMapOvr>
    <a:masterClrMapping/>
  </p:clrMapOvr>
  <p:transition advTm="6716">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646331"/>
          </a:xfrm>
          <a:prstGeom prst="rect">
            <a:avLst/>
          </a:prstGeom>
          <a:noFill/>
        </p:spPr>
        <p:txBody>
          <a:bodyPr wrap="square" rtlCol="0">
            <a:spAutoFit/>
          </a:bodyPr>
          <a:lstStyle/>
          <a:p>
            <a:r>
              <a:rPr lang="en-US" dirty="0" smtClean="0"/>
              <a:t>Throughout human history, man has engaged science by careful observation of the world around him.</a:t>
            </a:r>
            <a:endParaRPr lang="en-US" dirty="0"/>
          </a:p>
        </p:txBody>
      </p:sp>
      <p:pic>
        <p:nvPicPr>
          <p:cNvPr id="4" name="Picture 3"/>
          <p:cNvPicPr>
            <a:picLocks noChangeAspect="1"/>
          </p:cNvPicPr>
          <p:nvPr/>
        </p:nvPicPr>
        <p:blipFill>
          <a:blip r:embed="rId2"/>
          <a:stretch>
            <a:fillRect/>
          </a:stretch>
        </p:blipFill>
        <p:spPr>
          <a:xfrm>
            <a:off x="849296" y="2260600"/>
            <a:ext cx="3009900" cy="2336800"/>
          </a:xfrm>
          <a:prstGeom prst="rect">
            <a:avLst/>
          </a:prstGeom>
        </p:spPr>
      </p:pic>
    </p:spTree>
  </p:cSld>
  <p:clrMapOvr>
    <a:masterClrMapping/>
  </p:clrMapOvr>
  <p:transition advTm="1500">
    <p:dissolv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1815882"/>
          </a:xfrm>
          <a:prstGeom prst="rect">
            <a:avLst/>
          </a:prstGeom>
          <a:noFill/>
        </p:spPr>
        <p:txBody>
          <a:bodyPr wrap="square" rtlCol="0">
            <a:spAutoFit/>
          </a:bodyPr>
          <a:lstStyle/>
          <a:p>
            <a:r>
              <a:rPr lang="en-US" sz="2800" b="1" i="1" dirty="0" smtClean="0"/>
              <a:t>We also observe and analyze the evolution of. . .</a:t>
            </a:r>
          </a:p>
          <a:p>
            <a:r>
              <a:rPr lang="en-US" sz="2800" b="1" i="1" dirty="0" smtClean="0"/>
              <a:t>an even more recent and deadly virus. . .</a:t>
            </a:r>
          </a:p>
          <a:p>
            <a:endParaRPr lang="en-US" sz="2800" b="1" i="1" dirty="0" smtClean="0"/>
          </a:p>
          <a:p>
            <a:r>
              <a:rPr lang="en-US" sz="2800" b="1" i="1" dirty="0" smtClean="0"/>
              <a:t>The Human Immunodeficiency Virus (HIV)</a:t>
            </a:r>
            <a:endParaRPr lang="en-US" sz="2800" b="1" i="1" dirty="0"/>
          </a:p>
        </p:txBody>
      </p:sp>
      <p:pic>
        <p:nvPicPr>
          <p:cNvPr id="6" name="Picture 5"/>
          <p:cNvPicPr>
            <a:picLocks noChangeAspect="1"/>
          </p:cNvPicPr>
          <p:nvPr/>
        </p:nvPicPr>
        <p:blipFill>
          <a:blip r:embed="rId2"/>
          <a:stretch>
            <a:fillRect/>
          </a:stretch>
        </p:blipFill>
        <p:spPr>
          <a:xfrm>
            <a:off x="311009" y="2204621"/>
            <a:ext cx="4939439" cy="4367786"/>
          </a:xfrm>
          <a:prstGeom prst="rect">
            <a:avLst/>
          </a:prstGeom>
        </p:spPr>
      </p:pic>
      <p:sp>
        <p:nvSpPr>
          <p:cNvPr id="7" name="TextBox 6"/>
          <p:cNvSpPr txBox="1"/>
          <p:nvPr/>
        </p:nvSpPr>
        <p:spPr>
          <a:xfrm>
            <a:off x="5546334" y="2384265"/>
            <a:ext cx="3265599" cy="369332"/>
          </a:xfrm>
          <a:prstGeom prst="rect">
            <a:avLst/>
          </a:prstGeom>
          <a:noFill/>
        </p:spPr>
        <p:txBody>
          <a:bodyPr wrap="square" rtlCol="0">
            <a:spAutoFit/>
          </a:bodyPr>
          <a:lstStyle/>
          <a:p>
            <a:r>
              <a:rPr lang="en-US" b="1" dirty="0" smtClean="0"/>
              <a:t>Why does HIV evolve so rapidly?</a:t>
            </a:r>
            <a:endParaRPr lang="en-US" b="1" dirty="0"/>
          </a:p>
        </p:txBody>
      </p:sp>
    </p:spTree>
  </p:cSld>
  <p:clrMapOvr>
    <a:masterClrMapping/>
  </p:clrMapOvr>
  <p:transition advTm="10516">
    <p:dissolv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1815882"/>
          </a:xfrm>
          <a:prstGeom prst="rect">
            <a:avLst/>
          </a:prstGeom>
          <a:noFill/>
        </p:spPr>
        <p:txBody>
          <a:bodyPr wrap="square" rtlCol="0">
            <a:spAutoFit/>
          </a:bodyPr>
          <a:lstStyle/>
          <a:p>
            <a:r>
              <a:rPr lang="en-US" sz="2800" b="1" i="1" dirty="0" smtClean="0"/>
              <a:t>We also observe and analyze the evolution of. . .</a:t>
            </a:r>
          </a:p>
          <a:p>
            <a:r>
              <a:rPr lang="en-US" sz="2800" b="1" i="1" dirty="0" smtClean="0"/>
              <a:t>an even more recent and deadly virus. . .</a:t>
            </a:r>
          </a:p>
          <a:p>
            <a:endParaRPr lang="en-US" sz="2800" b="1" i="1" dirty="0" smtClean="0"/>
          </a:p>
          <a:p>
            <a:r>
              <a:rPr lang="en-US" sz="2800" b="1" i="1" dirty="0" smtClean="0"/>
              <a:t>The Human Immunodeficiency Virus (HIV)</a:t>
            </a:r>
            <a:endParaRPr lang="en-US" sz="2800" b="1" i="1" dirty="0"/>
          </a:p>
        </p:txBody>
      </p:sp>
      <p:pic>
        <p:nvPicPr>
          <p:cNvPr id="6" name="Picture 5"/>
          <p:cNvPicPr>
            <a:picLocks noChangeAspect="1"/>
          </p:cNvPicPr>
          <p:nvPr/>
        </p:nvPicPr>
        <p:blipFill>
          <a:blip r:embed="rId2"/>
          <a:stretch>
            <a:fillRect/>
          </a:stretch>
        </p:blipFill>
        <p:spPr>
          <a:xfrm>
            <a:off x="311009" y="2204621"/>
            <a:ext cx="4939439" cy="4367786"/>
          </a:xfrm>
          <a:prstGeom prst="rect">
            <a:avLst/>
          </a:prstGeom>
        </p:spPr>
      </p:pic>
      <p:sp>
        <p:nvSpPr>
          <p:cNvPr id="7" name="TextBox 6"/>
          <p:cNvSpPr txBox="1"/>
          <p:nvPr/>
        </p:nvSpPr>
        <p:spPr>
          <a:xfrm>
            <a:off x="5546334" y="2384265"/>
            <a:ext cx="3265599" cy="1138773"/>
          </a:xfrm>
          <a:prstGeom prst="rect">
            <a:avLst/>
          </a:prstGeom>
          <a:noFill/>
        </p:spPr>
        <p:txBody>
          <a:bodyPr wrap="square" rtlCol="0">
            <a:spAutoFit/>
          </a:bodyPr>
          <a:lstStyle/>
          <a:p>
            <a:r>
              <a:rPr lang="en-US" b="1" dirty="0" smtClean="0"/>
              <a:t>Why does HIV evolve so rapidly?</a:t>
            </a:r>
          </a:p>
          <a:p>
            <a:endParaRPr lang="en-US" b="1" dirty="0" smtClean="0"/>
          </a:p>
          <a:p>
            <a:r>
              <a:rPr lang="en-US" b="1" dirty="0" smtClean="0"/>
              <a:t>*Its high mutation rate</a:t>
            </a:r>
          </a:p>
          <a:p>
            <a:r>
              <a:rPr lang="en-US" sz="1400" b="1" dirty="0" smtClean="0"/>
              <a:t>1,000,000 times higher than ours!</a:t>
            </a:r>
            <a:endParaRPr lang="en-US" sz="1400" b="1" dirty="0"/>
          </a:p>
        </p:txBody>
      </p:sp>
    </p:spTree>
  </p:cSld>
  <p:clrMapOvr>
    <a:masterClrMapping/>
  </p:clrMapOvr>
  <p:transition advTm="10816">
    <p:dissolv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11009" y="388739"/>
            <a:ext cx="8500924" cy="1815882"/>
          </a:xfrm>
          <a:prstGeom prst="rect">
            <a:avLst/>
          </a:prstGeom>
          <a:noFill/>
        </p:spPr>
        <p:txBody>
          <a:bodyPr wrap="square" rtlCol="0">
            <a:spAutoFit/>
          </a:bodyPr>
          <a:lstStyle/>
          <a:p>
            <a:r>
              <a:rPr lang="en-US" sz="2800" b="1" i="1" dirty="0" smtClean="0"/>
              <a:t>We also observe and analyze the evolution of. . .</a:t>
            </a:r>
          </a:p>
          <a:p>
            <a:r>
              <a:rPr lang="en-US" sz="2800" b="1" i="1" dirty="0" smtClean="0"/>
              <a:t>an even more recent and deadly virus. . .</a:t>
            </a:r>
          </a:p>
          <a:p>
            <a:endParaRPr lang="en-US" sz="2800" b="1" i="1" dirty="0" smtClean="0"/>
          </a:p>
          <a:p>
            <a:r>
              <a:rPr lang="en-US" sz="2800" b="1" i="1" dirty="0" smtClean="0"/>
              <a:t>The Human Immunodeficiency Virus (HIV)</a:t>
            </a:r>
            <a:endParaRPr lang="en-US" sz="2800" b="1" i="1" dirty="0"/>
          </a:p>
        </p:txBody>
      </p:sp>
      <p:pic>
        <p:nvPicPr>
          <p:cNvPr id="6" name="Picture 5"/>
          <p:cNvPicPr>
            <a:picLocks noChangeAspect="1"/>
          </p:cNvPicPr>
          <p:nvPr/>
        </p:nvPicPr>
        <p:blipFill>
          <a:blip r:embed="rId3"/>
          <a:stretch>
            <a:fillRect/>
          </a:stretch>
        </p:blipFill>
        <p:spPr>
          <a:xfrm>
            <a:off x="311009" y="2204621"/>
            <a:ext cx="4939439" cy="4367786"/>
          </a:xfrm>
          <a:prstGeom prst="rect">
            <a:avLst/>
          </a:prstGeom>
        </p:spPr>
      </p:pic>
      <p:sp>
        <p:nvSpPr>
          <p:cNvPr id="7" name="TextBox 6"/>
          <p:cNvSpPr txBox="1"/>
          <p:nvPr/>
        </p:nvSpPr>
        <p:spPr>
          <a:xfrm>
            <a:off x="5546334" y="2384265"/>
            <a:ext cx="3265599" cy="2708434"/>
          </a:xfrm>
          <a:prstGeom prst="rect">
            <a:avLst/>
          </a:prstGeom>
          <a:noFill/>
        </p:spPr>
        <p:txBody>
          <a:bodyPr wrap="square" rtlCol="0">
            <a:spAutoFit/>
          </a:bodyPr>
          <a:lstStyle/>
          <a:p>
            <a:r>
              <a:rPr lang="en-US" b="1" dirty="0" smtClean="0"/>
              <a:t>Why does HIV evolve so rapidly?</a:t>
            </a:r>
          </a:p>
          <a:p>
            <a:endParaRPr lang="en-US" b="1" dirty="0" smtClean="0"/>
          </a:p>
          <a:p>
            <a:r>
              <a:rPr lang="en-US" b="1" dirty="0" smtClean="0"/>
              <a:t>*Its high mutation rate</a:t>
            </a:r>
          </a:p>
          <a:p>
            <a:r>
              <a:rPr lang="en-US" sz="1400" b="1" dirty="0" smtClean="0"/>
              <a:t>1,000,000 times higher than ours!</a:t>
            </a:r>
          </a:p>
          <a:p>
            <a:endParaRPr lang="en-US" sz="1400" b="1" dirty="0" smtClean="0"/>
          </a:p>
          <a:p>
            <a:r>
              <a:rPr lang="en-US" b="1" dirty="0" smtClean="0"/>
              <a:t>*Its short generation time</a:t>
            </a:r>
          </a:p>
          <a:p>
            <a:r>
              <a:rPr lang="en-US" sz="1400" b="1" dirty="0" smtClean="0"/>
              <a:t>1 year = 300 viral generations</a:t>
            </a:r>
          </a:p>
          <a:p>
            <a:r>
              <a:rPr lang="en-US" sz="1400" b="1" dirty="0" smtClean="0"/>
              <a:t>This means that </a:t>
            </a:r>
          </a:p>
          <a:p>
            <a:r>
              <a:rPr lang="en-US" sz="1400" b="1" dirty="0" smtClean="0"/>
              <a:t>10 years of viral evolution =</a:t>
            </a:r>
          </a:p>
          <a:p>
            <a:r>
              <a:rPr lang="en-US" sz="1400" b="1" dirty="0" smtClean="0"/>
              <a:t>2 to 3 MILLION YEARS of human evolution!</a:t>
            </a:r>
            <a:endParaRPr lang="en-US" sz="1400" b="1" dirty="0"/>
          </a:p>
        </p:txBody>
      </p:sp>
    </p:spTree>
  </p:cSld>
  <p:clrMapOvr>
    <a:masterClrMapping/>
  </p:clrMapOvr>
  <p:transition advTm="13766">
    <p:dissolv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75370" y="2163979"/>
            <a:ext cx="5393260" cy="646331"/>
          </a:xfrm>
          <a:prstGeom prst="rect">
            <a:avLst/>
          </a:prstGeom>
          <a:noFill/>
        </p:spPr>
        <p:txBody>
          <a:bodyPr wrap="square" rtlCol="0">
            <a:spAutoFit/>
          </a:bodyPr>
          <a:lstStyle/>
          <a:p>
            <a:r>
              <a:rPr lang="en-US" dirty="0" smtClean="0"/>
              <a:t>SO, HOW CAN PHYSICS HELP IN UNDERSTANDING THE MECHANISMS BY WHICH CELLS GROW AND EVOLVE?</a:t>
            </a:r>
            <a:endParaRPr lang="en-US" dirty="0"/>
          </a:p>
        </p:txBody>
      </p:sp>
    </p:spTree>
  </p:cSld>
  <p:clrMapOvr>
    <a:masterClrMapping/>
  </p:clrMapOvr>
  <p:transition advTm="7666">
    <p:dissolv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75370" y="2163979"/>
            <a:ext cx="5393260" cy="1477328"/>
          </a:xfrm>
          <a:prstGeom prst="rect">
            <a:avLst/>
          </a:prstGeom>
          <a:noFill/>
        </p:spPr>
        <p:txBody>
          <a:bodyPr wrap="square" rtlCol="0">
            <a:spAutoFit/>
          </a:bodyPr>
          <a:lstStyle/>
          <a:p>
            <a:r>
              <a:rPr lang="en-US" dirty="0" smtClean="0"/>
              <a:t>SO, HOW CAN PHYSICS HELP IN UNDERSTANDING THE MECHANISMS BY WHICH CELLS GROW AND EVOLVE?</a:t>
            </a:r>
          </a:p>
          <a:p>
            <a:endParaRPr lang="en-US" dirty="0" smtClean="0"/>
          </a:p>
          <a:p>
            <a:r>
              <a:rPr lang="en-US" dirty="0" smtClean="0"/>
              <a:t>CAN SCIENTISTS FIND THE “RULES” THAN GOVERN GENETICS USING TODAY’S TECHNOLOGY?</a:t>
            </a:r>
            <a:endParaRPr lang="en-US" dirty="0"/>
          </a:p>
        </p:txBody>
      </p:sp>
    </p:spTree>
  </p:cSld>
  <p:clrMapOvr>
    <a:masterClrMapping/>
  </p:clrMapOvr>
  <p:transition advTm="7766">
    <p:dissolv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75370" y="2163979"/>
            <a:ext cx="5393260" cy="2308324"/>
          </a:xfrm>
          <a:prstGeom prst="rect">
            <a:avLst/>
          </a:prstGeom>
          <a:noFill/>
        </p:spPr>
        <p:txBody>
          <a:bodyPr wrap="square" rtlCol="0">
            <a:spAutoFit/>
          </a:bodyPr>
          <a:lstStyle/>
          <a:p>
            <a:r>
              <a:rPr lang="en-US" dirty="0" smtClean="0"/>
              <a:t>SO, HOW CAN PHYSICS HELP IN UNDERSTANDING THE MECHANISMS BY WHICH CELLS GROW AND EVOLVE?</a:t>
            </a:r>
          </a:p>
          <a:p>
            <a:endParaRPr lang="en-US" dirty="0" smtClean="0"/>
          </a:p>
          <a:p>
            <a:r>
              <a:rPr lang="en-US" dirty="0" smtClean="0"/>
              <a:t>CAN SCIENTISTS FIND THE “RULES” THAN GOVERN GENETICS USING TODAY’S TECHNOLOGY?</a:t>
            </a:r>
          </a:p>
          <a:p>
            <a:endParaRPr lang="en-US" dirty="0" smtClean="0"/>
          </a:p>
          <a:p>
            <a:r>
              <a:rPr lang="en-US" dirty="0" smtClean="0"/>
              <a:t>WILL THE DISCOVERIES OF TODAY CHANGE THE WAY WE LOOK AT HOW CELLS WORK?</a:t>
            </a:r>
            <a:endParaRPr lang="en-US" dirty="0"/>
          </a:p>
        </p:txBody>
      </p:sp>
    </p:spTree>
  </p:cSld>
  <p:clrMapOvr>
    <a:masterClrMapping/>
  </p:clrMapOvr>
  <p:transition advTm="7199">
    <p:dissolv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75370" y="2163979"/>
            <a:ext cx="5393260" cy="3139321"/>
          </a:xfrm>
          <a:prstGeom prst="rect">
            <a:avLst/>
          </a:prstGeom>
          <a:noFill/>
        </p:spPr>
        <p:txBody>
          <a:bodyPr wrap="square" rtlCol="0">
            <a:spAutoFit/>
          </a:bodyPr>
          <a:lstStyle/>
          <a:p>
            <a:r>
              <a:rPr lang="en-US" dirty="0" smtClean="0"/>
              <a:t>SO, HOW CAN PHYSICS HELP IN UNDERSTANDING THE MECHANISMS BY WHICH CELLS GROW AND EVOLVE?</a:t>
            </a:r>
          </a:p>
          <a:p>
            <a:endParaRPr lang="en-US" dirty="0" smtClean="0"/>
          </a:p>
          <a:p>
            <a:r>
              <a:rPr lang="en-US" dirty="0" smtClean="0"/>
              <a:t>CAN SCIENTISTS FIND THE “RULES” THAN GOVERN GENETICS USING TODAY’S TECHNOLOGY?</a:t>
            </a:r>
          </a:p>
          <a:p>
            <a:endParaRPr lang="en-US" dirty="0" smtClean="0"/>
          </a:p>
          <a:p>
            <a:r>
              <a:rPr lang="en-US" dirty="0" smtClean="0"/>
              <a:t>WILL THE DISCOVERIES OF TODAY CHANGE THE WAY WE LOOK AT HOW CELLS WORK?</a:t>
            </a:r>
          </a:p>
          <a:p>
            <a:endParaRPr lang="en-US" dirty="0" smtClean="0"/>
          </a:p>
          <a:p>
            <a:r>
              <a:rPr lang="en-US" dirty="0" smtClean="0"/>
              <a:t>WILL WE ACTUALLY BE ABLE TO </a:t>
            </a:r>
            <a:r>
              <a:rPr lang="en-US" i="1" dirty="0" smtClean="0"/>
              <a:t>CONTROL</a:t>
            </a:r>
            <a:r>
              <a:rPr lang="en-US" dirty="0" smtClean="0"/>
              <a:t> CELLULAR MECHANISMS?</a:t>
            </a:r>
            <a:endParaRPr lang="en-US" dirty="0"/>
          </a:p>
        </p:txBody>
      </p:sp>
    </p:spTree>
  </p:cSld>
  <p:clrMapOvr>
    <a:masterClrMapping/>
  </p:clrMapOvr>
  <p:transition advTm="7383">
    <p:dissolv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6" name="Group 5"/>
          <p:cNvGrpSpPr/>
          <p:nvPr/>
        </p:nvGrpSpPr>
        <p:grpSpPr>
          <a:xfrm>
            <a:off x="-1240711" y="-15875"/>
            <a:ext cx="10384711" cy="6858000"/>
            <a:chOff x="-1240711" y="-15875"/>
            <a:chExt cx="10384711" cy="6858000"/>
          </a:xfrm>
        </p:grpSpPr>
        <p:pic>
          <p:nvPicPr>
            <p:cNvPr id="4" name="Picture 3"/>
            <p:cNvPicPr>
              <a:picLocks noChangeAspect="1"/>
            </p:cNvPicPr>
            <p:nvPr/>
          </p:nvPicPr>
          <p:blipFill>
            <a:blip r:embed="rId3"/>
            <a:stretch>
              <a:fillRect/>
            </a:stretch>
          </p:blipFill>
          <p:spPr>
            <a:xfrm>
              <a:off x="-1240711" y="-15875"/>
              <a:ext cx="10384711" cy="6858000"/>
            </a:xfrm>
            <a:prstGeom prst="rect">
              <a:avLst/>
            </a:prstGeom>
          </p:spPr>
        </p:pic>
        <p:sp>
          <p:nvSpPr>
            <p:cNvPr id="5" name="Rectangle 4"/>
            <p:cNvSpPr/>
            <p:nvPr/>
          </p:nvSpPr>
          <p:spPr>
            <a:xfrm>
              <a:off x="3061368" y="1082840"/>
              <a:ext cx="3342105" cy="730182"/>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 name="TextBox 1"/>
          <p:cNvSpPr txBox="1"/>
          <p:nvPr/>
        </p:nvSpPr>
        <p:spPr>
          <a:xfrm>
            <a:off x="2207550" y="2674461"/>
            <a:ext cx="4678099" cy="369332"/>
          </a:xfrm>
          <a:prstGeom prst="rect">
            <a:avLst/>
          </a:prstGeom>
          <a:noFill/>
        </p:spPr>
        <p:txBody>
          <a:bodyPr wrap="square" rtlCol="0">
            <a:spAutoFit/>
          </a:bodyPr>
          <a:lstStyle/>
          <a:p>
            <a:r>
              <a:rPr lang="en-US" b="1" dirty="0" smtClean="0"/>
              <a:t>PART 3:   PHYSICS , THE CELL, AND THE FUTURE</a:t>
            </a:r>
          </a:p>
        </p:txBody>
      </p:sp>
    </p:spTree>
  </p:cSld>
  <p:clrMapOvr>
    <a:masterClrMapping/>
  </p:clrMapOvr>
  <p:transition advTm="10116">
    <p:dissolv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44417" y="440571"/>
            <a:ext cx="6855165" cy="584776"/>
          </a:xfrm>
          <a:prstGeom prst="rect">
            <a:avLst/>
          </a:prstGeom>
          <a:noFill/>
        </p:spPr>
        <p:txBody>
          <a:bodyPr wrap="square" rtlCol="0">
            <a:spAutoFit/>
          </a:bodyPr>
          <a:lstStyle/>
          <a:p>
            <a:r>
              <a:rPr lang="en-US" sz="3200" dirty="0" smtClean="0"/>
              <a:t>ALL LIVING THINGS ARE MADE OF CELLS</a:t>
            </a:r>
            <a:endParaRPr lang="en-US" sz="3200" dirty="0"/>
          </a:p>
        </p:txBody>
      </p:sp>
    </p:spTree>
  </p:cSld>
  <p:clrMapOvr>
    <a:masterClrMapping/>
  </p:clrMapOvr>
  <p:transition advTm="1399">
    <p:dissolv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44417" y="440571"/>
            <a:ext cx="6855165" cy="584776"/>
          </a:xfrm>
          <a:prstGeom prst="rect">
            <a:avLst/>
          </a:prstGeom>
          <a:noFill/>
        </p:spPr>
        <p:txBody>
          <a:bodyPr wrap="square" rtlCol="0">
            <a:spAutoFit/>
          </a:bodyPr>
          <a:lstStyle/>
          <a:p>
            <a:r>
              <a:rPr lang="en-US" sz="3200" dirty="0" smtClean="0"/>
              <a:t>ALL LIVING THINGS ARE MADE OF CELLS</a:t>
            </a:r>
            <a:endParaRPr lang="en-US" sz="3200" dirty="0"/>
          </a:p>
        </p:txBody>
      </p:sp>
      <p:pic>
        <p:nvPicPr>
          <p:cNvPr id="3" name="Picture 2"/>
          <p:cNvPicPr>
            <a:picLocks noChangeAspect="1"/>
          </p:cNvPicPr>
          <p:nvPr/>
        </p:nvPicPr>
        <p:blipFill>
          <a:blip r:embed="rId2"/>
          <a:stretch>
            <a:fillRect/>
          </a:stretch>
        </p:blipFill>
        <p:spPr>
          <a:xfrm>
            <a:off x="804167" y="1025347"/>
            <a:ext cx="2381250" cy="2108200"/>
          </a:xfrm>
          <a:prstGeom prst="rect">
            <a:avLst/>
          </a:prstGeom>
        </p:spPr>
      </p:pic>
    </p:spTree>
  </p:cSld>
  <p:clrMapOvr>
    <a:masterClrMapping/>
  </p:clrMapOvr>
  <p:transition advTm="1250">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646331"/>
          </a:xfrm>
          <a:prstGeom prst="rect">
            <a:avLst/>
          </a:prstGeom>
          <a:noFill/>
        </p:spPr>
        <p:txBody>
          <a:bodyPr wrap="square" rtlCol="0">
            <a:spAutoFit/>
          </a:bodyPr>
          <a:lstStyle/>
          <a:p>
            <a:r>
              <a:rPr lang="en-US" dirty="0" smtClean="0"/>
              <a:t>Throughout human history, man has engaged science by careful observation of the world around him.</a:t>
            </a:r>
            <a:endParaRPr lang="en-US" dirty="0"/>
          </a:p>
        </p:txBody>
      </p:sp>
      <p:pic>
        <p:nvPicPr>
          <p:cNvPr id="4" name="Picture 3"/>
          <p:cNvPicPr>
            <a:picLocks noChangeAspect="1"/>
          </p:cNvPicPr>
          <p:nvPr/>
        </p:nvPicPr>
        <p:blipFill>
          <a:blip r:embed="rId2">
            <a:alphaModFix amt="56000"/>
          </a:blip>
          <a:stretch>
            <a:fillRect/>
          </a:stretch>
        </p:blipFill>
        <p:spPr>
          <a:xfrm>
            <a:off x="849296" y="2260600"/>
            <a:ext cx="3009900" cy="2336800"/>
          </a:xfrm>
          <a:prstGeom prst="rect">
            <a:avLst/>
          </a:prstGeom>
        </p:spPr>
      </p:pic>
      <p:pic>
        <p:nvPicPr>
          <p:cNvPr id="5" name="Picture 4"/>
          <p:cNvPicPr>
            <a:picLocks noChangeAspect="1"/>
          </p:cNvPicPr>
          <p:nvPr/>
        </p:nvPicPr>
        <p:blipFill>
          <a:blip r:embed="rId3"/>
          <a:stretch>
            <a:fillRect/>
          </a:stretch>
        </p:blipFill>
        <p:spPr>
          <a:xfrm>
            <a:off x="3209048" y="2512039"/>
            <a:ext cx="5722954" cy="4170721"/>
          </a:xfrm>
          <a:prstGeom prst="rect">
            <a:avLst/>
          </a:prstGeom>
        </p:spPr>
      </p:pic>
    </p:spTree>
  </p:cSld>
  <p:clrMapOvr>
    <a:masterClrMapping/>
  </p:clrMapOvr>
  <p:transition advTm="1633">
    <p:dissolv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44417" y="440571"/>
            <a:ext cx="6855165" cy="584776"/>
          </a:xfrm>
          <a:prstGeom prst="rect">
            <a:avLst/>
          </a:prstGeom>
          <a:noFill/>
        </p:spPr>
        <p:txBody>
          <a:bodyPr wrap="square" rtlCol="0">
            <a:spAutoFit/>
          </a:bodyPr>
          <a:lstStyle/>
          <a:p>
            <a:r>
              <a:rPr lang="en-US" sz="3200" dirty="0" smtClean="0"/>
              <a:t>ALL LIVING THINGS ARE MADE OF CELLS</a:t>
            </a:r>
            <a:endParaRPr lang="en-US" sz="3200" dirty="0"/>
          </a:p>
        </p:txBody>
      </p:sp>
      <p:pic>
        <p:nvPicPr>
          <p:cNvPr id="3" name="Picture 2"/>
          <p:cNvPicPr>
            <a:picLocks noChangeAspect="1"/>
          </p:cNvPicPr>
          <p:nvPr/>
        </p:nvPicPr>
        <p:blipFill>
          <a:blip r:embed="rId2"/>
          <a:stretch>
            <a:fillRect/>
          </a:stretch>
        </p:blipFill>
        <p:spPr>
          <a:xfrm>
            <a:off x="804167" y="1025347"/>
            <a:ext cx="2381250" cy="2108200"/>
          </a:xfrm>
          <a:prstGeom prst="rect">
            <a:avLst/>
          </a:prstGeom>
        </p:spPr>
      </p:pic>
      <p:pic>
        <p:nvPicPr>
          <p:cNvPr id="4" name="Picture 3"/>
          <p:cNvPicPr>
            <a:picLocks noChangeAspect="1"/>
          </p:cNvPicPr>
          <p:nvPr/>
        </p:nvPicPr>
        <p:blipFill>
          <a:blip r:embed="rId3"/>
          <a:stretch>
            <a:fillRect/>
          </a:stretch>
        </p:blipFill>
        <p:spPr>
          <a:xfrm>
            <a:off x="2992453" y="2284647"/>
            <a:ext cx="3864219" cy="2790825"/>
          </a:xfrm>
          <a:prstGeom prst="rect">
            <a:avLst/>
          </a:prstGeom>
        </p:spPr>
      </p:pic>
    </p:spTree>
  </p:cSld>
  <p:clrMapOvr>
    <a:masterClrMapping/>
  </p:clrMapOvr>
  <p:transition advTm="1266">
    <p:dissolv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44417" y="440571"/>
            <a:ext cx="6855165" cy="584776"/>
          </a:xfrm>
          <a:prstGeom prst="rect">
            <a:avLst/>
          </a:prstGeom>
          <a:noFill/>
        </p:spPr>
        <p:txBody>
          <a:bodyPr wrap="square" rtlCol="0">
            <a:spAutoFit/>
          </a:bodyPr>
          <a:lstStyle/>
          <a:p>
            <a:r>
              <a:rPr lang="en-US" sz="3200" dirty="0" smtClean="0"/>
              <a:t>ALL LIVING THINGS ARE MADE OF CELLS</a:t>
            </a:r>
            <a:endParaRPr lang="en-US" sz="3200" dirty="0"/>
          </a:p>
        </p:txBody>
      </p:sp>
      <p:pic>
        <p:nvPicPr>
          <p:cNvPr id="3" name="Picture 2"/>
          <p:cNvPicPr>
            <a:picLocks noChangeAspect="1"/>
          </p:cNvPicPr>
          <p:nvPr/>
        </p:nvPicPr>
        <p:blipFill>
          <a:blip r:embed="rId2"/>
          <a:stretch>
            <a:fillRect/>
          </a:stretch>
        </p:blipFill>
        <p:spPr>
          <a:xfrm>
            <a:off x="804167" y="1025347"/>
            <a:ext cx="2381250" cy="2108200"/>
          </a:xfrm>
          <a:prstGeom prst="rect">
            <a:avLst/>
          </a:prstGeom>
        </p:spPr>
      </p:pic>
      <p:pic>
        <p:nvPicPr>
          <p:cNvPr id="4" name="Picture 3"/>
          <p:cNvPicPr>
            <a:picLocks noChangeAspect="1"/>
          </p:cNvPicPr>
          <p:nvPr/>
        </p:nvPicPr>
        <p:blipFill>
          <a:blip r:embed="rId3"/>
          <a:stretch>
            <a:fillRect/>
          </a:stretch>
        </p:blipFill>
        <p:spPr>
          <a:xfrm>
            <a:off x="2992453" y="2284647"/>
            <a:ext cx="3864219" cy="2790825"/>
          </a:xfrm>
          <a:prstGeom prst="rect">
            <a:avLst/>
          </a:prstGeom>
        </p:spPr>
      </p:pic>
      <p:pic>
        <p:nvPicPr>
          <p:cNvPr id="5" name="Picture 4"/>
          <p:cNvPicPr>
            <a:picLocks noChangeAspect="1"/>
          </p:cNvPicPr>
          <p:nvPr/>
        </p:nvPicPr>
        <p:blipFill>
          <a:blip r:embed="rId4"/>
          <a:stretch>
            <a:fillRect/>
          </a:stretch>
        </p:blipFill>
        <p:spPr>
          <a:xfrm>
            <a:off x="5094547" y="3564172"/>
            <a:ext cx="3524250" cy="3022600"/>
          </a:xfrm>
          <a:prstGeom prst="rect">
            <a:avLst/>
          </a:prstGeom>
        </p:spPr>
      </p:pic>
    </p:spTree>
  </p:cSld>
  <p:clrMapOvr>
    <a:masterClrMapping/>
  </p:clrMapOvr>
  <p:transition advTm="1866">
    <p:dissolv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44417" y="440571"/>
            <a:ext cx="6855165" cy="584776"/>
          </a:xfrm>
          <a:prstGeom prst="rect">
            <a:avLst/>
          </a:prstGeom>
          <a:noFill/>
        </p:spPr>
        <p:txBody>
          <a:bodyPr wrap="square" rtlCol="0">
            <a:spAutoFit/>
          </a:bodyPr>
          <a:lstStyle/>
          <a:p>
            <a:r>
              <a:rPr lang="en-US" sz="3200" dirty="0" smtClean="0"/>
              <a:t>ALL LIVING THINGS ARE MADE OF CELLS</a:t>
            </a:r>
            <a:endParaRPr lang="en-US" sz="3200" dirty="0"/>
          </a:p>
        </p:txBody>
      </p:sp>
      <p:pic>
        <p:nvPicPr>
          <p:cNvPr id="3" name="Picture 2"/>
          <p:cNvPicPr>
            <a:picLocks noChangeAspect="1"/>
          </p:cNvPicPr>
          <p:nvPr/>
        </p:nvPicPr>
        <p:blipFill>
          <a:blip r:embed="rId2"/>
          <a:stretch>
            <a:fillRect/>
          </a:stretch>
        </p:blipFill>
        <p:spPr>
          <a:xfrm>
            <a:off x="804167" y="1025347"/>
            <a:ext cx="2381250" cy="2108200"/>
          </a:xfrm>
          <a:prstGeom prst="rect">
            <a:avLst/>
          </a:prstGeom>
        </p:spPr>
      </p:pic>
      <p:pic>
        <p:nvPicPr>
          <p:cNvPr id="4" name="Picture 3"/>
          <p:cNvPicPr>
            <a:picLocks noChangeAspect="1"/>
          </p:cNvPicPr>
          <p:nvPr/>
        </p:nvPicPr>
        <p:blipFill>
          <a:blip r:embed="rId3"/>
          <a:stretch>
            <a:fillRect/>
          </a:stretch>
        </p:blipFill>
        <p:spPr>
          <a:xfrm>
            <a:off x="2992453" y="2284647"/>
            <a:ext cx="3864219" cy="2790825"/>
          </a:xfrm>
          <a:prstGeom prst="rect">
            <a:avLst/>
          </a:prstGeom>
        </p:spPr>
      </p:pic>
      <p:pic>
        <p:nvPicPr>
          <p:cNvPr id="5" name="Picture 4"/>
          <p:cNvPicPr>
            <a:picLocks noChangeAspect="1"/>
          </p:cNvPicPr>
          <p:nvPr/>
        </p:nvPicPr>
        <p:blipFill>
          <a:blip r:embed="rId4"/>
          <a:stretch>
            <a:fillRect/>
          </a:stretch>
        </p:blipFill>
        <p:spPr>
          <a:xfrm>
            <a:off x="5094547" y="3564172"/>
            <a:ext cx="3524250" cy="3022600"/>
          </a:xfrm>
          <a:prstGeom prst="rect">
            <a:avLst/>
          </a:prstGeom>
        </p:spPr>
      </p:pic>
      <p:pic>
        <p:nvPicPr>
          <p:cNvPr id="6" name="Picture 5"/>
          <p:cNvPicPr>
            <a:picLocks noChangeAspect="1"/>
          </p:cNvPicPr>
          <p:nvPr/>
        </p:nvPicPr>
        <p:blipFill>
          <a:blip r:embed="rId5"/>
          <a:stretch>
            <a:fillRect/>
          </a:stretch>
        </p:blipFill>
        <p:spPr>
          <a:xfrm>
            <a:off x="2644548" y="4122481"/>
            <a:ext cx="3123463" cy="2464291"/>
          </a:xfrm>
          <a:prstGeom prst="rect">
            <a:avLst/>
          </a:prstGeom>
        </p:spPr>
      </p:pic>
    </p:spTree>
  </p:cSld>
  <p:clrMapOvr>
    <a:masterClrMapping/>
  </p:clrMapOvr>
  <p:transition advTm="2150">
    <p:dissolv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44417" y="440571"/>
            <a:ext cx="6855165" cy="584776"/>
          </a:xfrm>
          <a:prstGeom prst="rect">
            <a:avLst/>
          </a:prstGeom>
          <a:noFill/>
        </p:spPr>
        <p:txBody>
          <a:bodyPr wrap="square" rtlCol="0">
            <a:spAutoFit/>
          </a:bodyPr>
          <a:lstStyle/>
          <a:p>
            <a:r>
              <a:rPr lang="en-US" sz="3200" dirty="0" smtClean="0"/>
              <a:t>ALL LIVING THINGS ARE MADE OF CELLS</a:t>
            </a:r>
            <a:endParaRPr lang="en-US" sz="3200" dirty="0"/>
          </a:p>
        </p:txBody>
      </p:sp>
      <p:pic>
        <p:nvPicPr>
          <p:cNvPr id="3" name="Picture 2"/>
          <p:cNvPicPr>
            <a:picLocks noChangeAspect="1"/>
          </p:cNvPicPr>
          <p:nvPr/>
        </p:nvPicPr>
        <p:blipFill>
          <a:blip r:embed="rId2"/>
          <a:stretch>
            <a:fillRect/>
          </a:stretch>
        </p:blipFill>
        <p:spPr>
          <a:xfrm>
            <a:off x="804167" y="1025347"/>
            <a:ext cx="2381250" cy="2108200"/>
          </a:xfrm>
          <a:prstGeom prst="rect">
            <a:avLst/>
          </a:prstGeom>
        </p:spPr>
      </p:pic>
      <p:pic>
        <p:nvPicPr>
          <p:cNvPr id="4" name="Picture 3"/>
          <p:cNvPicPr>
            <a:picLocks noChangeAspect="1"/>
          </p:cNvPicPr>
          <p:nvPr/>
        </p:nvPicPr>
        <p:blipFill>
          <a:blip r:embed="rId3"/>
          <a:stretch>
            <a:fillRect/>
          </a:stretch>
        </p:blipFill>
        <p:spPr>
          <a:xfrm>
            <a:off x="2992453" y="2284647"/>
            <a:ext cx="3864219" cy="2790825"/>
          </a:xfrm>
          <a:prstGeom prst="rect">
            <a:avLst/>
          </a:prstGeom>
        </p:spPr>
      </p:pic>
      <p:pic>
        <p:nvPicPr>
          <p:cNvPr id="5" name="Picture 4"/>
          <p:cNvPicPr>
            <a:picLocks noChangeAspect="1"/>
          </p:cNvPicPr>
          <p:nvPr/>
        </p:nvPicPr>
        <p:blipFill>
          <a:blip r:embed="rId4"/>
          <a:stretch>
            <a:fillRect/>
          </a:stretch>
        </p:blipFill>
        <p:spPr>
          <a:xfrm>
            <a:off x="5094547" y="3564172"/>
            <a:ext cx="3524250" cy="3022600"/>
          </a:xfrm>
          <a:prstGeom prst="rect">
            <a:avLst/>
          </a:prstGeom>
        </p:spPr>
      </p:pic>
      <p:pic>
        <p:nvPicPr>
          <p:cNvPr id="6" name="Picture 5"/>
          <p:cNvPicPr>
            <a:picLocks noChangeAspect="1"/>
          </p:cNvPicPr>
          <p:nvPr/>
        </p:nvPicPr>
        <p:blipFill>
          <a:blip r:embed="rId5"/>
          <a:stretch>
            <a:fillRect/>
          </a:stretch>
        </p:blipFill>
        <p:spPr>
          <a:xfrm>
            <a:off x="2644548" y="4122481"/>
            <a:ext cx="3123463" cy="2464291"/>
          </a:xfrm>
          <a:prstGeom prst="rect">
            <a:avLst/>
          </a:prstGeom>
        </p:spPr>
      </p:pic>
      <p:pic>
        <p:nvPicPr>
          <p:cNvPr id="7" name="Picture 6"/>
          <p:cNvPicPr>
            <a:picLocks noChangeAspect="1"/>
          </p:cNvPicPr>
          <p:nvPr/>
        </p:nvPicPr>
        <p:blipFill>
          <a:blip r:embed="rId6"/>
          <a:stretch>
            <a:fillRect/>
          </a:stretch>
        </p:blipFill>
        <p:spPr>
          <a:xfrm>
            <a:off x="0" y="3133547"/>
            <a:ext cx="2418522" cy="2396024"/>
          </a:xfrm>
          <a:prstGeom prst="rect">
            <a:avLst/>
          </a:prstGeom>
        </p:spPr>
      </p:pic>
    </p:spTree>
  </p:cSld>
  <p:clrMapOvr>
    <a:masterClrMapping/>
  </p:clrMapOvr>
  <p:transition advTm="1849">
    <p:dissolv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44417" y="440571"/>
            <a:ext cx="6855165" cy="584776"/>
          </a:xfrm>
          <a:prstGeom prst="rect">
            <a:avLst/>
          </a:prstGeom>
          <a:noFill/>
        </p:spPr>
        <p:txBody>
          <a:bodyPr wrap="square" rtlCol="0">
            <a:spAutoFit/>
          </a:bodyPr>
          <a:lstStyle/>
          <a:p>
            <a:r>
              <a:rPr lang="en-US" sz="3200" dirty="0" smtClean="0"/>
              <a:t>ALL LIVING THINGS ARE MADE OF CELLS</a:t>
            </a:r>
            <a:endParaRPr lang="en-US" sz="3200" dirty="0"/>
          </a:p>
        </p:txBody>
      </p:sp>
      <p:pic>
        <p:nvPicPr>
          <p:cNvPr id="3" name="Picture 2"/>
          <p:cNvPicPr>
            <a:picLocks noChangeAspect="1"/>
          </p:cNvPicPr>
          <p:nvPr/>
        </p:nvPicPr>
        <p:blipFill>
          <a:blip r:embed="rId2"/>
          <a:stretch>
            <a:fillRect/>
          </a:stretch>
        </p:blipFill>
        <p:spPr>
          <a:xfrm>
            <a:off x="804167" y="1025347"/>
            <a:ext cx="2381250" cy="2108200"/>
          </a:xfrm>
          <a:prstGeom prst="rect">
            <a:avLst/>
          </a:prstGeom>
        </p:spPr>
      </p:pic>
      <p:pic>
        <p:nvPicPr>
          <p:cNvPr id="4" name="Picture 3"/>
          <p:cNvPicPr>
            <a:picLocks noChangeAspect="1"/>
          </p:cNvPicPr>
          <p:nvPr/>
        </p:nvPicPr>
        <p:blipFill>
          <a:blip r:embed="rId3"/>
          <a:stretch>
            <a:fillRect/>
          </a:stretch>
        </p:blipFill>
        <p:spPr>
          <a:xfrm>
            <a:off x="2992453" y="2284647"/>
            <a:ext cx="3864219" cy="2790825"/>
          </a:xfrm>
          <a:prstGeom prst="rect">
            <a:avLst/>
          </a:prstGeom>
        </p:spPr>
      </p:pic>
      <p:pic>
        <p:nvPicPr>
          <p:cNvPr id="5" name="Picture 4"/>
          <p:cNvPicPr>
            <a:picLocks noChangeAspect="1"/>
          </p:cNvPicPr>
          <p:nvPr/>
        </p:nvPicPr>
        <p:blipFill>
          <a:blip r:embed="rId4"/>
          <a:stretch>
            <a:fillRect/>
          </a:stretch>
        </p:blipFill>
        <p:spPr>
          <a:xfrm>
            <a:off x="5094547" y="3564172"/>
            <a:ext cx="3524250" cy="3022600"/>
          </a:xfrm>
          <a:prstGeom prst="rect">
            <a:avLst/>
          </a:prstGeom>
        </p:spPr>
      </p:pic>
      <p:pic>
        <p:nvPicPr>
          <p:cNvPr id="6" name="Picture 5"/>
          <p:cNvPicPr>
            <a:picLocks noChangeAspect="1"/>
          </p:cNvPicPr>
          <p:nvPr/>
        </p:nvPicPr>
        <p:blipFill>
          <a:blip r:embed="rId5"/>
          <a:stretch>
            <a:fillRect/>
          </a:stretch>
        </p:blipFill>
        <p:spPr>
          <a:xfrm>
            <a:off x="2644548" y="4122481"/>
            <a:ext cx="3123463" cy="2464291"/>
          </a:xfrm>
          <a:prstGeom prst="rect">
            <a:avLst/>
          </a:prstGeom>
        </p:spPr>
      </p:pic>
      <p:pic>
        <p:nvPicPr>
          <p:cNvPr id="7" name="Picture 6"/>
          <p:cNvPicPr>
            <a:picLocks noChangeAspect="1"/>
          </p:cNvPicPr>
          <p:nvPr/>
        </p:nvPicPr>
        <p:blipFill>
          <a:blip r:embed="rId6"/>
          <a:stretch>
            <a:fillRect/>
          </a:stretch>
        </p:blipFill>
        <p:spPr>
          <a:xfrm>
            <a:off x="0" y="3133547"/>
            <a:ext cx="2418522" cy="2396024"/>
          </a:xfrm>
          <a:prstGeom prst="rect">
            <a:avLst/>
          </a:prstGeom>
        </p:spPr>
      </p:pic>
      <p:pic>
        <p:nvPicPr>
          <p:cNvPr id="8" name="Picture 7"/>
          <p:cNvPicPr>
            <a:picLocks noChangeAspect="1"/>
          </p:cNvPicPr>
          <p:nvPr/>
        </p:nvPicPr>
        <p:blipFill>
          <a:blip r:embed="rId7"/>
          <a:stretch>
            <a:fillRect/>
          </a:stretch>
        </p:blipFill>
        <p:spPr>
          <a:xfrm>
            <a:off x="6417624" y="1025347"/>
            <a:ext cx="2495550" cy="1866900"/>
          </a:xfrm>
          <a:prstGeom prst="rect">
            <a:avLst/>
          </a:prstGeom>
        </p:spPr>
      </p:pic>
    </p:spTree>
  </p:cSld>
  <p:clrMapOvr>
    <a:masterClrMapping/>
  </p:clrMapOvr>
  <p:transition advTm="1866">
    <p:dissolv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44417" y="440571"/>
            <a:ext cx="6855165" cy="584776"/>
          </a:xfrm>
          <a:prstGeom prst="rect">
            <a:avLst/>
          </a:prstGeom>
          <a:noFill/>
        </p:spPr>
        <p:txBody>
          <a:bodyPr wrap="square" rtlCol="0">
            <a:spAutoFit/>
          </a:bodyPr>
          <a:lstStyle/>
          <a:p>
            <a:r>
              <a:rPr lang="en-US" sz="3200" dirty="0" smtClean="0"/>
              <a:t>ALL LIVING THINGS ARE MADE OF CELLS</a:t>
            </a:r>
            <a:endParaRPr lang="en-US" sz="3200" dirty="0"/>
          </a:p>
        </p:txBody>
      </p:sp>
      <p:pic>
        <p:nvPicPr>
          <p:cNvPr id="3" name="Picture 2"/>
          <p:cNvPicPr>
            <a:picLocks noChangeAspect="1"/>
          </p:cNvPicPr>
          <p:nvPr/>
        </p:nvPicPr>
        <p:blipFill>
          <a:blip r:embed="rId2"/>
          <a:stretch>
            <a:fillRect/>
          </a:stretch>
        </p:blipFill>
        <p:spPr>
          <a:xfrm>
            <a:off x="804167" y="1025347"/>
            <a:ext cx="2381250" cy="2108200"/>
          </a:xfrm>
          <a:prstGeom prst="rect">
            <a:avLst/>
          </a:prstGeom>
        </p:spPr>
      </p:pic>
      <p:pic>
        <p:nvPicPr>
          <p:cNvPr id="4" name="Picture 3"/>
          <p:cNvPicPr>
            <a:picLocks noChangeAspect="1"/>
          </p:cNvPicPr>
          <p:nvPr/>
        </p:nvPicPr>
        <p:blipFill>
          <a:blip r:embed="rId3"/>
          <a:stretch>
            <a:fillRect/>
          </a:stretch>
        </p:blipFill>
        <p:spPr>
          <a:xfrm>
            <a:off x="2992453" y="2284647"/>
            <a:ext cx="3864219" cy="2790825"/>
          </a:xfrm>
          <a:prstGeom prst="rect">
            <a:avLst/>
          </a:prstGeom>
        </p:spPr>
      </p:pic>
      <p:pic>
        <p:nvPicPr>
          <p:cNvPr id="5" name="Picture 4"/>
          <p:cNvPicPr>
            <a:picLocks noChangeAspect="1"/>
          </p:cNvPicPr>
          <p:nvPr/>
        </p:nvPicPr>
        <p:blipFill>
          <a:blip r:embed="rId4"/>
          <a:stretch>
            <a:fillRect/>
          </a:stretch>
        </p:blipFill>
        <p:spPr>
          <a:xfrm>
            <a:off x="5094547" y="3564172"/>
            <a:ext cx="3524250" cy="3022600"/>
          </a:xfrm>
          <a:prstGeom prst="rect">
            <a:avLst/>
          </a:prstGeom>
        </p:spPr>
      </p:pic>
      <p:pic>
        <p:nvPicPr>
          <p:cNvPr id="6" name="Picture 5"/>
          <p:cNvPicPr>
            <a:picLocks noChangeAspect="1"/>
          </p:cNvPicPr>
          <p:nvPr/>
        </p:nvPicPr>
        <p:blipFill>
          <a:blip r:embed="rId5"/>
          <a:stretch>
            <a:fillRect/>
          </a:stretch>
        </p:blipFill>
        <p:spPr>
          <a:xfrm>
            <a:off x="2644548" y="4122481"/>
            <a:ext cx="3123463" cy="2464291"/>
          </a:xfrm>
          <a:prstGeom prst="rect">
            <a:avLst/>
          </a:prstGeom>
        </p:spPr>
      </p:pic>
      <p:pic>
        <p:nvPicPr>
          <p:cNvPr id="7" name="Picture 6"/>
          <p:cNvPicPr>
            <a:picLocks noChangeAspect="1"/>
          </p:cNvPicPr>
          <p:nvPr/>
        </p:nvPicPr>
        <p:blipFill>
          <a:blip r:embed="rId6"/>
          <a:stretch>
            <a:fillRect/>
          </a:stretch>
        </p:blipFill>
        <p:spPr>
          <a:xfrm>
            <a:off x="0" y="3133547"/>
            <a:ext cx="2418522" cy="2396024"/>
          </a:xfrm>
          <a:prstGeom prst="rect">
            <a:avLst/>
          </a:prstGeom>
        </p:spPr>
      </p:pic>
      <p:pic>
        <p:nvPicPr>
          <p:cNvPr id="8" name="Picture 7"/>
          <p:cNvPicPr>
            <a:picLocks noChangeAspect="1"/>
          </p:cNvPicPr>
          <p:nvPr/>
        </p:nvPicPr>
        <p:blipFill>
          <a:blip r:embed="rId7"/>
          <a:stretch>
            <a:fillRect/>
          </a:stretch>
        </p:blipFill>
        <p:spPr>
          <a:xfrm>
            <a:off x="6417624" y="1025347"/>
            <a:ext cx="2495550" cy="1866900"/>
          </a:xfrm>
          <a:prstGeom prst="rect">
            <a:avLst/>
          </a:prstGeom>
        </p:spPr>
      </p:pic>
      <p:pic>
        <p:nvPicPr>
          <p:cNvPr id="9" name="Picture 8"/>
          <p:cNvPicPr>
            <a:picLocks noChangeAspect="1"/>
          </p:cNvPicPr>
          <p:nvPr/>
        </p:nvPicPr>
        <p:blipFill>
          <a:blip r:embed="rId8"/>
          <a:stretch>
            <a:fillRect/>
          </a:stretch>
        </p:blipFill>
        <p:spPr>
          <a:xfrm>
            <a:off x="2984500" y="1025347"/>
            <a:ext cx="3175000" cy="2425700"/>
          </a:xfrm>
          <a:prstGeom prst="rect">
            <a:avLst/>
          </a:prstGeom>
        </p:spPr>
      </p:pic>
    </p:spTree>
  </p:cSld>
  <p:clrMapOvr>
    <a:masterClrMapping/>
  </p:clrMapOvr>
  <p:transition advTm="2133">
    <p:dissolv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44417" y="440571"/>
            <a:ext cx="6855165" cy="584776"/>
          </a:xfrm>
          <a:prstGeom prst="rect">
            <a:avLst/>
          </a:prstGeom>
          <a:noFill/>
        </p:spPr>
        <p:txBody>
          <a:bodyPr wrap="square" rtlCol="0">
            <a:spAutoFit/>
          </a:bodyPr>
          <a:lstStyle/>
          <a:p>
            <a:r>
              <a:rPr lang="en-US" sz="3200" dirty="0" smtClean="0"/>
              <a:t>ALL LIVING THINGS ARE MADE OF CELLS</a:t>
            </a:r>
            <a:endParaRPr lang="en-US" sz="3200" dirty="0"/>
          </a:p>
        </p:txBody>
      </p:sp>
      <p:pic>
        <p:nvPicPr>
          <p:cNvPr id="3" name="Picture 2"/>
          <p:cNvPicPr>
            <a:picLocks noChangeAspect="1"/>
          </p:cNvPicPr>
          <p:nvPr/>
        </p:nvPicPr>
        <p:blipFill>
          <a:blip r:embed="rId2"/>
          <a:stretch>
            <a:fillRect/>
          </a:stretch>
        </p:blipFill>
        <p:spPr>
          <a:xfrm>
            <a:off x="804167" y="1025347"/>
            <a:ext cx="2381250" cy="2108200"/>
          </a:xfrm>
          <a:prstGeom prst="rect">
            <a:avLst/>
          </a:prstGeom>
        </p:spPr>
      </p:pic>
      <p:pic>
        <p:nvPicPr>
          <p:cNvPr id="4" name="Picture 3"/>
          <p:cNvPicPr>
            <a:picLocks noChangeAspect="1"/>
          </p:cNvPicPr>
          <p:nvPr/>
        </p:nvPicPr>
        <p:blipFill>
          <a:blip r:embed="rId3"/>
          <a:stretch>
            <a:fillRect/>
          </a:stretch>
        </p:blipFill>
        <p:spPr>
          <a:xfrm>
            <a:off x="2992453" y="2284647"/>
            <a:ext cx="3864219" cy="2790825"/>
          </a:xfrm>
          <a:prstGeom prst="rect">
            <a:avLst/>
          </a:prstGeom>
        </p:spPr>
      </p:pic>
      <p:pic>
        <p:nvPicPr>
          <p:cNvPr id="5" name="Picture 4"/>
          <p:cNvPicPr>
            <a:picLocks noChangeAspect="1"/>
          </p:cNvPicPr>
          <p:nvPr/>
        </p:nvPicPr>
        <p:blipFill>
          <a:blip r:embed="rId4"/>
          <a:stretch>
            <a:fillRect/>
          </a:stretch>
        </p:blipFill>
        <p:spPr>
          <a:xfrm>
            <a:off x="5094547" y="3564172"/>
            <a:ext cx="3524250" cy="3022600"/>
          </a:xfrm>
          <a:prstGeom prst="rect">
            <a:avLst/>
          </a:prstGeom>
        </p:spPr>
      </p:pic>
      <p:pic>
        <p:nvPicPr>
          <p:cNvPr id="6" name="Picture 5"/>
          <p:cNvPicPr>
            <a:picLocks noChangeAspect="1"/>
          </p:cNvPicPr>
          <p:nvPr/>
        </p:nvPicPr>
        <p:blipFill>
          <a:blip r:embed="rId5"/>
          <a:stretch>
            <a:fillRect/>
          </a:stretch>
        </p:blipFill>
        <p:spPr>
          <a:xfrm>
            <a:off x="2644548" y="4122481"/>
            <a:ext cx="3123463" cy="2464291"/>
          </a:xfrm>
          <a:prstGeom prst="rect">
            <a:avLst/>
          </a:prstGeom>
        </p:spPr>
      </p:pic>
      <p:pic>
        <p:nvPicPr>
          <p:cNvPr id="7" name="Picture 6"/>
          <p:cNvPicPr>
            <a:picLocks noChangeAspect="1"/>
          </p:cNvPicPr>
          <p:nvPr/>
        </p:nvPicPr>
        <p:blipFill>
          <a:blip r:embed="rId6"/>
          <a:stretch>
            <a:fillRect/>
          </a:stretch>
        </p:blipFill>
        <p:spPr>
          <a:xfrm>
            <a:off x="0" y="3133547"/>
            <a:ext cx="2418522" cy="2396024"/>
          </a:xfrm>
          <a:prstGeom prst="rect">
            <a:avLst/>
          </a:prstGeom>
        </p:spPr>
      </p:pic>
      <p:pic>
        <p:nvPicPr>
          <p:cNvPr id="8" name="Picture 7"/>
          <p:cNvPicPr>
            <a:picLocks noChangeAspect="1"/>
          </p:cNvPicPr>
          <p:nvPr/>
        </p:nvPicPr>
        <p:blipFill>
          <a:blip r:embed="rId7"/>
          <a:stretch>
            <a:fillRect/>
          </a:stretch>
        </p:blipFill>
        <p:spPr>
          <a:xfrm>
            <a:off x="6417624" y="1025347"/>
            <a:ext cx="2495550" cy="1866900"/>
          </a:xfrm>
          <a:prstGeom prst="rect">
            <a:avLst/>
          </a:prstGeom>
        </p:spPr>
      </p:pic>
      <p:pic>
        <p:nvPicPr>
          <p:cNvPr id="9" name="Picture 8"/>
          <p:cNvPicPr>
            <a:picLocks noChangeAspect="1"/>
          </p:cNvPicPr>
          <p:nvPr/>
        </p:nvPicPr>
        <p:blipFill>
          <a:blip r:embed="rId8"/>
          <a:stretch>
            <a:fillRect/>
          </a:stretch>
        </p:blipFill>
        <p:spPr>
          <a:xfrm>
            <a:off x="2984500" y="1025347"/>
            <a:ext cx="3175000" cy="2425700"/>
          </a:xfrm>
          <a:prstGeom prst="rect">
            <a:avLst/>
          </a:prstGeom>
        </p:spPr>
      </p:pic>
      <p:sp>
        <p:nvSpPr>
          <p:cNvPr id="10" name="TextBox 9"/>
          <p:cNvSpPr txBox="1"/>
          <p:nvPr/>
        </p:nvSpPr>
        <p:spPr>
          <a:xfrm>
            <a:off x="3584465" y="4821685"/>
            <a:ext cx="4367091" cy="707886"/>
          </a:xfrm>
          <a:prstGeom prst="rect">
            <a:avLst/>
          </a:prstGeom>
          <a:noFill/>
        </p:spPr>
        <p:txBody>
          <a:bodyPr wrap="square" rtlCol="0">
            <a:spAutoFit/>
          </a:bodyPr>
          <a:lstStyle/>
          <a:p>
            <a:r>
              <a:rPr lang="en-US" sz="2000" b="1" dirty="0" smtClean="0">
                <a:solidFill>
                  <a:schemeClr val="bg1"/>
                </a:solidFill>
              </a:rPr>
              <a:t>The cell is the “common denominator” in our understanding of life.</a:t>
            </a:r>
            <a:endParaRPr lang="en-US" sz="2000" b="1" dirty="0">
              <a:solidFill>
                <a:schemeClr val="bg1"/>
              </a:solidFill>
            </a:endParaRPr>
          </a:p>
        </p:txBody>
      </p:sp>
    </p:spTree>
  </p:cSld>
  <p:clrMapOvr>
    <a:masterClrMapping/>
  </p:clrMapOvr>
  <p:transition advTm="9500">
    <p:dissolv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356058" y="440571"/>
            <a:ext cx="4431884" cy="830997"/>
          </a:xfrm>
          <a:prstGeom prst="rect">
            <a:avLst/>
          </a:prstGeom>
          <a:noFill/>
        </p:spPr>
        <p:txBody>
          <a:bodyPr wrap="square" rtlCol="0">
            <a:spAutoFit/>
          </a:bodyPr>
          <a:lstStyle/>
          <a:p>
            <a:r>
              <a:rPr lang="en-US" sz="4800" b="1" dirty="0" smtClean="0"/>
              <a:t>CELLS HAVE TO:</a:t>
            </a:r>
            <a:endParaRPr lang="en-US" sz="4800" b="1" dirty="0"/>
          </a:p>
        </p:txBody>
      </p:sp>
    </p:spTree>
  </p:cSld>
  <p:clrMapOvr>
    <a:masterClrMapping/>
  </p:clrMapOvr>
  <p:transition advTm="3000">
    <p:dissolv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65000"/>
          </a:blip>
          <a:stretch>
            <a:fillRect/>
          </a:stretch>
        </p:blipFill>
        <p:spPr>
          <a:xfrm>
            <a:off x="-222250" y="-171450"/>
            <a:ext cx="9588500" cy="7200900"/>
          </a:xfrm>
          <a:prstGeom prst="rect">
            <a:avLst/>
          </a:prstGeom>
        </p:spPr>
      </p:pic>
      <p:sp>
        <p:nvSpPr>
          <p:cNvPr id="2" name="TextBox 1"/>
          <p:cNvSpPr txBox="1"/>
          <p:nvPr/>
        </p:nvSpPr>
        <p:spPr>
          <a:xfrm>
            <a:off x="2356058" y="440571"/>
            <a:ext cx="4431884" cy="830997"/>
          </a:xfrm>
          <a:prstGeom prst="rect">
            <a:avLst/>
          </a:prstGeom>
          <a:noFill/>
        </p:spPr>
        <p:txBody>
          <a:bodyPr wrap="square" rtlCol="0">
            <a:spAutoFit/>
          </a:bodyPr>
          <a:lstStyle/>
          <a:p>
            <a:r>
              <a:rPr lang="en-US" sz="4800" b="1" dirty="0" smtClean="0"/>
              <a:t>CELLS HAVE TO:</a:t>
            </a:r>
            <a:endParaRPr lang="en-US" sz="4800" b="1" dirty="0"/>
          </a:p>
        </p:txBody>
      </p:sp>
      <p:sp>
        <p:nvSpPr>
          <p:cNvPr id="3" name="TextBox 2"/>
          <p:cNvSpPr txBox="1"/>
          <p:nvPr/>
        </p:nvSpPr>
        <p:spPr>
          <a:xfrm>
            <a:off x="622019" y="1684535"/>
            <a:ext cx="7593812" cy="369332"/>
          </a:xfrm>
          <a:prstGeom prst="rect">
            <a:avLst/>
          </a:prstGeom>
          <a:noFill/>
        </p:spPr>
        <p:txBody>
          <a:bodyPr wrap="square" rtlCol="0">
            <a:spAutoFit/>
          </a:bodyPr>
          <a:lstStyle/>
          <a:p>
            <a:r>
              <a:rPr lang="en-US" dirty="0" smtClean="0"/>
              <a:t>1.  Regulate their own growth and division.</a:t>
            </a:r>
            <a:endParaRPr lang="en-US" dirty="0"/>
          </a:p>
        </p:txBody>
      </p:sp>
    </p:spTree>
  </p:cSld>
  <p:clrMapOvr>
    <a:masterClrMapping/>
  </p:clrMapOvr>
  <p:transition advTm="7583">
    <p:dissolv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alphaModFix amt="46000"/>
          </a:blip>
          <a:stretch>
            <a:fillRect/>
          </a:stretch>
        </p:blipFill>
        <p:spPr>
          <a:xfrm>
            <a:off x="349885" y="-12801"/>
            <a:ext cx="8371337" cy="6726057"/>
          </a:xfrm>
          <a:prstGeom prst="rect">
            <a:avLst/>
          </a:prstGeom>
        </p:spPr>
      </p:pic>
      <p:sp>
        <p:nvSpPr>
          <p:cNvPr id="2" name="TextBox 1"/>
          <p:cNvSpPr txBox="1"/>
          <p:nvPr/>
        </p:nvSpPr>
        <p:spPr>
          <a:xfrm>
            <a:off x="2356058" y="440571"/>
            <a:ext cx="4431884" cy="830997"/>
          </a:xfrm>
          <a:prstGeom prst="rect">
            <a:avLst/>
          </a:prstGeom>
          <a:noFill/>
        </p:spPr>
        <p:txBody>
          <a:bodyPr wrap="square" rtlCol="0">
            <a:spAutoFit/>
          </a:bodyPr>
          <a:lstStyle/>
          <a:p>
            <a:r>
              <a:rPr lang="en-US" sz="4800" b="1" dirty="0" smtClean="0"/>
              <a:t>CELLS HAVE TO:</a:t>
            </a:r>
            <a:endParaRPr lang="en-US" sz="4800" b="1" dirty="0"/>
          </a:p>
        </p:txBody>
      </p:sp>
      <p:sp>
        <p:nvSpPr>
          <p:cNvPr id="3" name="TextBox 2"/>
          <p:cNvSpPr txBox="1"/>
          <p:nvPr/>
        </p:nvSpPr>
        <p:spPr>
          <a:xfrm>
            <a:off x="622019" y="1684535"/>
            <a:ext cx="7593812" cy="923330"/>
          </a:xfrm>
          <a:prstGeom prst="rect">
            <a:avLst/>
          </a:prstGeom>
          <a:noFill/>
        </p:spPr>
        <p:txBody>
          <a:bodyPr wrap="square" rtlCol="0">
            <a:spAutoFit/>
          </a:bodyPr>
          <a:lstStyle/>
          <a:p>
            <a:pPr marL="342900" indent="-342900">
              <a:buAutoNum type="arabicPeriod"/>
            </a:pPr>
            <a:r>
              <a:rPr lang="en-US" dirty="0" smtClean="0"/>
              <a:t>Regulate their own growth and division.</a:t>
            </a:r>
          </a:p>
          <a:p>
            <a:pPr marL="342900" indent="-342900">
              <a:buAutoNum type="arabicPeriod"/>
            </a:pPr>
            <a:endParaRPr lang="en-US" dirty="0" smtClean="0"/>
          </a:p>
          <a:p>
            <a:pPr marL="342900" indent="-342900">
              <a:buAutoNum type="arabicPeriod"/>
            </a:pPr>
            <a:r>
              <a:rPr lang="en-US" dirty="0" smtClean="0"/>
              <a:t>Kill off other cells when necessary.</a:t>
            </a:r>
            <a:endParaRPr lang="en-US" dirty="0"/>
          </a:p>
        </p:txBody>
      </p:sp>
    </p:spTree>
  </p:cSld>
  <p:clrMapOvr>
    <a:masterClrMapping/>
  </p:clrMapOvr>
  <p:transition advTm="6816">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646331"/>
          </a:xfrm>
          <a:prstGeom prst="rect">
            <a:avLst/>
          </a:prstGeom>
          <a:noFill/>
        </p:spPr>
        <p:txBody>
          <a:bodyPr wrap="square" rtlCol="0">
            <a:spAutoFit/>
          </a:bodyPr>
          <a:lstStyle/>
          <a:p>
            <a:r>
              <a:rPr lang="en-US" dirty="0" smtClean="0"/>
              <a:t>Throughout human history, man has engaged science by careful observation of the world around him.</a:t>
            </a:r>
            <a:endParaRPr lang="en-US" dirty="0"/>
          </a:p>
        </p:txBody>
      </p:sp>
      <p:pic>
        <p:nvPicPr>
          <p:cNvPr id="4" name="Picture 3"/>
          <p:cNvPicPr>
            <a:picLocks noChangeAspect="1"/>
          </p:cNvPicPr>
          <p:nvPr/>
        </p:nvPicPr>
        <p:blipFill>
          <a:blip r:embed="rId2">
            <a:alphaModFix amt="34000"/>
          </a:blip>
          <a:stretch>
            <a:fillRect/>
          </a:stretch>
        </p:blipFill>
        <p:spPr>
          <a:xfrm>
            <a:off x="849296" y="2260600"/>
            <a:ext cx="3009900" cy="2336800"/>
          </a:xfrm>
          <a:prstGeom prst="rect">
            <a:avLst/>
          </a:prstGeom>
        </p:spPr>
      </p:pic>
      <p:pic>
        <p:nvPicPr>
          <p:cNvPr id="5" name="Picture 4"/>
          <p:cNvPicPr>
            <a:picLocks noChangeAspect="1"/>
          </p:cNvPicPr>
          <p:nvPr/>
        </p:nvPicPr>
        <p:blipFill>
          <a:blip r:embed="rId3">
            <a:alphaModFix amt="41000"/>
          </a:blip>
          <a:stretch>
            <a:fillRect/>
          </a:stretch>
        </p:blipFill>
        <p:spPr>
          <a:xfrm>
            <a:off x="3209048" y="2512039"/>
            <a:ext cx="5722954" cy="4170721"/>
          </a:xfrm>
          <a:prstGeom prst="rect">
            <a:avLst/>
          </a:prstGeom>
        </p:spPr>
      </p:pic>
      <p:pic>
        <p:nvPicPr>
          <p:cNvPr id="6" name="Picture 5"/>
          <p:cNvPicPr>
            <a:picLocks noChangeAspect="1"/>
          </p:cNvPicPr>
          <p:nvPr/>
        </p:nvPicPr>
        <p:blipFill>
          <a:blip r:embed="rId4"/>
          <a:stretch>
            <a:fillRect/>
          </a:stretch>
        </p:blipFill>
        <p:spPr>
          <a:xfrm>
            <a:off x="1710448" y="3429000"/>
            <a:ext cx="2997200" cy="2235200"/>
          </a:xfrm>
          <a:prstGeom prst="rect">
            <a:avLst/>
          </a:prstGeom>
        </p:spPr>
      </p:pic>
    </p:spTree>
  </p:cSld>
  <p:clrMapOvr>
    <a:masterClrMapping/>
  </p:clrMapOvr>
  <p:transition advTm="1683">
    <p:dissolv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alphaModFix amt="41000"/>
          </a:blip>
          <a:stretch>
            <a:fillRect/>
          </a:stretch>
        </p:blipFill>
        <p:spPr>
          <a:xfrm>
            <a:off x="168463" y="175852"/>
            <a:ext cx="8682346" cy="6414152"/>
          </a:xfrm>
          <a:prstGeom prst="rect">
            <a:avLst/>
          </a:prstGeom>
        </p:spPr>
      </p:pic>
      <p:sp>
        <p:nvSpPr>
          <p:cNvPr id="2" name="TextBox 1"/>
          <p:cNvSpPr txBox="1"/>
          <p:nvPr/>
        </p:nvSpPr>
        <p:spPr>
          <a:xfrm>
            <a:off x="2356058" y="440571"/>
            <a:ext cx="4431884" cy="830997"/>
          </a:xfrm>
          <a:prstGeom prst="rect">
            <a:avLst/>
          </a:prstGeom>
          <a:noFill/>
        </p:spPr>
        <p:txBody>
          <a:bodyPr wrap="square" rtlCol="0">
            <a:spAutoFit/>
          </a:bodyPr>
          <a:lstStyle/>
          <a:p>
            <a:r>
              <a:rPr lang="en-US" sz="4800" b="1" dirty="0" smtClean="0"/>
              <a:t>CELLS HAVE TO:</a:t>
            </a:r>
            <a:endParaRPr lang="en-US" sz="4800" b="1" dirty="0"/>
          </a:p>
        </p:txBody>
      </p:sp>
      <p:sp>
        <p:nvSpPr>
          <p:cNvPr id="3" name="TextBox 2"/>
          <p:cNvSpPr txBox="1"/>
          <p:nvPr/>
        </p:nvSpPr>
        <p:spPr>
          <a:xfrm>
            <a:off x="622019" y="1684535"/>
            <a:ext cx="7593812" cy="1477328"/>
          </a:xfrm>
          <a:prstGeom prst="rect">
            <a:avLst/>
          </a:prstGeom>
          <a:noFill/>
        </p:spPr>
        <p:txBody>
          <a:bodyPr wrap="square" rtlCol="0">
            <a:spAutoFit/>
          </a:bodyPr>
          <a:lstStyle/>
          <a:p>
            <a:pPr marL="342900" indent="-342900">
              <a:buAutoNum type="arabicPeriod"/>
            </a:pPr>
            <a:r>
              <a:rPr lang="en-US" dirty="0" smtClean="0"/>
              <a:t>Regulate their own growth and division.</a:t>
            </a:r>
          </a:p>
          <a:p>
            <a:pPr marL="342900" indent="-342900">
              <a:buAutoNum type="arabicPeriod"/>
            </a:pPr>
            <a:endParaRPr lang="en-US" dirty="0" smtClean="0"/>
          </a:p>
          <a:p>
            <a:pPr marL="342900" indent="-342900">
              <a:buAutoNum type="arabicPeriod"/>
            </a:pPr>
            <a:r>
              <a:rPr lang="en-US" dirty="0" smtClean="0"/>
              <a:t>Kill off other cells when necessary.</a:t>
            </a:r>
          </a:p>
          <a:p>
            <a:pPr marL="342900" indent="-342900">
              <a:buAutoNum type="arabicPeriod"/>
            </a:pPr>
            <a:endParaRPr lang="en-US" dirty="0" smtClean="0"/>
          </a:p>
          <a:p>
            <a:pPr marL="342900" indent="-342900">
              <a:buAutoNum type="arabicPeriod"/>
            </a:pPr>
            <a:r>
              <a:rPr lang="en-US" dirty="0" smtClean="0"/>
              <a:t>Keep track of time.</a:t>
            </a:r>
            <a:endParaRPr lang="en-US" dirty="0"/>
          </a:p>
        </p:txBody>
      </p:sp>
    </p:spTree>
  </p:cSld>
  <p:clrMapOvr>
    <a:masterClrMapping/>
  </p:clrMapOvr>
  <p:transition advTm="6949">
    <p:dissolv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alphaModFix amt="51000"/>
          </a:blip>
          <a:stretch>
            <a:fillRect/>
          </a:stretch>
        </p:blipFill>
        <p:spPr>
          <a:xfrm>
            <a:off x="233258" y="188197"/>
            <a:ext cx="8630510" cy="6444525"/>
          </a:xfrm>
          <a:prstGeom prst="rect">
            <a:avLst/>
          </a:prstGeom>
        </p:spPr>
      </p:pic>
      <p:sp>
        <p:nvSpPr>
          <p:cNvPr id="2" name="TextBox 1"/>
          <p:cNvSpPr txBox="1"/>
          <p:nvPr/>
        </p:nvSpPr>
        <p:spPr>
          <a:xfrm>
            <a:off x="2356058" y="440571"/>
            <a:ext cx="4431884" cy="830997"/>
          </a:xfrm>
          <a:prstGeom prst="rect">
            <a:avLst/>
          </a:prstGeom>
          <a:noFill/>
        </p:spPr>
        <p:txBody>
          <a:bodyPr wrap="square" rtlCol="0">
            <a:spAutoFit/>
          </a:bodyPr>
          <a:lstStyle/>
          <a:p>
            <a:r>
              <a:rPr lang="en-US" sz="4800" b="1" dirty="0" smtClean="0"/>
              <a:t>CELLS HAVE TO:</a:t>
            </a:r>
            <a:endParaRPr lang="en-US" sz="4800" b="1" dirty="0"/>
          </a:p>
        </p:txBody>
      </p:sp>
      <p:sp>
        <p:nvSpPr>
          <p:cNvPr id="3" name="TextBox 2"/>
          <p:cNvSpPr txBox="1"/>
          <p:nvPr/>
        </p:nvSpPr>
        <p:spPr>
          <a:xfrm>
            <a:off x="622019" y="1684535"/>
            <a:ext cx="7593812" cy="2031325"/>
          </a:xfrm>
          <a:prstGeom prst="rect">
            <a:avLst/>
          </a:prstGeom>
          <a:noFill/>
        </p:spPr>
        <p:txBody>
          <a:bodyPr wrap="square" rtlCol="0">
            <a:spAutoFit/>
          </a:bodyPr>
          <a:lstStyle/>
          <a:p>
            <a:pPr marL="342900" indent="-342900">
              <a:buAutoNum type="arabicPeriod"/>
            </a:pPr>
            <a:r>
              <a:rPr lang="en-US" dirty="0" smtClean="0"/>
              <a:t>Regulate their own growth and division.</a:t>
            </a:r>
          </a:p>
          <a:p>
            <a:pPr marL="342900" indent="-342900">
              <a:buAutoNum type="arabicPeriod"/>
            </a:pPr>
            <a:endParaRPr lang="en-US" dirty="0" smtClean="0"/>
          </a:p>
          <a:p>
            <a:pPr marL="342900" indent="-342900">
              <a:buAutoNum type="arabicPeriod"/>
            </a:pPr>
            <a:r>
              <a:rPr lang="en-US" dirty="0" smtClean="0"/>
              <a:t>Kill off other cells when necessary.</a:t>
            </a:r>
          </a:p>
          <a:p>
            <a:pPr marL="342900" indent="-342900">
              <a:buAutoNum type="arabicPeriod"/>
            </a:pPr>
            <a:endParaRPr lang="en-US" dirty="0" smtClean="0"/>
          </a:p>
          <a:p>
            <a:pPr marL="342900" indent="-342900">
              <a:buAutoNum type="arabicPeriod"/>
            </a:pPr>
            <a:r>
              <a:rPr lang="en-US" dirty="0" smtClean="0"/>
              <a:t>Keep track of time.</a:t>
            </a:r>
          </a:p>
          <a:p>
            <a:pPr marL="342900" indent="-342900">
              <a:buAutoNum type="arabicPeriod"/>
            </a:pPr>
            <a:endParaRPr lang="en-US" dirty="0" smtClean="0"/>
          </a:p>
          <a:p>
            <a:pPr marL="342900" indent="-342900">
              <a:buAutoNum type="arabicPeriod"/>
            </a:pPr>
            <a:r>
              <a:rPr lang="en-US" dirty="0" smtClean="0"/>
              <a:t>Be able to “communicate” with other cells.</a:t>
            </a:r>
            <a:endParaRPr lang="en-US" dirty="0"/>
          </a:p>
        </p:txBody>
      </p:sp>
    </p:spTree>
  </p:cSld>
  <p:clrMapOvr>
    <a:masterClrMapping/>
  </p:clrMapOvr>
  <p:transition advTm="6316">
    <p:dissolv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356058" y="440571"/>
            <a:ext cx="4431884" cy="830997"/>
          </a:xfrm>
          <a:prstGeom prst="rect">
            <a:avLst/>
          </a:prstGeom>
          <a:noFill/>
        </p:spPr>
        <p:txBody>
          <a:bodyPr wrap="square" rtlCol="0">
            <a:spAutoFit/>
          </a:bodyPr>
          <a:lstStyle/>
          <a:p>
            <a:r>
              <a:rPr lang="en-US" sz="4800" b="1" dirty="0" smtClean="0"/>
              <a:t>CELLS HAVE TO:</a:t>
            </a:r>
            <a:endParaRPr lang="en-US" sz="4800" b="1" dirty="0"/>
          </a:p>
        </p:txBody>
      </p:sp>
      <p:sp>
        <p:nvSpPr>
          <p:cNvPr id="3" name="TextBox 2"/>
          <p:cNvSpPr txBox="1"/>
          <p:nvPr/>
        </p:nvSpPr>
        <p:spPr>
          <a:xfrm>
            <a:off x="622019" y="1684535"/>
            <a:ext cx="7593812" cy="2031325"/>
          </a:xfrm>
          <a:prstGeom prst="rect">
            <a:avLst/>
          </a:prstGeom>
          <a:noFill/>
        </p:spPr>
        <p:txBody>
          <a:bodyPr wrap="square" rtlCol="0">
            <a:spAutoFit/>
          </a:bodyPr>
          <a:lstStyle/>
          <a:p>
            <a:pPr marL="342900" indent="-342900">
              <a:buAutoNum type="arabicPeriod"/>
            </a:pPr>
            <a:r>
              <a:rPr lang="en-US" dirty="0" smtClean="0"/>
              <a:t>Regulate their own growth and division.</a:t>
            </a:r>
          </a:p>
          <a:p>
            <a:pPr marL="342900" indent="-342900">
              <a:buAutoNum type="arabicPeriod"/>
            </a:pPr>
            <a:endParaRPr lang="en-US" dirty="0" smtClean="0"/>
          </a:p>
          <a:p>
            <a:pPr marL="342900" indent="-342900">
              <a:buAutoNum type="arabicPeriod"/>
            </a:pPr>
            <a:r>
              <a:rPr lang="en-US" dirty="0" smtClean="0"/>
              <a:t>Kill off other cells when necessary.</a:t>
            </a:r>
          </a:p>
          <a:p>
            <a:pPr marL="342900" indent="-342900">
              <a:buAutoNum type="arabicPeriod"/>
            </a:pPr>
            <a:endParaRPr lang="en-US" dirty="0" smtClean="0"/>
          </a:p>
          <a:p>
            <a:pPr marL="342900" indent="-342900">
              <a:buAutoNum type="arabicPeriod"/>
            </a:pPr>
            <a:r>
              <a:rPr lang="en-US" dirty="0" smtClean="0"/>
              <a:t>Keep track of time.</a:t>
            </a:r>
          </a:p>
          <a:p>
            <a:pPr marL="342900" indent="-342900">
              <a:buAutoNum type="arabicPeriod"/>
            </a:pPr>
            <a:endParaRPr lang="en-US" dirty="0" smtClean="0"/>
          </a:p>
          <a:p>
            <a:pPr marL="342900" indent="-342900">
              <a:buAutoNum type="arabicPeriod"/>
            </a:pPr>
            <a:r>
              <a:rPr lang="en-US" dirty="0" smtClean="0"/>
              <a:t>Be able to “communicate” with other cells.</a:t>
            </a:r>
            <a:endParaRPr lang="en-US" dirty="0"/>
          </a:p>
        </p:txBody>
      </p:sp>
      <p:pic>
        <p:nvPicPr>
          <p:cNvPr id="5" name="Picture 4"/>
          <p:cNvPicPr>
            <a:picLocks noChangeAspect="1"/>
          </p:cNvPicPr>
          <p:nvPr/>
        </p:nvPicPr>
        <p:blipFill>
          <a:blip r:embed="rId2">
            <a:alphaModFix amt="51000"/>
          </a:blip>
          <a:stretch>
            <a:fillRect/>
          </a:stretch>
        </p:blipFill>
        <p:spPr>
          <a:xfrm>
            <a:off x="233258" y="188197"/>
            <a:ext cx="8630510" cy="6444525"/>
          </a:xfrm>
          <a:prstGeom prst="rect">
            <a:avLst/>
          </a:prstGeom>
        </p:spPr>
      </p:pic>
      <p:sp>
        <p:nvSpPr>
          <p:cNvPr id="6" name="TextBox 5"/>
          <p:cNvSpPr txBox="1"/>
          <p:nvPr/>
        </p:nvSpPr>
        <p:spPr>
          <a:xfrm>
            <a:off x="1295872" y="4535286"/>
            <a:ext cx="6492321" cy="400110"/>
          </a:xfrm>
          <a:prstGeom prst="rect">
            <a:avLst/>
          </a:prstGeom>
          <a:noFill/>
        </p:spPr>
        <p:txBody>
          <a:bodyPr wrap="square" rtlCol="0">
            <a:spAutoFit/>
          </a:bodyPr>
          <a:lstStyle/>
          <a:p>
            <a:r>
              <a:rPr lang="en-US" sz="2000" b="1" dirty="0" smtClean="0"/>
              <a:t>JUST HOW CAN THE CELL DO ALL THESE AMAZING THINGS?</a:t>
            </a:r>
            <a:endParaRPr lang="en-US" sz="2000" b="1" dirty="0"/>
          </a:p>
        </p:txBody>
      </p:sp>
    </p:spTree>
  </p:cSld>
  <p:clrMapOvr>
    <a:masterClrMapping/>
  </p:clrMapOvr>
  <p:transition advTm="5283">
    <p:dissolv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42317" y="453529"/>
            <a:ext cx="7477184" cy="461665"/>
          </a:xfrm>
          <a:prstGeom prst="rect">
            <a:avLst/>
          </a:prstGeom>
          <a:noFill/>
        </p:spPr>
        <p:txBody>
          <a:bodyPr wrap="square" rtlCol="0">
            <a:spAutoFit/>
          </a:bodyPr>
          <a:lstStyle/>
          <a:p>
            <a:r>
              <a:rPr lang="en-US" sz="2400" dirty="0" smtClean="0"/>
              <a:t>Instead of looking at a large population of cells, like </a:t>
            </a:r>
            <a:r>
              <a:rPr lang="en-US" sz="2400" dirty="0" err="1" smtClean="0"/>
              <a:t>e</a:t>
            </a:r>
            <a:r>
              <a:rPr lang="en-US" sz="2400" dirty="0" smtClean="0"/>
              <a:t>-coli</a:t>
            </a:r>
            <a:endParaRPr lang="en-US" sz="2400" dirty="0"/>
          </a:p>
        </p:txBody>
      </p:sp>
      <p:pic>
        <p:nvPicPr>
          <p:cNvPr id="3" name="Picture 2"/>
          <p:cNvPicPr>
            <a:picLocks noChangeAspect="1"/>
          </p:cNvPicPr>
          <p:nvPr/>
        </p:nvPicPr>
        <p:blipFill>
          <a:blip r:embed="rId2"/>
          <a:stretch>
            <a:fillRect/>
          </a:stretch>
        </p:blipFill>
        <p:spPr>
          <a:xfrm>
            <a:off x="2400300" y="2165350"/>
            <a:ext cx="4343400" cy="2527300"/>
          </a:xfrm>
          <a:prstGeom prst="rect">
            <a:avLst/>
          </a:prstGeom>
        </p:spPr>
      </p:pic>
      <p:sp>
        <p:nvSpPr>
          <p:cNvPr id="4" name="TextBox 3"/>
          <p:cNvSpPr txBox="1"/>
          <p:nvPr/>
        </p:nvSpPr>
        <p:spPr>
          <a:xfrm>
            <a:off x="2400300" y="5092478"/>
            <a:ext cx="4343400" cy="307777"/>
          </a:xfrm>
          <a:prstGeom prst="rect">
            <a:avLst/>
          </a:prstGeom>
          <a:noFill/>
        </p:spPr>
        <p:txBody>
          <a:bodyPr wrap="square" rtlCol="0">
            <a:spAutoFit/>
          </a:bodyPr>
          <a:lstStyle/>
          <a:p>
            <a:r>
              <a:rPr lang="en-US" sz="1400" dirty="0" smtClean="0"/>
              <a:t>A group of </a:t>
            </a:r>
            <a:r>
              <a:rPr lang="en-US" sz="1400" dirty="0" err="1" smtClean="0"/>
              <a:t>e</a:t>
            </a:r>
            <a:r>
              <a:rPr lang="en-US" sz="1400" dirty="0" smtClean="0"/>
              <a:t>-coli cells.  Each cell is about 1 micron long.</a:t>
            </a:r>
            <a:endParaRPr lang="en-US" sz="1400" dirty="0"/>
          </a:p>
        </p:txBody>
      </p:sp>
    </p:spTree>
  </p:cSld>
  <p:clrMapOvr>
    <a:masterClrMapping/>
  </p:clrMapOvr>
  <p:transition advTm="7083">
    <p:dissolv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42317" y="453529"/>
            <a:ext cx="7477184" cy="461665"/>
          </a:xfrm>
          <a:prstGeom prst="rect">
            <a:avLst/>
          </a:prstGeom>
          <a:noFill/>
        </p:spPr>
        <p:txBody>
          <a:bodyPr wrap="square" rtlCol="0">
            <a:spAutoFit/>
          </a:bodyPr>
          <a:lstStyle/>
          <a:p>
            <a:r>
              <a:rPr lang="en-US" sz="2400" dirty="0" smtClean="0"/>
              <a:t>Instead of looking at a large population of cells, like </a:t>
            </a:r>
            <a:r>
              <a:rPr lang="en-US" sz="2400" dirty="0" err="1" smtClean="0"/>
              <a:t>e</a:t>
            </a:r>
            <a:r>
              <a:rPr lang="en-US" sz="2400" dirty="0" smtClean="0"/>
              <a:t>-coli</a:t>
            </a:r>
            <a:endParaRPr lang="en-US" sz="2400" dirty="0"/>
          </a:p>
        </p:txBody>
      </p:sp>
      <p:pic>
        <p:nvPicPr>
          <p:cNvPr id="3" name="Picture 2"/>
          <p:cNvPicPr>
            <a:picLocks noChangeAspect="1"/>
          </p:cNvPicPr>
          <p:nvPr/>
        </p:nvPicPr>
        <p:blipFill>
          <a:blip r:embed="rId2"/>
          <a:stretch>
            <a:fillRect/>
          </a:stretch>
        </p:blipFill>
        <p:spPr>
          <a:xfrm>
            <a:off x="2400300" y="2165350"/>
            <a:ext cx="4343400" cy="2527300"/>
          </a:xfrm>
          <a:prstGeom prst="rect">
            <a:avLst/>
          </a:prstGeom>
        </p:spPr>
      </p:pic>
      <p:sp>
        <p:nvSpPr>
          <p:cNvPr id="4" name="TextBox 3"/>
          <p:cNvSpPr txBox="1"/>
          <p:nvPr/>
        </p:nvSpPr>
        <p:spPr>
          <a:xfrm>
            <a:off x="2400300" y="5092478"/>
            <a:ext cx="4343400" cy="307777"/>
          </a:xfrm>
          <a:prstGeom prst="rect">
            <a:avLst/>
          </a:prstGeom>
          <a:noFill/>
        </p:spPr>
        <p:txBody>
          <a:bodyPr wrap="square" rtlCol="0">
            <a:spAutoFit/>
          </a:bodyPr>
          <a:lstStyle/>
          <a:p>
            <a:r>
              <a:rPr lang="en-US" sz="1400" dirty="0" smtClean="0"/>
              <a:t>A group of </a:t>
            </a:r>
            <a:r>
              <a:rPr lang="en-US" sz="1400" dirty="0" err="1" smtClean="0"/>
              <a:t>e</a:t>
            </a:r>
            <a:r>
              <a:rPr lang="en-US" sz="1400" dirty="0" smtClean="0"/>
              <a:t>-coli cells.  Each cell is about 1 micron long.</a:t>
            </a:r>
            <a:endParaRPr lang="en-US" sz="1400" dirty="0"/>
          </a:p>
        </p:txBody>
      </p:sp>
      <p:sp>
        <p:nvSpPr>
          <p:cNvPr id="5" name="TextBox 4"/>
          <p:cNvSpPr txBox="1"/>
          <p:nvPr/>
        </p:nvSpPr>
        <p:spPr>
          <a:xfrm>
            <a:off x="1621308" y="5960661"/>
            <a:ext cx="5901383" cy="369332"/>
          </a:xfrm>
          <a:prstGeom prst="rect">
            <a:avLst/>
          </a:prstGeom>
          <a:noFill/>
        </p:spPr>
        <p:txBody>
          <a:bodyPr wrap="square" rtlCol="0">
            <a:spAutoFit/>
          </a:bodyPr>
          <a:lstStyle/>
          <a:p>
            <a:r>
              <a:rPr lang="en-US" dirty="0" smtClean="0"/>
              <a:t>Let’s look at one cell and isolate its behavior and metabolism.</a:t>
            </a:r>
            <a:endParaRPr lang="en-US" dirty="0"/>
          </a:p>
        </p:txBody>
      </p:sp>
    </p:spTree>
  </p:cSld>
  <p:clrMapOvr>
    <a:masterClrMapping/>
  </p:clrMapOvr>
  <p:transition advTm="4949">
    <p:dissolv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92887" y="777478"/>
            <a:ext cx="7758226" cy="923330"/>
          </a:xfrm>
          <a:prstGeom prst="rect">
            <a:avLst/>
          </a:prstGeom>
          <a:noFill/>
        </p:spPr>
        <p:txBody>
          <a:bodyPr wrap="square" rtlCol="0">
            <a:spAutoFit/>
          </a:bodyPr>
          <a:lstStyle/>
          <a:p>
            <a:r>
              <a:rPr lang="en-US" dirty="0" smtClean="0"/>
              <a:t>IF YOU COULD LOOK INSIDE ONE E-COLI CELL, YOU WOULD OBSERVE A HIGH-DENSITY  COMPLEX ARRANGEMENT OF PROTEINS, NUCLEIC ACID (DNA/RNA), WHERE A SINGLE PROTEIN WOULD HAVE DIFFICULTY MOVING WITHIN THE CELL. </a:t>
            </a:r>
            <a:endParaRPr lang="en-US" dirty="0"/>
          </a:p>
        </p:txBody>
      </p:sp>
      <p:pic>
        <p:nvPicPr>
          <p:cNvPr id="3" name="Picture 2"/>
          <p:cNvPicPr>
            <a:picLocks noChangeAspect="1"/>
          </p:cNvPicPr>
          <p:nvPr/>
        </p:nvPicPr>
        <p:blipFill>
          <a:blip r:embed="rId2"/>
          <a:stretch>
            <a:fillRect/>
          </a:stretch>
        </p:blipFill>
        <p:spPr>
          <a:xfrm>
            <a:off x="1838851" y="1783438"/>
            <a:ext cx="4891792" cy="3933326"/>
          </a:xfrm>
          <a:prstGeom prst="rect">
            <a:avLst/>
          </a:prstGeom>
        </p:spPr>
      </p:pic>
    </p:spTree>
  </p:cSld>
  <p:clrMapOvr>
    <a:masterClrMapping/>
  </p:clrMapOvr>
  <p:transition advTm="11566">
    <p:dissolv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92887" y="777478"/>
            <a:ext cx="7758226" cy="923330"/>
          </a:xfrm>
          <a:prstGeom prst="rect">
            <a:avLst/>
          </a:prstGeom>
          <a:noFill/>
        </p:spPr>
        <p:txBody>
          <a:bodyPr wrap="square" rtlCol="0">
            <a:spAutoFit/>
          </a:bodyPr>
          <a:lstStyle/>
          <a:p>
            <a:r>
              <a:rPr lang="en-US" dirty="0" smtClean="0"/>
              <a:t>IF YOU COULD LOOK INSIDE ONE E-COLI CELL, YOU WOULD OBSERVE A HIGH-DENSITY  COMPLEX ARRANGEMENT OF PROTEINS, NUCLEIC ACID (DNA/RNA), WHERE A SINGLE PROTEIN WOULD HAVE DIFFICULTY MOVING WITHIN THE CELL. </a:t>
            </a:r>
            <a:endParaRPr lang="en-US" dirty="0"/>
          </a:p>
        </p:txBody>
      </p:sp>
      <p:pic>
        <p:nvPicPr>
          <p:cNvPr id="3" name="Picture 2"/>
          <p:cNvPicPr>
            <a:picLocks noChangeAspect="1"/>
          </p:cNvPicPr>
          <p:nvPr/>
        </p:nvPicPr>
        <p:blipFill>
          <a:blip r:embed="rId2"/>
          <a:stretch>
            <a:fillRect/>
          </a:stretch>
        </p:blipFill>
        <p:spPr>
          <a:xfrm>
            <a:off x="1838851" y="1783438"/>
            <a:ext cx="4891792" cy="3933326"/>
          </a:xfrm>
          <a:prstGeom prst="rect">
            <a:avLst/>
          </a:prstGeom>
        </p:spPr>
      </p:pic>
      <p:sp>
        <p:nvSpPr>
          <p:cNvPr id="4" name="TextBox 3"/>
          <p:cNvSpPr txBox="1"/>
          <p:nvPr/>
        </p:nvSpPr>
        <p:spPr>
          <a:xfrm>
            <a:off x="1215690" y="5973619"/>
            <a:ext cx="6712619" cy="523220"/>
          </a:xfrm>
          <a:prstGeom prst="rect">
            <a:avLst/>
          </a:prstGeom>
          <a:noFill/>
        </p:spPr>
        <p:txBody>
          <a:bodyPr wrap="square" rtlCol="0">
            <a:spAutoFit/>
          </a:bodyPr>
          <a:lstStyle/>
          <a:p>
            <a:r>
              <a:rPr lang="en-US" sz="1400" dirty="0" smtClean="0"/>
              <a:t>The physics related to the motion of a single protein in a cell is very different (and much slower) than that protein’s motion in, for example, water.</a:t>
            </a:r>
            <a:endParaRPr lang="en-US" sz="1400" dirty="0"/>
          </a:p>
        </p:txBody>
      </p:sp>
    </p:spTree>
  </p:cSld>
  <p:clrMapOvr>
    <a:masterClrMapping/>
  </p:clrMapOvr>
  <p:transition advTm="8883">
    <p:dissolv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92887" y="777478"/>
            <a:ext cx="7758226" cy="646331"/>
          </a:xfrm>
          <a:prstGeom prst="rect">
            <a:avLst/>
          </a:prstGeom>
          <a:noFill/>
        </p:spPr>
        <p:txBody>
          <a:bodyPr wrap="square" rtlCol="0">
            <a:spAutoFit/>
          </a:bodyPr>
          <a:lstStyle/>
          <a:p>
            <a:r>
              <a:rPr lang="en-US" dirty="0" smtClean="0"/>
              <a:t>EVEN MORE IMPORTANTLY, WHAT IS THE PHYSICS BEHIND THE THE MECHANISMS WITHIN THE CELL THAT ALLOW IT TO METABOLIZE?</a:t>
            </a:r>
            <a:endParaRPr lang="en-US" dirty="0"/>
          </a:p>
        </p:txBody>
      </p:sp>
      <p:pic>
        <p:nvPicPr>
          <p:cNvPr id="3" name="Picture 2"/>
          <p:cNvPicPr>
            <a:picLocks noChangeAspect="1"/>
          </p:cNvPicPr>
          <p:nvPr/>
        </p:nvPicPr>
        <p:blipFill>
          <a:blip r:embed="rId2"/>
          <a:stretch>
            <a:fillRect/>
          </a:stretch>
        </p:blipFill>
        <p:spPr>
          <a:xfrm>
            <a:off x="1838851" y="1783438"/>
            <a:ext cx="4891792" cy="3933326"/>
          </a:xfrm>
          <a:prstGeom prst="rect">
            <a:avLst/>
          </a:prstGeom>
        </p:spPr>
      </p:pic>
      <p:sp>
        <p:nvSpPr>
          <p:cNvPr id="4" name="TextBox 3"/>
          <p:cNvSpPr txBox="1"/>
          <p:nvPr/>
        </p:nvSpPr>
        <p:spPr>
          <a:xfrm>
            <a:off x="1215690" y="5973619"/>
            <a:ext cx="6712619" cy="523220"/>
          </a:xfrm>
          <a:prstGeom prst="rect">
            <a:avLst/>
          </a:prstGeom>
          <a:noFill/>
        </p:spPr>
        <p:txBody>
          <a:bodyPr wrap="square" rtlCol="0">
            <a:spAutoFit/>
          </a:bodyPr>
          <a:lstStyle/>
          <a:p>
            <a:r>
              <a:rPr lang="en-US" sz="1400" dirty="0" smtClean="0"/>
              <a:t>The physics related to the motion of a single protein in a cell is very different (and much slower) than that protein’s motion in, for example, water.</a:t>
            </a:r>
            <a:endParaRPr lang="en-US" sz="1400" dirty="0"/>
          </a:p>
        </p:txBody>
      </p:sp>
      <p:pic>
        <p:nvPicPr>
          <p:cNvPr id="5" name="Picture 4"/>
          <p:cNvPicPr>
            <a:picLocks noChangeAspect="1"/>
          </p:cNvPicPr>
          <p:nvPr/>
        </p:nvPicPr>
        <p:blipFill>
          <a:blip r:embed="rId3"/>
          <a:stretch>
            <a:fillRect/>
          </a:stretch>
        </p:blipFill>
        <p:spPr>
          <a:xfrm>
            <a:off x="1838851" y="1783438"/>
            <a:ext cx="4891791" cy="3906970"/>
          </a:xfrm>
          <a:prstGeom prst="rect">
            <a:avLst/>
          </a:prstGeom>
        </p:spPr>
      </p:pic>
    </p:spTree>
  </p:cSld>
  <p:clrMapOvr>
    <a:masterClrMapping/>
  </p:clrMapOvr>
  <p:transition advTm="10766">
    <p:dissolv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92676" y="1507289"/>
            <a:ext cx="3453568" cy="2480678"/>
          </a:xfrm>
          <a:prstGeom prst="rect">
            <a:avLst/>
          </a:prstGeom>
        </p:spPr>
      </p:pic>
      <p:sp>
        <p:nvSpPr>
          <p:cNvPr id="3" name="TextBox 2"/>
          <p:cNvSpPr txBox="1"/>
          <p:nvPr/>
        </p:nvSpPr>
        <p:spPr>
          <a:xfrm>
            <a:off x="892676" y="320842"/>
            <a:ext cx="7556166" cy="646331"/>
          </a:xfrm>
          <a:prstGeom prst="rect">
            <a:avLst/>
          </a:prstGeom>
          <a:noFill/>
        </p:spPr>
        <p:txBody>
          <a:bodyPr wrap="square" rtlCol="0">
            <a:spAutoFit/>
          </a:bodyPr>
          <a:lstStyle/>
          <a:p>
            <a:r>
              <a:rPr lang="en-US" dirty="0" smtClean="0"/>
              <a:t>MUCH IN THE SAME WAY THAT ELECTRICAL CIRCUITS ARE DESIGNED TO PERFORM A SPECIFIC TASK,</a:t>
            </a:r>
            <a:endParaRPr lang="en-US" dirty="0"/>
          </a:p>
        </p:txBody>
      </p:sp>
    </p:spTree>
  </p:cSld>
  <p:clrMapOvr>
    <a:masterClrMapping/>
  </p:clrMapOvr>
  <p:transition advTm="3383">
    <p:dissolv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92676" y="1507289"/>
            <a:ext cx="3453568" cy="2480678"/>
          </a:xfrm>
          <a:prstGeom prst="rect">
            <a:avLst/>
          </a:prstGeom>
        </p:spPr>
      </p:pic>
      <p:sp>
        <p:nvSpPr>
          <p:cNvPr id="3" name="TextBox 2"/>
          <p:cNvSpPr txBox="1"/>
          <p:nvPr/>
        </p:nvSpPr>
        <p:spPr>
          <a:xfrm>
            <a:off x="892676" y="320842"/>
            <a:ext cx="7556166" cy="646331"/>
          </a:xfrm>
          <a:prstGeom prst="rect">
            <a:avLst/>
          </a:prstGeom>
          <a:noFill/>
        </p:spPr>
        <p:txBody>
          <a:bodyPr wrap="square" rtlCol="0">
            <a:spAutoFit/>
          </a:bodyPr>
          <a:lstStyle/>
          <a:p>
            <a:r>
              <a:rPr lang="en-US" dirty="0" smtClean="0"/>
              <a:t>MUCH IN THE SAME WAY THAT ELECTRICAL CIRCUITS ARE DESIGNED TO PERFORM A SPECIFIC TASK,</a:t>
            </a:r>
            <a:endParaRPr lang="en-US" dirty="0"/>
          </a:p>
        </p:txBody>
      </p:sp>
      <p:sp>
        <p:nvSpPr>
          <p:cNvPr id="4" name="TextBox 3"/>
          <p:cNvSpPr txBox="1"/>
          <p:nvPr/>
        </p:nvSpPr>
        <p:spPr>
          <a:xfrm>
            <a:off x="4755852" y="1321712"/>
            <a:ext cx="4159750" cy="2031325"/>
          </a:xfrm>
          <a:prstGeom prst="rect">
            <a:avLst/>
          </a:prstGeom>
          <a:noFill/>
        </p:spPr>
        <p:txBody>
          <a:bodyPr wrap="square" rtlCol="0">
            <a:spAutoFit/>
          </a:bodyPr>
          <a:lstStyle/>
          <a:p>
            <a:r>
              <a:rPr lang="en-US" dirty="0" smtClean="0"/>
              <a:t>Many bacterial systems rely on dynamic “genetic circuits” to control critical processes.</a:t>
            </a:r>
          </a:p>
          <a:p>
            <a:endParaRPr lang="en-US" dirty="0" smtClean="0"/>
          </a:p>
          <a:p>
            <a:r>
              <a:rPr lang="en-US" dirty="0" smtClean="0"/>
              <a:t>A major goal of systems biology is to understand these behaviors in terms of individual genes and their interactions.</a:t>
            </a:r>
            <a:endParaRPr lang="en-US" dirty="0"/>
          </a:p>
        </p:txBody>
      </p:sp>
      <p:pic>
        <p:nvPicPr>
          <p:cNvPr id="5" name="Picture 4"/>
          <p:cNvPicPr>
            <a:picLocks noChangeAspect="1"/>
          </p:cNvPicPr>
          <p:nvPr/>
        </p:nvPicPr>
        <p:blipFill>
          <a:blip r:embed="rId4"/>
          <a:stretch>
            <a:fillRect/>
          </a:stretch>
        </p:blipFill>
        <p:spPr>
          <a:xfrm>
            <a:off x="1095394" y="4229100"/>
            <a:ext cx="3250849" cy="2381436"/>
          </a:xfrm>
          <a:prstGeom prst="rect">
            <a:avLst/>
          </a:prstGeom>
        </p:spPr>
      </p:pic>
    </p:spTree>
  </p:cSld>
  <p:clrMapOvr>
    <a:masterClrMapping/>
  </p:clrMapOvr>
  <p:transition advTm="4833">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646331"/>
          </a:xfrm>
          <a:prstGeom prst="rect">
            <a:avLst/>
          </a:prstGeom>
          <a:noFill/>
        </p:spPr>
        <p:txBody>
          <a:bodyPr wrap="square" rtlCol="0">
            <a:spAutoFit/>
          </a:bodyPr>
          <a:lstStyle/>
          <a:p>
            <a:r>
              <a:rPr lang="en-US" dirty="0" smtClean="0"/>
              <a:t>Throughout human history, man has engaged science by careful observation of the world around him.</a:t>
            </a:r>
            <a:endParaRPr lang="en-US" dirty="0"/>
          </a:p>
        </p:txBody>
      </p:sp>
      <p:pic>
        <p:nvPicPr>
          <p:cNvPr id="4" name="Picture 3"/>
          <p:cNvPicPr>
            <a:picLocks noChangeAspect="1"/>
          </p:cNvPicPr>
          <p:nvPr/>
        </p:nvPicPr>
        <p:blipFill>
          <a:blip r:embed="rId3">
            <a:alphaModFix amt="34000"/>
          </a:blip>
          <a:stretch>
            <a:fillRect/>
          </a:stretch>
        </p:blipFill>
        <p:spPr>
          <a:xfrm>
            <a:off x="849296" y="2260600"/>
            <a:ext cx="3009900" cy="2336800"/>
          </a:xfrm>
          <a:prstGeom prst="rect">
            <a:avLst/>
          </a:prstGeom>
        </p:spPr>
      </p:pic>
      <p:pic>
        <p:nvPicPr>
          <p:cNvPr id="5" name="Picture 4"/>
          <p:cNvPicPr>
            <a:picLocks noChangeAspect="1"/>
          </p:cNvPicPr>
          <p:nvPr/>
        </p:nvPicPr>
        <p:blipFill>
          <a:blip r:embed="rId4">
            <a:alphaModFix amt="41000"/>
          </a:blip>
          <a:stretch>
            <a:fillRect/>
          </a:stretch>
        </p:blipFill>
        <p:spPr>
          <a:xfrm>
            <a:off x="3209048" y="2512039"/>
            <a:ext cx="5722954" cy="4170721"/>
          </a:xfrm>
          <a:prstGeom prst="rect">
            <a:avLst/>
          </a:prstGeom>
        </p:spPr>
      </p:pic>
      <p:pic>
        <p:nvPicPr>
          <p:cNvPr id="6" name="Picture 5"/>
          <p:cNvPicPr>
            <a:picLocks noChangeAspect="1"/>
          </p:cNvPicPr>
          <p:nvPr/>
        </p:nvPicPr>
        <p:blipFill>
          <a:blip r:embed="rId5">
            <a:alphaModFix amt="46000"/>
          </a:blip>
          <a:stretch>
            <a:fillRect/>
          </a:stretch>
        </p:blipFill>
        <p:spPr>
          <a:xfrm>
            <a:off x="1710448" y="3429000"/>
            <a:ext cx="2997200" cy="2235200"/>
          </a:xfrm>
          <a:prstGeom prst="rect">
            <a:avLst/>
          </a:prstGeom>
        </p:spPr>
      </p:pic>
      <p:pic>
        <p:nvPicPr>
          <p:cNvPr id="7" name="Picture 6"/>
          <p:cNvPicPr>
            <a:picLocks noChangeAspect="1"/>
          </p:cNvPicPr>
          <p:nvPr/>
        </p:nvPicPr>
        <p:blipFill>
          <a:blip r:embed="rId6"/>
          <a:stretch>
            <a:fillRect/>
          </a:stretch>
        </p:blipFill>
        <p:spPr>
          <a:xfrm>
            <a:off x="3859196" y="1931964"/>
            <a:ext cx="3640642" cy="3058139"/>
          </a:xfrm>
          <a:prstGeom prst="rect">
            <a:avLst/>
          </a:prstGeom>
        </p:spPr>
      </p:pic>
    </p:spTree>
  </p:cSld>
  <p:clrMapOvr>
    <a:masterClrMapping/>
  </p:clrMapOvr>
  <p:transition advTm="1766">
    <p:dissolv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92676" y="1507289"/>
            <a:ext cx="3453568" cy="2480678"/>
          </a:xfrm>
          <a:prstGeom prst="rect">
            <a:avLst/>
          </a:prstGeom>
        </p:spPr>
      </p:pic>
      <p:sp>
        <p:nvSpPr>
          <p:cNvPr id="3" name="TextBox 2"/>
          <p:cNvSpPr txBox="1"/>
          <p:nvPr/>
        </p:nvSpPr>
        <p:spPr>
          <a:xfrm>
            <a:off x="892676" y="320842"/>
            <a:ext cx="7556166" cy="646331"/>
          </a:xfrm>
          <a:prstGeom prst="rect">
            <a:avLst/>
          </a:prstGeom>
          <a:noFill/>
        </p:spPr>
        <p:txBody>
          <a:bodyPr wrap="square" rtlCol="0">
            <a:spAutoFit/>
          </a:bodyPr>
          <a:lstStyle/>
          <a:p>
            <a:r>
              <a:rPr lang="en-US" dirty="0" smtClean="0"/>
              <a:t>MUCH IN THE SAME WAY THAT ELECTRICAL CIRCUITS ARE DESIGNED TO PERFORM A SPECIFIC TASK,</a:t>
            </a:r>
            <a:endParaRPr lang="en-US" dirty="0"/>
          </a:p>
        </p:txBody>
      </p:sp>
      <p:sp>
        <p:nvSpPr>
          <p:cNvPr id="4" name="TextBox 3"/>
          <p:cNvSpPr txBox="1"/>
          <p:nvPr/>
        </p:nvSpPr>
        <p:spPr>
          <a:xfrm>
            <a:off x="4755852" y="1321712"/>
            <a:ext cx="4159750" cy="4124206"/>
          </a:xfrm>
          <a:prstGeom prst="rect">
            <a:avLst/>
          </a:prstGeom>
          <a:noFill/>
        </p:spPr>
        <p:txBody>
          <a:bodyPr wrap="square" rtlCol="0">
            <a:spAutoFit/>
          </a:bodyPr>
          <a:lstStyle/>
          <a:p>
            <a:r>
              <a:rPr lang="en-US" dirty="0" smtClean="0"/>
              <a:t>Many bacterial systems rely on dynamic “genetic circuits” to control critical processes.</a:t>
            </a:r>
          </a:p>
          <a:p>
            <a:endParaRPr lang="en-US" dirty="0" smtClean="0"/>
          </a:p>
          <a:p>
            <a:r>
              <a:rPr lang="en-US" dirty="0" smtClean="0"/>
              <a:t>A major goal of systems biology is to understand these behaviors in terms of individual genes and their interactions.</a:t>
            </a:r>
          </a:p>
          <a:p>
            <a:endParaRPr lang="en-US" dirty="0" smtClean="0"/>
          </a:p>
          <a:p>
            <a:endParaRPr lang="en-US" dirty="0" smtClean="0"/>
          </a:p>
          <a:p>
            <a:r>
              <a:rPr lang="en-US" dirty="0" smtClean="0"/>
              <a:t>“Gene circuits” involve specific interactions between genes and proteins.</a:t>
            </a:r>
          </a:p>
          <a:p>
            <a:endParaRPr lang="en-US" dirty="0" smtClean="0"/>
          </a:p>
          <a:p>
            <a:r>
              <a:rPr lang="en-US" sz="1400" dirty="0" smtClean="0"/>
              <a:t>Circuit level view: genes and gene products interact to generate an ordered behavioral program.</a:t>
            </a:r>
          </a:p>
          <a:p>
            <a:endParaRPr lang="en-US" dirty="0"/>
          </a:p>
        </p:txBody>
      </p:sp>
      <p:pic>
        <p:nvPicPr>
          <p:cNvPr id="5" name="Picture 4"/>
          <p:cNvPicPr>
            <a:picLocks noChangeAspect="1"/>
          </p:cNvPicPr>
          <p:nvPr/>
        </p:nvPicPr>
        <p:blipFill>
          <a:blip r:embed="rId4"/>
          <a:stretch>
            <a:fillRect/>
          </a:stretch>
        </p:blipFill>
        <p:spPr>
          <a:xfrm>
            <a:off x="1095394" y="4229100"/>
            <a:ext cx="3250849" cy="2381436"/>
          </a:xfrm>
          <a:prstGeom prst="rect">
            <a:avLst/>
          </a:prstGeom>
        </p:spPr>
      </p:pic>
    </p:spTree>
  </p:cSld>
  <p:clrMapOvr>
    <a:masterClrMapping/>
  </p:clrMapOvr>
  <p:transition advTm="7316">
    <p:dissolv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92676" y="1507289"/>
            <a:ext cx="3453568" cy="2480678"/>
          </a:xfrm>
          <a:prstGeom prst="rect">
            <a:avLst/>
          </a:prstGeom>
        </p:spPr>
      </p:pic>
      <p:sp>
        <p:nvSpPr>
          <p:cNvPr id="3" name="TextBox 2"/>
          <p:cNvSpPr txBox="1"/>
          <p:nvPr/>
        </p:nvSpPr>
        <p:spPr>
          <a:xfrm>
            <a:off x="892676" y="320842"/>
            <a:ext cx="7556166" cy="646331"/>
          </a:xfrm>
          <a:prstGeom prst="rect">
            <a:avLst/>
          </a:prstGeom>
          <a:noFill/>
        </p:spPr>
        <p:txBody>
          <a:bodyPr wrap="square" rtlCol="0">
            <a:spAutoFit/>
          </a:bodyPr>
          <a:lstStyle/>
          <a:p>
            <a:r>
              <a:rPr lang="en-US" dirty="0" smtClean="0"/>
              <a:t>MUCH IN THE SAME WAY THAT ELECTRICAL CIRCUITS ARE DESIGNED TO PERFORM A SPECIFIC TASK,</a:t>
            </a:r>
            <a:endParaRPr lang="en-US" dirty="0"/>
          </a:p>
        </p:txBody>
      </p:sp>
      <p:sp>
        <p:nvSpPr>
          <p:cNvPr id="4" name="TextBox 3"/>
          <p:cNvSpPr txBox="1"/>
          <p:nvPr/>
        </p:nvSpPr>
        <p:spPr>
          <a:xfrm>
            <a:off x="4755852" y="1321712"/>
            <a:ext cx="4159750" cy="5170647"/>
          </a:xfrm>
          <a:prstGeom prst="rect">
            <a:avLst/>
          </a:prstGeom>
          <a:noFill/>
        </p:spPr>
        <p:txBody>
          <a:bodyPr wrap="square" rtlCol="0">
            <a:spAutoFit/>
          </a:bodyPr>
          <a:lstStyle/>
          <a:p>
            <a:r>
              <a:rPr lang="en-US" dirty="0" smtClean="0"/>
              <a:t>Many bacterial systems rely on dynamic “genetic circuits” to control critical processes.</a:t>
            </a:r>
          </a:p>
          <a:p>
            <a:endParaRPr lang="en-US" dirty="0" smtClean="0"/>
          </a:p>
          <a:p>
            <a:r>
              <a:rPr lang="en-US" dirty="0" smtClean="0"/>
              <a:t>A major goal of systems biology is to understand these behaviors in terms of individual genes and their interactions.</a:t>
            </a:r>
          </a:p>
          <a:p>
            <a:endParaRPr lang="en-US" dirty="0" smtClean="0"/>
          </a:p>
          <a:p>
            <a:endParaRPr lang="en-US" dirty="0" smtClean="0"/>
          </a:p>
          <a:p>
            <a:r>
              <a:rPr lang="en-US" dirty="0" smtClean="0"/>
              <a:t>“Gene circuits” involve specific interactions between genes and proteins.</a:t>
            </a:r>
          </a:p>
          <a:p>
            <a:endParaRPr lang="en-US" dirty="0" smtClean="0"/>
          </a:p>
          <a:p>
            <a:r>
              <a:rPr lang="en-US" sz="1400" dirty="0" smtClean="0"/>
              <a:t>Circuit level view: genes and gene products interact to generate an ordered behavioral program.</a:t>
            </a:r>
          </a:p>
          <a:p>
            <a:endParaRPr lang="en-US" sz="1400" dirty="0" smtClean="0"/>
          </a:p>
          <a:p>
            <a:r>
              <a:rPr lang="en-US" sz="1400" dirty="0" smtClean="0"/>
              <a:t>e.g.: protein “</a:t>
            </a:r>
            <a:r>
              <a:rPr lang="en-US" sz="1400" dirty="0" err="1" smtClean="0"/>
              <a:t>x</a:t>
            </a:r>
            <a:r>
              <a:rPr lang="en-US" sz="1400" dirty="0" smtClean="0"/>
              <a:t>” activates and regulates gene “</a:t>
            </a:r>
            <a:r>
              <a:rPr lang="en-US" sz="1400" dirty="0" err="1" smtClean="0"/>
              <a:t>y</a:t>
            </a:r>
            <a:r>
              <a:rPr lang="en-US" sz="1400" dirty="0" smtClean="0"/>
              <a:t>” which activates protein “</a:t>
            </a:r>
            <a:r>
              <a:rPr lang="en-US" sz="1400" dirty="0" err="1" smtClean="0"/>
              <a:t>y</a:t>
            </a:r>
            <a:r>
              <a:rPr lang="en-US" sz="1400" dirty="0" smtClean="0"/>
              <a:t>” which has a positive impact on “</a:t>
            </a:r>
            <a:r>
              <a:rPr lang="en-US" sz="1400" dirty="0" err="1" smtClean="0"/>
              <a:t>x</a:t>
            </a:r>
            <a:r>
              <a:rPr lang="en-US" sz="1400" dirty="0" smtClean="0"/>
              <a:t>” , which may then activate another gene, “</a:t>
            </a:r>
            <a:r>
              <a:rPr lang="en-US" sz="1400" dirty="0" err="1" smtClean="0"/>
              <a:t>z</a:t>
            </a:r>
            <a:r>
              <a:rPr lang="en-US" sz="1400" dirty="0" smtClean="0"/>
              <a:t>”.</a:t>
            </a:r>
          </a:p>
          <a:p>
            <a:endParaRPr lang="en-US" dirty="0"/>
          </a:p>
        </p:txBody>
      </p:sp>
      <p:pic>
        <p:nvPicPr>
          <p:cNvPr id="5" name="Picture 4"/>
          <p:cNvPicPr>
            <a:picLocks noChangeAspect="1"/>
          </p:cNvPicPr>
          <p:nvPr/>
        </p:nvPicPr>
        <p:blipFill>
          <a:blip r:embed="rId4"/>
          <a:stretch>
            <a:fillRect/>
          </a:stretch>
        </p:blipFill>
        <p:spPr>
          <a:xfrm>
            <a:off x="1095394" y="4229100"/>
            <a:ext cx="3250849" cy="2381436"/>
          </a:xfrm>
          <a:prstGeom prst="rect">
            <a:avLst/>
          </a:prstGeom>
        </p:spPr>
      </p:pic>
    </p:spTree>
  </p:cSld>
  <p:clrMapOvr>
    <a:masterClrMapping/>
  </p:clrMapOvr>
  <p:transition advTm="15949">
    <p:dissolv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92676" y="1507289"/>
            <a:ext cx="3453568" cy="2480678"/>
          </a:xfrm>
          <a:prstGeom prst="rect">
            <a:avLst/>
          </a:prstGeom>
        </p:spPr>
      </p:pic>
      <p:sp>
        <p:nvSpPr>
          <p:cNvPr id="3" name="TextBox 2"/>
          <p:cNvSpPr txBox="1"/>
          <p:nvPr/>
        </p:nvSpPr>
        <p:spPr>
          <a:xfrm>
            <a:off x="892676" y="320842"/>
            <a:ext cx="7556166" cy="646331"/>
          </a:xfrm>
          <a:prstGeom prst="rect">
            <a:avLst/>
          </a:prstGeom>
          <a:noFill/>
        </p:spPr>
        <p:txBody>
          <a:bodyPr wrap="square" rtlCol="0">
            <a:spAutoFit/>
          </a:bodyPr>
          <a:lstStyle/>
          <a:p>
            <a:r>
              <a:rPr lang="en-US" dirty="0" smtClean="0"/>
              <a:t>MUCH IN THE SAME WAY THAT ELECTRICAL CIRCUITS ARE DESIGNED TO PERFORM A SPECIFIC TASK,</a:t>
            </a:r>
            <a:endParaRPr lang="en-US" dirty="0"/>
          </a:p>
        </p:txBody>
      </p:sp>
      <p:sp>
        <p:nvSpPr>
          <p:cNvPr id="4" name="TextBox 3"/>
          <p:cNvSpPr txBox="1"/>
          <p:nvPr/>
        </p:nvSpPr>
        <p:spPr>
          <a:xfrm>
            <a:off x="4755852" y="1321712"/>
            <a:ext cx="4159750" cy="3970318"/>
          </a:xfrm>
          <a:prstGeom prst="rect">
            <a:avLst/>
          </a:prstGeom>
          <a:noFill/>
        </p:spPr>
        <p:txBody>
          <a:bodyPr wrap="square" rtlCol="0">
            <a:spAutoFit/>
          </a:bodyPr>
          <a:lstStyle/>
          <a:p>
            <a:r>
              <a:rPr lang="en-US" dirty="0" smtClean="0"/>
              <a:t>Many bacterial systems rely on dynamic “genetic circuits” to control critical processes.</a:t>
            </a:r>
          </a:p>
          <a:p>
            <a:endParaRPr lang="en-US" dirty="0" smtClean="0"/>
          </a:p>
          <a:p>
            <a:r>
              <a:rPr lang="en-US" dirty="0" smtClean="0"/>
              <a:t>A major goal of systems biology is to understand these behaviors in terms of individual genes and their interactions.</a:t>
            </a:r>
          </a:p>
          <a:p>
            <a:endParaRPr lang="en-US" dirty="0" smtClean="0"/>
          </a:p>
          <a:p>
            <a:endParaRPr lang="en-US" dirty="0" smtClean="0"/>
          </a:p>
          <a:p>
            <a:r>
              <a:rPr lang="en-US" dirty="0" smtClean="0"/>
              <a:t>These circuits (diagrams) represent the </a:t>
            </a:r>
            <a:r>
              <a:rPr lang="en-US" i="1" dirty="0" smtClean="0"/>
              <a:t>regulatory logic </a:t>
            </a:r>
            <a:r>
              <a:rPr lang="en-US" dirty="0" smtClean="0"/>
              <a:t>of the cell.</a:t>
            </a:r>
          </a:p>
          <a:p>
            <a:endParaRPr lang="en-US" dirty="0" smtClean="0"/>
          </a:p>
          <a:p>
            <a:r>
              <a:rPr lang="en-US" dirty="0" smtClean="0"/>
              <a:t>They are like circuit diagrams, but for </a:t>
            </a:r>
            <a:r>
              <a:rPr lang="en-US" i="1" dirty="0" smtClean="0">
                <a:solidFill>
                  <a:srgbClr val="FFFF00"/>
                </a:solidFill>
              </a:rPr>
              <a:t>chemical circuits</a:t>
            </a:r>
            <a:r>
              <a:rPr lang="en-US" dirty="0" smtClean="0"/>
              <a:t>.</a:t>
            </a:r>
            <a:endParaRPr lang="en-US" dirty="0"/>
          </a:p>
        </p:txBody>
      </p:sp>
      <p:pic>
        <p:nvPicPr>
          <p:cNvPr id="5" name="Picture 4"/>
          <p:cNvPicPr>
            <a:picLocks noChangeAspect="1"/>
          </p:cNvPicPr>
          <p:nvPr/>
        </p:nvPicPr>
        <p:blipFill>
          <a:blip r:embed="rId4"/>
          <a:stretch>
            <a:fillRect/>
          </a:stretch>
        </p:blipFill>
        <p:spPr>
          <a:xfrm>
            <a:off x="1095394" y="4229100"/>
            <a:ext cx="3250849" cy="2381436"/>
          </a:xfrm>
          <a:prstGeom prst="rect">
            <a:avLst/>
          </a:prstGeom>
        </p:spPr>
      </p:pic>
    </p:spTree>
  </p:cSld>
  <p:clrMapOvr>
    <a:masterClrMapping/>
  </p:clrMapOvr>
  <p:transition advTm="7449">
    <p:dissolv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92676" y="1507289"/>
            <a:ext cx="3453568" cy="2480678"/>
          </a:xfrm>
          <a:prstGeom prst="rect">
            <a:avLst/>
          </a:prstGeom>
        </p:spPr>
      </p:pic>
      <p:sp>
        <p:nvSpPr>
          <p:cNvPr id="3" name="TextBox 2"/>
          <p:cNvSpPr txBox="1"/>
          <p:nvPr/>
        </p:nvSpPr>
        <p:spPr>
          <a:xfrm>
            <a:off x="892676" y="320842"/>
            <a:ext cx="7556166" cy="646331"/>
          </a:xfrm>
          <a:prstGeom prst="rect">
            <a:avLst/>
          </a:prstGeom>
          <a:noFill/>
        </p:spPr>
        <p:txBody>
          <a:bodyPr wrap="square" rtlCol="0">
            <a:spAutoFit/>
          </a:bodyPr>
          <a:lstStyle/>
          <a:p>
            <a:r>
              <a:rPr lang="en-US" dirty="0" smtClean="0"/>
              <a:t>MUCH IN THE SAME WAY THAT ELECTRICAL CIRCUITS ARE DESIGNED TO PERFORM A SPECIFIC TASK,</a:t>
            </a:r>
            <a:endParaRPr lang="en-US" dirty="0"/>
          </a:p>
        </p:txBody>
      </p:sp>
      <p:sp>
        <p:nvSpPr>
          <p:cNvPr id="4" name="TextBox 3"/>
          <p:cNvSpPr txBox="1"/>
          <p:nvPr/>
        </p:nvSpPr>
        <p:spPr>
          <a:xfrm>
            <a:off x="4755852" y="1321712"/>
            <a:ext cx="4159750" cy="5078314"/>
          </a:xfrm>
          <a:prstGeom prst="rect">
            <a:avLst/>
          </a:prstGeom>
          <a:noFill/>
        </p:spPr>
        <p:txBody>
          <a:bodyPr wrap="square" rtlCol="0">
            <a:spAutoFit/>
          </a:bodyPr>
          <a:lstStyle/>
          <a:p>
            <a:r>
              <a:rPr lang="en-US" dirty="0" smtClean="0"/>
              <a:t>Many bacterial systems rely on dynamic “genetic circuits” to control critical processes.</a:t>
            </a:r>
          </a:p>
          <a:p>
            <a:endParaRPr lang="en-US" dirty="0" smtClean="0"/>
          </a:p>
          <a:p>
            <a:r>
              <a:rPr lang="en-US" dirty="0" smtClean="0"/>
              <a:t>A major goal of systems biology is to understand these behaviors in terms of individual genes and their interactions.</a:t>
            </a:r>
          </a:p>
          <a:p>
            <a:endParaRPr lang="en-US" dirty="0" smtClean="0"/>
          </a:p>
          <a:p>
            <a:endParaRPr lang="en-US" dirty="0" smtClean="0"/>
          </a:p>
          <a:p>
            <a:r>
              <a:rPr lang="en-US" dirty="0" smtClean="0"/>
              <a:t>These circuits (diagrams) represent the </a:t>
            </a:r>
            <a:r>
              <a:rPr lang="en-US" i="1" dirty="0" smtClean="0"/>
              <a:t>regulatory logic </a:t>
            </a:r>
            <a:r>
              <a:rPr lang="en-US" dirty="0" smtClean="0"/>
              <a:t>of the cell.</a:t>
            </a:r>
          </a:p>
          <a:p>
            <a:endParaRPr lang="en-US" dirty="0" smtClean="0"/>
          </a:p>
          <a:p>
            <a:r>
              <a:rPr lang="en-US" dirty="0" smtClean="0"/>
              <a:t>They are like circuit diagrams, but for </a:t>
            </a:r>
            <a:r>
              <a:rPr lang="en-US" i="1" dirty="0" smtClean="0">
                <a:solidFill>
                  <a:srgbClr val="FFFF00"/>
                </a:solidFill>
              </a:rPr>
              <a:t>chemical circuits</a:t>
            </a:r>
            <a:r>
              <a:rPr lang="en-US" dirty="0" smtClean="0"/>
              <a:t>.</a:t>
            </a:r>
          </a:p>
          <a:p>
            <a:endParaRPr lang="en-US" dirty="0" smtClean="0"/>
          </a:p>
          <a:p>
            <a:r>
              <a:rPr lang="en-US" dirty="0" smtClean="0"/>
              <a:t>So the question is, “What are the principles of circuit design for </a:t>
            </a:r>
            <a:r>
              <a:rPr lang="en-US" i="1" dirty="0" smtClean="0"/>
              <a:t>these</a:t>
            </a:r>
            <a:r>
              <a:rPr lang="en-US" dirty="0" smtClean="0"/>
              <a:t> kinds of circuits?”</a:t>
            </a:r>
            <a:endParaRPr lang="en-US" dirty="0"/>
          </a:p>
        </p:txBody>
      </p:sp>
      <p:pic>
        <p:nvPicPr>
          <p:cNvPr id="5" name="Picture 4"/>
          <p:cNvPicPr>
            <a:picLocks noChangeAspect="1"/>
          </p:cNvPicPr>
          <p:nvPr/>
        </p:nvPicPr>
        <p:blipFill>
          <a:blip r:embed="rId4"/>
          <a:stretch>
            <a:fillRect/>
          </a:stretch>
        </p:blipFill>
        <p:spPr>
          <a:xfrm>
            <a:off x="1095394" y="4229100"/>
            <a:ext cx="3250849" cy="2381436"/>
          </a:xfrm>
          <a:prstGeom prst="rect">
            <a:avLst/>
          </a:prstGeom>
        </p:spPr>
      </p:pic>
    </p:spTree>
  </p:cSld>
  <p:clrMapOvr>
    <a:masterClrMapping/>
  </p:clrMapOvr>
  <p:transition advTm="6699">
    <p:dissolv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57225" y="388739"/>
            <a:ext cx="8008492" cy="923330"/>
          </a:xfrm>
          <a:prstGeom prst="rect">
            <a:avLst/>
          </a:prstGeom>
          <a:noFill/>
        </p:spPr>
        <p:txBody>
          <a:bodyPr wrap="square" rtlCol="0">
            <a:spAutoFit/>
          </a:bodyPr>
          <a:lstStyle/>
          <a:p>
            <a:r>
              <a:rPr lang="en-US" dirty="0" smtClean="0"/>
              <a:t>Ohm’s Law and Kirchhoff’s Laws are used in the analysis of electrical circuits.</a:t>
            </a:r>
          </a:p>
          <a:p>
            <a:endParaRPr lang="en-US" dirty="0" smtClean="0"/>
          </a:p>
          <a:p>
            <a:r>
              <a:rPr lang="en-US" dirty="0" smtClean="0"/>
              <a:t>What are the principles of these </a:t>
            </a:r>
            <a:r>
              <a:rPr lang="en-US" i="1" dirty="0" smtClean="0"/>
              <a:t>genetic chemical circuits </a:t>
            </a:r>
            <a:r>
              <a:rPr lang="en-US" dirty="0" smtClean="0"/>
              <a:t>that operate inside cells?</a:t>
            </a:r>
            <a:endParaRPr lang="en-US" dirty="0"/>
          </a:p>
        </p:txBody>
      </p:sp>
    </p:spTree>
  </p:cSld>
  <p:clrMapOvr>
    <a:masterClrMapping/>
  </p:clrMapOvr>
  <p:transition advTm="6216">
    <p:dissolv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57225" y="388739"/>
            <a:ext cx="8008492" cy="2031325"/>
          </a:xfrm>
          <a:prstGeom prst="rect">
            <a:avLst/>
          </a:prstGeom>
          <a:noFill/>
        </p:spPr>
        <p:txBody>
          <a:bodyPr wrap="square" rtlCol="0">
            <a:spAutoFit/>
          </a:bodyPr>
          <a:lstStyle/>
          <a:p>
            <a:r>
              <a:rPr lang="en-US" dirty="0" smtClean="0"/>
              <a:t>Ohm’s Law and Kirchhoff’s Laws are used in the analysis of electrical circuits.</a:t>
            </a:r>
          </a:p>
          <a:p>
            <a:endParaRPr lang="en-US" dirty="0" smtClean="0"/>
          </a:p>
          <a:p>
            <a:r>
              <a:rPr lang="en-US" dirty="0" smtClean="0"/>
              <a:t>What are the principles of these </a:t>
            </a:r>
            <a:r>
              <a:rPr lang="en-US" i="1" dirty="0" smtClean="0"/>
              <a:t>genetic chemical circuits </a:t>
            </a:r>
            <a:r>
              <a:rPr lang="en-US" dirty="0" smtClean="0"/>
              <a:t>that operate inside cells?</a:t>
            </a:r>
          </a:p>
          <a:p>
            <a:endParaRPr lang="en-US" dirty="0" smtClean="0"/>
          </a:p>
          <a:p>
            <a:endParaRPr lang="en-US" dirty="0" smtClean="0"/>
          </a:p>
          <a:p>
            <a:r>
              <a:rPr lang="en-US" dirty="0" smtClean="0"/>
              <a:t>Electrical laws are able to analyze and predict the outcome in a particular circuit, but it is </a:t>
            </a:r>
            <a:r>
              <a:rPr lang="en-US" i="1" dirty="0" smtClean="0"/>
              <a:t>very difficult </a:t>
            </a:r>
            <a:r>
              <a:rPr lang="en-US" dirty="0" smtClean="0"/>
              <a:t>to predict the outcome of genetic chemical circuits!</a:t>
            </a:r>
            <a:endParaRPr lang="en-US" dirty="0"/>
          </a:p>
        </p:txBody>
      </p:sp>
    </p:spTree>
  </p:cSld>
  <p:clrMapOvr>
    <a:masterClrMapping/>
  </p:clrMapOvr>
  <p:transition advTm="5949">
    <p:dissolv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57225" y="388739"/>
            <a:ext cx="8008492" cy="2031325"/>
          </a:xfrm>
          <a:prstGeom prst="rect">
            <a:avLst/>
          </a:prstGeom>
          <a:noFill/>
        </p:spPr>
        <p:txBody>
          <a:bodyPr wrap="square" rtlCol="0">
            <a:spAutoFit/>
          </a:bodyPr>
          <a:lstStyle/>
          <a:p>
            <a:endParaRPr lang="en-US" dirty="0" smtClean="0"/>
          </a:p>
          <a:p>
            <a:endParaRPr lang="en-US" dirty="0" smtClean="0"/>
          </a:p>
          <a:p>
            <a:r>
              <a:rPr lang="en-US" dirty="0" smtClean="0"/>
              <a:t>						      </a:t>
            </a:r>
            <a:r>
              <a:rPr lang="en-US" sz="3600" dirty="0" smtClean="0"/>
              <a:t>WHY????</a:t>
            </a:r>
          </a:p>
          <a:p>
            <a:endParaRPr lang="en-US" sz="3600" dirty="0" smtClean="0"/>
          </a:p>
          <a:p>
            <a:pPr marL="342900" indent="-342900"/>
            <a:endParaRPr lang="en-US" dirty="0"/>
          </a:p>
        </p:txBody>
      </p:sp>
    </p:spTree>
  </p:cSld>
  <p:clrMapOvr>
    <a:masterClrMapping/>
  </p:clrMapOvr>
  <p:transition advTm="2366">
    <p:dissolv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57225" y="388739"/>
            <a:ext cx="8008492" cy="2585323"/>
          </a:xfrm>
          <a:prstGeom prst="rect">
            <a:avLst/>
          </a:prstGeom>
          <a:noFill/>
        </p:spPr>
        <p:txBody>
          <a:bodyPr wrap="square" rtlCol="0">
            <a:spAutoFit/>
          </a:bodyPr>
          <a:lstStyle/>
          <a:p>
            <a:endParaRPr lang="en-US" dirty="0" smtClean="0"/>
          </a:p>
          <a:p>
            <a:endParaRPr lang="en-US" dirty="0" smtClean="0"/>
          </a:p>
          <a:p>
            <a:r>
              <a:rPr lang="en-US" dirty="0" smtClean="0"/>
              <a:t>						      </a:t>
            </a:r>
            <a:r>
              <a:rPr lang="en-US" sz="3600" dirty="0" smtClean="0"/>
              <a:t>WHY????</a:t>
            </a:r>
          </a:p>
          <a:p>
            <a:endParaRPr lang="en-US" sz="3600" dirty="0" smtClean="0"/>
          </a:p>
          <a:p>
            <a:pPr marL="342900" indent="-342900">
              <a:buAutoNum type="arabicPeriod"/>
            </a:pPr>
            <a:r>
              <a:rPr lang="en-US" dirty="0" smtClean="0"/>
              <a:t>These circuits are DYNAMIC – they don’t just “sit there” in a constant state.</a:t>
            </a:r>
          </a:p>
          <a:p>
            <a:pPr marL="342900" indent="-342900"/>
            <a:r>
              <a:rPr lang="en-US" dirty="0" smtClean="0"/>
              <a:t>	The concentrations of these proteins are continuously changing over time!</a:t>
            </a:r>
          </a:p>
          <a:p>
            <a:pPr marL="342900" indent="-342900"/>
            <a:endParaRPr lang="en-US" dirty="0"/>
          </a:p>
        </p:txBody>
      </p:sp>
      <p:pic>
        <p:nvPicPr>
          <p:cNvPr id="3" name="Picture 2"/>
          <p:cNvPicPr>
            <a:picLocks noChangeAspect="1"/>
          </p:cNvPicPr>
          <p:nvPr/>
        </p:nvPicPr>
        <p:blipFill>
          <a:blip r:embed="rId2">
            <a:alphaModFix amt="43000"/>
          </a:blip>
          <a:stretch>
            <a:fillRect/>
          </a:stretch>
        </p:blipFill>
        <p:spPr>
          <a:xfrm>
            <a:off x="239190" y="4600999"/>
            <a:ext cx="2528073" cy="1896054"/>
          </a:xfrm>
          <a:prstGeom prst="rect">
            <a:avLst/>
          </a:prstGeom>
        </p:spPr>
      </p:pic>
    </p:spTree>
  </p:cSld>
  <p:clrMapOvr>
    <a:masterClrMapping/>
  </p:clrMapOvr>
  <p:transition advTm="10550">
    <p:dissolv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57225" y="388739"/>
            <a:ext cx="8008492" cy="3416320"/>
          </a:xfrm>
          <a:prstGeom prst="rect">
            <a:avLst/>
          </a:prstGeom>
          <a:noFill/>
        </p:spPr>
        <p:txBody>
          <a:bodyPr wrap="square" rtlCol="0">
            <a:spAutoFit/>
          </a:bodyPr>
          <a:lstStyle/>
          <a:p>
            <a:endParaRPr lang="en-US" dirty="0" smtClean="0"/>
          </a:p>
          <a:p>
            <a:endParaRPr lang="en-US" dirty="0" smtClean="0"/>
          </a:p>
          <a:p>
            <a:r>
              <a:rPr lang="en-US" dirty="0" smtClean="0"/>
              <a:t>						      </a:t>
            </a:r>
            <a:r>
              <a:rPr lang="en-US" sz="3600" dirty="0" smtClean="0"/>
              <a:t>WHY????</a:t>
            </a:r>
          </a:p>
          <a:p>
            <a:endParaRPr lang="en-US" sz="3600" dirty="0" smtClean="0"/>
          </a:p>
          <a:p>
            <a:pPr marL="342900" indent="-342900">
              <a:buAutoNum type="arabicPeriod"/>
            </a:pPr>
            <a:r>
              <a:rPr lang="en-US" dirty="0" smtClean="0"/>
              <a:t>These circuits are DYNAMIC – they don’t just “sit there” in a constant state.</a:t>
            </a:r>
          </a:p>
          <a:p>
            <a:pPr marL="342900" indent="-342900"/>
            <a:r>
              <a:rPr lang="en-US" dirty="0" smtClean="0"/>
              <a:t>	The concentrations of these proteins are continuously changing over time!</a:t>
            </a:r>
          </a:p>
          <a:p>
            <a:pPr marL="342900" indent="-342900"/>
            <a:endParaRPr lang="en-US" dirty="0" smtClean="0"/>
          </a:p>
          <a:p>
            <a:pPr marL="342900" indent="-342900"/>
            <a:r>
              <a:rPr lang="en-US" dirty="0" smtClean="0"/>
              <a:t>2.   These circuits are inherently “NOISY.”  They are subject to “STOCHASTIC VARIATIONS” (random fluctuations) which means that their behavior may be “NON-DETERMINSTIC.”</a:t>
            </a:r>
            <a:endParaRPr lang="en-US" dirty="0"/>
          </a:p>
        </p:txBody>
      </p:sp>
      <p:pic>
        <p:nvPicPr>
          <p:cNvPr id="3" name="Picture 2"/>
          <p:cNvPicPr>
            <a:picLocks noChangeAspect="1"/>
          </p:cNvPicPr>
          <p:nvPr/>
        </p:nvPicPr>
        <p:blipFill>
          <a:blip r:embed="rId2">
            <a:alphaModFix amt="43000"/>
          </a:blip>
          <a:stretch>
            <a:fillRect/>
          </a:stretch>
        </p:blipFill>
        <p:spPr>
          <a:xfrm>
            <a:off x="239190" y="4600999"/>
            <a:ext cx="2528073" cy="1896054"/>
          </a:xfrm>
          <a:prstGeom prst="rect">
            <a:avLst/>
          </a:prstGeom>
        </p:spPr>
      </p:pic>
      <p:pic>
        <p:nvPicPr>
          <p:cNvPr id="4" name="Picture 3"/>
          <p:cNvPicPr>
            <a:picLocks noChangeAspect="1"/>
          </p:cNvPicPr>
          <p:nvPr/>
        </p:nvPicPr>
        <p:blipFill>
          <a:blip r:embed="rId3"/>
          <a:stretch>
            <a:fillRect/>
          </a:stretch>
        </p:blipFill>
        <p:spPr>
          <a:xfrm>
            <a:off x="3136011" y="4600999"/>
            <a:ext cx="2526952" cy="1896054"/>
          </a:xfrm>
          <a:prstGeom prst="rect">
            <a:avLst/>
          </a:prstGeom>
        </p:spPr>
      </p:pic>
    </p:spTree>
  </p:cSld>
  <p:clrMapOvr>
    <a:masterClrMapping/>
  </p:clrMapOvr>
  <p:transition advTm="10616">
    <p:dissolv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57225" y="388739"/>
            <a:ext cx="8008492" cy="4247317"/>
          </a:xfrm>
          <a:prstGeom prst="rect">
            <a:avLst/>
          </a:prstGeom>
          <a:noFill/>
        </p:spPr>
        <p:txBody>
          <a:bodyPr wrap="square" rtlCol="0">
            <a:spAutoFit/>
          </a:bodyPr>
          <a:lstStyle/>
          <a:p>
            <a:endParaRPr lang="en-US" dirty="0" smtClean="0"/>
          </a:p>
          <a:p>
            <a:endParaRPr lang="en-US" dirty="0" smtClean="0"/>
          </a:p>
          <a:p>
            <a:r>
              <a:rPr lang="en-US" dirty="0" smtClean="0"/>
              <a:t>						      </a:t>
            </a:r>
            <a:r>
              <a:rPr lang="en-US" sz="3600" dirty="0" smtClean="0"/>
              <a:t>WHY????</a:t>
            </a:r>
          </a:p>
          <a:p>
            <a:endParaRPr lang="en-US" sz="3600" dirty="0" smtClean="0"/>
          </a:p>
          <a:p>
            <a:pPr marL="342900" indent="-342900">
              <a:buAutoNum type="arabicPeriod"/>
            </a:pPr>
            <a:r>
              <a:rPr lang="en-US" dirty="0" smtClean="0"/>
              <a:t>These circuits are DYNAMIC – they don’t just “sit there” in a constant state.</a:t>
            </a:r>
          </a:p>
          <a:p>
            <a:pPr marL="342900" indent="-342900"/>
            <a:r>
              <a:rPr lang="en-US" dirty="0" smtClean="0"/>
              <a:t>	The concentrations of these proteins are continuously changing over time!</a:t>
            </a:r>
          </a:p>
          <a:p>
            <a:pPr marL="342900" indent="-342900"/>
            <a:endParaRPr lang="en-US" dirty="0" smtClean="0"/>
          </a:p>
          <a:p>
            <a:pPr marL="342900" indent="-342900">
              <a:buAutoNum type="arabicPeriod" startAt="2"/>
            </a:pPr>
            <a:r>
              <a:rPr lang="en-US" dirty="0" smtClean="0"/>
              <a:t>These circuits are inherently “NOISY.”  They are subject to “STOCHASTIC VARIATIONS” (random fluctuations) which means that their behavior may be “NON-DETERMINSTIC.”</a:t>
            </a:r>
          </a:p>
          <a:p>
            <a:pPr marL="342900" indent="-342900">
              <a:buAutoNum type="arabicPeriod" startAt="2"/>
            </a:pPr>
            <a:endParaRPr lang="en-US" dirty="0" smtClean="0"/>
          </a:p>
          <a:p>
            <a:pPr marL="342900" indent="-342900">
              <a:buAutoNum type="arabicPeriod" startAt="2"/>
            </a:pPr>
            <a:r>
              <a:rPr lang="en-US" dirty="0" smtClean="0"/>
              <a:t>These circuits are very COMPLICATED.  There are many interactions – some may not be relevant.  </a:t>
            </a:r>
            <a:endParaRPr lang="en-US" dirty="0"/>
          </a:p>
        </p:txBody>
      </p:sp>
      <p:pic>
        <p:nvPicPr>
          <p:cNvPr id="4" name="Picture 3"/>
          <p:cNvPicPr>
            <a:picLocks noChangeAspect="1"/>
          </p:cNvPicPr>
          <p:nvPr/>
        </p:nvPicPr>
        <p:blipFill>
          <a:blip r:embed="rId3"/>
          <a:stretch>
            <a:fillRect/>
          </a:stretch>
        </p:blipFill>
        <p:spPr>
          <a:xfrm>
            <a:off x="3136011" y="4600999"/>
            <a:ext cx="2526952" cy="1896054"/>
          </a:xfrm>
          <a:prstGeom prst="rect">
            <a:avLst/>
          </a:prstGeom>
        </p:spPr>
      </p:pic>
      <p:pic>
        <p:nvPicPr>
          <p:cNvPr id="5" name="Picture 4"/>
          <p:cNvPicPr>
            <a:picLocks noChangeAspect="1"/>
          </p:cNvPicPr>
          <p:nvPr/>
        </p:nvPicPr>
        <p:blipFill>
          <a:blip r:embed="rId4">
            <a:alphaModFix amt="43000"/>
          </a:blip>
          <a:stretch>
            <a:fillRect/>
          </a:stretch>
        </p:blipFill>
        <p:spPr>
          <a:xfrm>
            <a:off x="239190" y="4600999"/>
            <a:ext cx="2528073" cy="1896054"/>
          </a:xfrm>
          <a:prstGeom prst="rect">
            <a:avLst/>
          </a:prstGeom>
        </p:spPr>
      </p:pic>
      <p:pic>
        <p:nvPicPr>
          <p:cNvPr id="6" name="Picture 5"/>
          <p:cNvPicPr>
            <a:picLocks noChangeAspect="1"/>
          </p:cNvPicPr>
          <p:nvPr/>
        </p:nvPicPr>
        <p:blipFill>
          <a:blip r:embed="rId5"/>
          <a:stretch>
            <a:fillRect/>
          </a:stretch>
        </p:blipFill>
        <p:spPr>
          <a:xfrm>
            <a:off x="6062821" y="4339627"/>
            <a:ext cx="2502896" cy="2157426"/>
          </a:xfrm>
          <a:prstGeom prst="rect">
            <a:avLst/>
          </a:prstGeom>
        </p:spPr>
      </p:pic>
    </p:spTree>
  </p:cSld>
  <p:clrMapOvr>
    <a:masterClrMapping/>
  </p:clrMapOvr>
  <p:transition advTm="10733">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923330"/>
          </a:xfrm>
          <a:prstGeom prst="rect">
            <a:avLst/>
          </a:prstGeom>
          <a:noFill/>
        </p:spPr>
        <p:txBody>
          <a:bodyPr wrap="square" rtlCol="0">
            <a:spAutoFit/>
          </a:bodyPr>
          <a:lstStyle/>
          <a:p>
            <a:r>
              <a:rPr lang="en-US" dirty="0" smtClean="0"/>
              <a:t>Throughout human history, man has engaged science by careful observation of the world around him.  In the 16</a:t>
            </a:r>
            <a:r>
              <a:rPr lang="en-US" baseline="30000" dirty="0" smtClean="0"/>
              <a:t>th</a:t>
            </a:r>
            <a:r>
              <a:rPr lang="en-US" dirty="0" smtClean="0"/>
              <a:t> century, astronomer </a:t>
            </a:r>
            <a:r>
              <a:rPr lang="en-US" dirty="0" err="1" smtClean="0"/>
              <a:t>Tycho</a:t>
            </a:r>
            <a:r>
              <a:rPr lang="en-US" dirty="0" smtClean="0"/>
              <a:t> Brahe made careful measurements of the motion of Mars.</a:t>
            </a:r>
            <a:endParaRPr lang="en-US" dirty="0"/>
          </a:p>
        </p:txBody>
      </p:sp>
      <p:pic>
        <p:nvPicPr>
          <p:cNvPr id="4" name="Picture 3"/>
          <p:cNvPicPr>
            <a:picLocks noChangeAspect="1"/>
          </p:cNvPicPr>
          <p:nvPr/>
        </p:nvPicPr>
        <p:blipFill>
          <a:blip r:embed="rId3">
            <a:alphaModFix amt="34000"/>
          </a:blip>
          <a:stretch>
            <a:fillRect/>
          </a:stretch>
        </p:blipFill>
        <p:spPr>
          <a:xfrm>
            <a:off x="849296" y="2260600"/>
            <a:ext cx="3009900" cy="2336800"/>
          </a:xfrm>
          <a:prstGeom prst="rect">
            <a:avLst/>
          </a:prstGeom>
        </p:spPr>
      </p:pic>
      <p:pic>
        <p:nvPicPr>
          <p:cNvPr id="5" name="Picture 4"/>
          <p:cNvPicPr>
            <a:picLocks noChangeAspect="1"/>
          </p:cNvPicPr>
          <p:nvPr/>
        </p:nvPicPr>
        <p:blipFill>
          <a:blip r:embed="rId4">
            <a:alphaModFix amt="41000"/>
          </a:blip>
          <a:stretch>
            <a:fillRect/>
          </a:stretch>
        </p:blipFill>
        <p:spPr>
          <a:xfrm>
            <a:off x="3209048" y="2512039"/>
            <a:ext cx="5722954" cy="4170721"/>
          </a:xfrm>
          <a:prstGeom prst="rect">
            <a:avLst/>
          </a:prstGeom>
        </p:spPr>
      </p:pic>
      <p:pic>
        <p:nvPicPr>
          <p:cNvPr id="6" name="Picture 5"/>
          <p:cNvPicPr>
            <a:picLocks noChangeAspect="1"/>
          </p:cNvPicPr>
          <p:nvPr/>
        </p:nvPicPr>
        <p:blipFill>
          <a:blip r:embed="rId5">
            <a:alphaModFix amt="46000"/>
          </a:blip>
          <a:stretch>
            <a:fillRect/>
          </a:stretch>
        </p:blipFill>
        <p:spPr>
          <a:xfrm>
            <a:off x="1710448" y="3429000"/>
            <a:ext cx="2997200" cy="2235200"/>
          </a:xfrm>
          <a:prstGeom prst="rect">
            <a:avLst/>
          </a:prstGeom>
        </p:spPr>
      </p:pic>
      <p:pic>
        <p:nvPicPr>
          <p:cNvPr id="7" name="Picture 6"/>
          <p:cNvPicPr>
            <a:picLocks noChangeAspect="1"/>
          </p:cNvPicPr>
          <p:nvPr/>
        </p:nvPicPr>
        <p:blipFill>
          <a:blip r:embed="rId6">
            <a:alphaModFix amt="44000"/>
          </a:blip>
          <a:stretch>
            <a:fillRect/>
          </a:stretch>
        </p:blipFill>
        <p:spPr>
          <a:xfrm>
            <a:off x="3859196" y="1931964"/>
            <a:ext cx="3640642" cy="3058139"/>
          </a:xfrm>
          <a:prstGeom prst="rect">
            <a:avLst/>
          </a:prstGeom>
        </p:spPr>
      </p:pic>
      <p:pic>
        <p:nvPicPr>
          <p:cNvPr id="8" name="Picture 7"/>
          <p:cNvPicPr>
            <a:picLocks noChangeAspect="1"/>
          </p:cNvPicPr>
          <p:nvPr/>
        </p:nvPicPr>
        <p:blipFill>
          <a:blip r:embed="rId7"/>
          <a:stretch>
            <a:fillRect/>
          </a:stretch>
        </p:blipFill>
        <p:spPr>
          <a:xfrm>
            <a:off x="4707648" y="1931964"/>
            <a:ext cx="2965575" cy="4033981"/>
          </a:xfrm>
          <a:prstGeom prst="rect">
            <a:avLst/>
          </a:prstGeom>
        </p:spPr>
      </p:pic>
    </p:spTree>
  </p:cSld>
  <p:clrMapOvr>
    <a:masterClrMapping/>
  </p:clrMapOvr>
  <p:transition advTm="4349">
    <p:dissolv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520738" y="1593829"/>
            <a:ext cx="6051724" cy="646331"/>
          </a:xfrm>
          <a:prstGeom prst="rect">
            <a:avLst/>
          </a:prstGeom>
          <a:noFill/>
        </p:spPr>
        <p:txBody>
          <a:bodyPr wrap="square" rtlCol="0">
            <a:spAutoFit/>
          </a:bodyPr>
          <a:lstStyle/>
          <a:p>
            <a:r>
              <a:rPr lang="en-US" dirty="0" smtClean="0"/>
              <a:t>So then, how is it possible to understand cellular behavior, given its “non-deterministic” nature?</a:t>
            </a:r>
            <a:endParaRPr lang="en-US" dirty="0"/>
          </a:p>
        </p:txBody>
      </p:sp>
    </p:spTree>
  </p:cSld>
  <p:clrMapOvr>
    <a:masterClrMapping/>
  </p:clrMapOvr>
  <p:transition advTm="5016">
    <p:dissolv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520738" y="1593829"/>
            <a:ext cx="6051724" cy="1754327"/>
          </a:xfrm>
          <a:prstGeom prst="rect">
            <a:avLst/>
          </a:prstGeom>
          <a:noFill/>
        </p:spPr>
        <p:txBody>
          <a:bodyPr wrap="square" rtlCol="0">
            <a:spAutoFit/>
          </a:bodyPr>
          <a:lstStyle/>
          <a:p>
            <a:r>
              <a:rPr lang="en-US" dirty="0" smtClean="0"/>
              <a:t>So then, how is it possible to understand cellular behavior, given its “non-deterministic” nature?</a:t>
            </a:r>
          </a:p>
          <a:p>
            <a:endParaRPr lang="en-US" dirty="0" smtClean="0"/>
          </a:p>
          <a:p>
            <a:r>
              <a:rPr lang="en-US" dirty="0" smtClean="0"/>
              <a:t>Is there some “CORE CIRCUIT” that we</a:t>
            </a:r>
            <a:r>
              <a:rPr lang="en-US" i="1" dirty="0" smtClean="0"/>
              <a:t> can </a:t>
            </a:r>
            <a:r>
              <a:rPr lang="en-US" dirty="0" smtClean="0"/>
              <a:t>understand -  some basic, simple “module lurking inside of this </a:t>
            </a:r>
            <a:r>
              <a:rPr lang="en-US" i="1" dirty="0" smtClean="0"/>
              <a:t>really complicated </a:t>
            </a:r>
            <a:r>
              <a:rPr lang="en-US" dirty="0" smtClean="0"/>
              <a:t>web of interaction?</a:t>
            </a:r>
            <a:endParaRPr lang="en-US" dirty="0"/>
          </a:p>
        </p:txBody>
      </p:sp>
    </p:spTree>
  </p:cSld>
  <p:clrMapOvr>
    <a:masterClrMapping/>
  </p:clrMapOvr>
  <p:transition advTm="9566">
    <p:dissolve/>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667585" y="3228459"/>
            <a:ext cx="3758030" cy="369332"/>
          </a:xfrm>
          <a:prstGeom prst="rect">
            <a:avLst/>
          </a:prstGeom>
          <a:noFill/>
        </p:spPr>
        <p:txBody>
          <a:bodyPr wrap="square" rtlCol="0">
            <a:spAutoFit/>
          </a:bodyPr>
          <a:lstStyle/>
          <a:p>
            <a:r>
              <a:rPr lang="en-US" dirty="0" smtClean="0"/>
              <a:t>ONE FINAL EXAMPLE FROM PHYSICS.</a:t>
            </a:r>
            <a:endParaRPr lang="en-US" dirty="0"/>
          </a:p>
        </p:txBody>
      </p:sp>
    </p:spTree>
  </p:cSld>
  <p:clrMapOvr>
    <a:masterClrMapping/>
  </p:clrMapOvr>
  <p:transition advTm="5500">
    <p:dissolv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47936" y="466487"/>
            <a:ext cx="7399432" cy="923330"/>
          </a:xfrm>
          <a:prstGeom prst="rect">
            <a:avLst/>
          </a:prstGeom>
          <a:noFill/>
        </p:spPr>
        <p:txBody>
          <a:bodyPr wrap="square" rtlCol="0">
            <a:spAutoFit/>
          </a:bodyPr>
          <a:lstStyle/>
          <a:p>
            <a:r>
              <a:rPr lang="en-US" dirty="0" smtClean="0"/>
              <a:t>Particle physicists search for the most basic types of high energy particles and how they interact to help us better understand the fundamental forces and particles in nature.</a:t>
            </a:r>
            <a:endParaRPr lang="en-US" dirty="0"/>
          </a:p>
        </p:txBody>
      </p:sp>
      <p:pic>
        <p:nvPicPr>
          <p:cNvPr id="3" name="Picture 2"/>
          <p:cNvPicPr>
            <a:picLocks noChangeAspect="1"/>
          </p:cNvPicPr>
          <p:nvPr/>
        </p:nvPicPr>
        <p:blipFill>
          <a:blip r:embed="rId2"/>
          <a:stretch>
            <a:fillRect/>
          </a:stretch>
        </p:blipFill>
        <p:spPr>
          <a:xfrm>
            <a:off x="2853068" y="1389817"/>
            <a:ext cx="5194300" cy="3708400"/>
          </a:xfrm>
          <a:prstGeom prst="rect">
            <a:avLst/>
          </a:prstGeom>
        </p:spPr>
      </p:pic>
    </p:spTree>
  </p:cSld>
  <p:clrMapOvr>
    <a:masterClrMapping/>
  </p:clrMapOvr>
  <p:transition advTm="14133">
    <p:dissolv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47936" y="466487"/>
            <a:ext cx="7399432" cy="923330"/>
          </a:xfrm>
          <a:prstGeom prst="rect">
            <a:avLst/>
          </a:prstGeom>
          <a:noFill/>
        </p:spPr>
        <p:txBody>
          <a:bodyPr wrap="square" rtlCol="0">
            <a:spAutoFit/>
          </a:bodyPr>
          <a:lstStyle/>
          <a:p>
            <a:r>
              <a:rPr lang="en-US" dirty="0" smtClean="0"/>
              <a:t>Particle physicists search for the most basic types of high energy particles and how they interact to help us better understand the fundamental forces and particles in nature.</a:t>
            </a:r>
            <a:endParaRPr lang="en-US" dirty="0"/>
          </a:p>
        </p:txBody>
      </p:sp>
      <p:pic>
        <p:nvPicPr>
          <p:cNvPr id="3" name="Picture 2"/>
          <p:cNvPicPr>
            <a:picLocks noChangeAspect="1"/>
          </p:cNvPicPr>
          <p:nvPr/>
        </p:nvPicPr>
        <p:blipFill>
          <a:blip r:embed="rId2"/>
          <a:stretch>
            <a:fillRect/>
          </a:stretch>
        </p:blipFill>
        <p:spPr>
          <a:xfrm>
            <a:off x="2853068" y="1389817"/>
            <a:ext cx="5194300" cy="3708400"/>
          </a:xfrm>
          <a:prstGeom prst="rect">
            <a:avLst/>
          </a:prstGeom>
        </p:spPr>
      </p:pic>
      <p:sp>
        <p:nvSpPr>
          <p:cNvPr id="4" name="TextBox 3"/>
          <p:cNvSpPr txBox="1"/>
          <p:nvPr/>
        </p:nvSpPr>
        <p:spPr>
          <a:xfrm>
            <a:off x="647936" y="1566465"/>
            <a:ext cx="1827180" cy="3693319"/>
          </a:xfrm>
          <a:prstGeom prst="rect">
            <a:avLst/>
          </a:prstGeom>
          <a:noFill/>
        </p:spPr>
        <p:txBody>
          <a:bodyPr wrap="square" rtlCol="0">
            <a:spAutoFit/>
          </a:bodyPr>
          <a:lstStyle/>
          <a:p>
            <a:r>
              <a:rPr lang="en-US" dirty="0" smtClean="0"/>
              <a:t>This method of reducing nature’s scale to smaller and smaller pieces is known as “atomism.”</a:t>
            </a:r>
          </a:p>
          <a:p>
            <a:endParaRPr lang="en-US" dirty="0" smtClean="0"/>
          </a:p>
          <a:p>
            <a:r>
              <a:rPr lang="en-US" dirty="0" smtClean="0"/>
              <a:t>Molecular and cellular biologists of the 21</a:t>
            </a:r>
            <a:r>
              <a:rPr lang="en-US" baseline="30000" dirty="0" smtClean="0"/>
              <a:t>st</a:t>
            </a:r>
            <a:r>
              <a:rPr lang="en-US" dirty="0" smtClean="0"/>
              <a:t> century are taking a different approach.</a:t>
            </a:r>
            <a:endParaRPr lang="en-US" dirty="0"/>
          </a:p>
        </p:txBody>
      </p:sp>
    </p:spTree>
  </p:cSld>
  <p:clrMapOvr>
    <a:masterClrMapping/>
  </p:clrMapOvr>
  <p:transition advTm="14683">
    <p:dissolve/>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47936" y="466487"/>
            <a:ext cx="7399432" cy="923330"/>
          </a:xfrm>
          <a:prstGeom prst="rect">
            <a:avLst/>
          </a:prstGeom>
          <a:noFill/>
        </p:spPr>
        <p:txBody>
          <a:bodyPr wrap="square" rtlCol="0">
            <a:spAutoFit/>
          </a:bodyPr>
          <a:lstStyle/>
          <a:p>
            <a:r>
              <a:rPr lang="en-US" dirty="0" smtClean="0"/>
              <a:t>Particle physicists search for the most basic types of high energy particles and how they interact to help us better understand the fundamental forces and particles in nature.</a:t>
            </a:r>
            <a:endParaRPr lang="en-US" dirty="0"/>
          </a:p>
        </p:txBody>
      </p:sp>
      <p:pic>
        <p:nvPicPr>
          <p:cNvPr id="3" name="Picture 2"/>
          <p:cNvPicPr>
            <a:picLocks noChangeAspect="1"/>
          </p:cNvPicPr>
          <p:nvPr/>
        </p:nvPicPr>
        <p:blipFill>
          <a:blip r:embed="rId2"/>
          <a:stretch>
            <a:fillRect/>
          </a:stretch>
        </p:blipFill>
        <p:spPr>
          <a:xfrm>
            <a:off x="2853068" y="1389817"/>
            <a:ext cx="5194300" cy="3708400"/>
          </a:xfrm>
          <a:prstGeom prst="rect">
            <a:avLst/>
          </a:prstGeom>
        </p:spPr>
      </p:pic>
      <p:sp>
        <p:nvSpPr>
          <p:cNvPr id="4" name="TextBox 3"/>
          <p:cNvSpPr txBox="1"/>
          <p:nvPr/>
        </p:nvSpPr>
        <p:spPr>
          <a:xfrm>
            <a:off x="855276" y="5429385"/>
            <a:ext cx="7192092" cy="1200329"/>
          </a:xfrm>
          <a:prstGeom prst="rect">
            <a:avLst/>
          </a:prstGeom>
          <a:noFill/>
        </p:spPr>
        <p:txBody>
          <a:bodyPr wrap="square" rtlCol="0">
            <a:spAutoFit/>
          </a:bodyPr>
          <a:lstStyle/>
          <a:p>
            <a:r>
              <a:rPr lang="en-US" dirty="0" smtClean="0"/>
              <a:t>Rather than trying to “deconstruct” complex systems, scientists today are instead looking at a model for a </a:t>
            </a:r>
            <a:r>
              <a:rPr lang="en-US" i="1" dirty="0" smtClean="0"/>
              <a:t>simple gene circuit </a:t>
            </a:r>
            <a:r>
              <a:rPr lang="en-US" dirty="0" smtClean="0"/>
              <a:t>– a “bottom-up” approach to get a quantitative understanding of the principles of gene circuit design -  known as SYNTHETIC BIOLOGY.</a:t>
            </a:r>
            <a:endParaRPr lang="en-US" dirty="0"/>
          </a:p>
        </p:txBody>
      </p:sp>
    </p:spTree>
  </p:cSld>
  <p:clrMapOvr>
    <a:masterClrMapping/>
  </p:clrMapOvr>
  <p:transition advTm="20149">
    <p:dissolve/>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99771" y="388739"/>
            <a:ext cx="7619730" cy="646331"/>
          </a:xfrm>
          <a:prstGeom prst="rect">
            <a:avLst/>
          </a:prstGeom>
          <a:noFill/>
        </p:spPr>
        <p:txBody>
          <a:bodyPr wrap="square" rtlCol="0">
            <a:spAutoFit/>
          </a:bodyPr>
          <a:lstStyle/>
          <a:p>
            <a:r>
              <a:rPr lang="en-US" dirty="0" smtClean="0"/>
              <a:t>As was mentioned earlier, one of the functions of a cell is its ability to keep track of time.</a:t>
            </a:r>
            <a:endParaRPr lang="en-US" dirty="0"/>
          </a:p>
        </p:txBody>
      </p:sp>
      <p:pic>
        <p:nvPicPr>
          <p:cNvPr id="3" name="Picture 2"/>
          <p:cNvPicPr>
            <a:picLocks noChangeAspect="1"/>
          </p:cNvPicPr>
          <p:nvPr/>
        </p:nvPicPr>
        <p:blipFill>
          <a:blip r:embed="rId3"/>
          <a:stretch>
            <a:fillRect/>
          </a:stretch>
        </p:blipFill>
        <p:spPr>
          <a:xfrm>
            <a:off x="1819111" y="1035070"/>
            <a:ext cx="1492577" cy="1459514"/>
          </a:xfrm>
          <a:prstGeom prst="rect">
            <a:avLst/>
          </a:prstGeom>
        </p:spPr>
      </p:pic>
      <p:pic>
        <p:nvPicPr>
          <p:cNvPr id="4" name="Picture 3"/>
          <p:cNvPicPr>
            <a:picLocks noChangeAspect="1"/>
          </p:cNvPicPr>
          <p:nvPr/>
        </p:nvPicPr>
        <p:blipFill>
          <a:blip r:embed="rId4"/>
          <a:stretch>
            <a:fillRect/>
          </a:stretch>
        </p:blipFill>
        <p:spPr>
          <a:xfrm>
            <a:off x="4721323" y="1035070"/>
            <a:ext cx="3313086" cy="3452844"/>
          </a:xfrm>
          <a:prstGeom prst="rect">
            <a:avLst/>
          </a:prstGeom>
        </p:spPr>
      </p:pic>
      <p:sp>
        <p:nvSpPr>
          <p:cNvPr id="5" name="TextBox 4"/>
          <p:cNvSpPr txBox="1"/>
          <p:nvPr/>
        </p:nvSpPr>
        <p:spPr>
          <a:xfrm>
            <a:off x="699771" y="2967373"/>
            <a:ext cx="3511814" cy="2031325"/>
          </a:xfrm>
          <a:prstGeom prst="rect">
            <a:avLst/>
          </a:prstGeom>
          <a:noFill/>
        </p:spPr>
        <p:txBody>
          <a:bodyPr wrap="square" rtlCol="0">
            <a:spAutoFit/>
          </a:bodyPr>
          <a:lstStyle/>
          <a:p>
            <a:r>
              <a:rPr lang="en-US" dirty="0" smtClean="0"/>
              <a:t>Keeping track of time is not only an important human characteristic, but can be applied to all life at the cellular level.  It is a very primitive and fundamental property whether the cell is a human cell, a fly cell, or even a bacteria.</a:t>
            </a:r>
            <a:endParaRPr lang="en-US" dirty="0"/>
          </a:p>
        </p:txBody>
      </p:sp>
    </p:spTree>
  </p:cSld>
  <p:clrMapOvr>
    <a:masterClrMapping/>
  </p:clrMapOvr>
  <p:transition advTm="14416">
    <p:dissolve/>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99771" y="388739"/>
            <a:ext cx="7619730" cy="646331"/>
          </a:xfrm>
          <a:prstGeom prst="rect">
            <a:avLst/>
          </a:prstGeom>
          <a:noFill/>
        </p:spPr>
        <p:txBody>
          <a:bodyPr wrap="square" rtlCol="0">
            <a:spAutoFit/>
          </a:bodyPr>
          <a:lstStyle/>
          <a:p>
            <a:r>
              <a:rPr lang="en-US" dirty="0" smtClean="0"/>
              <a:t>As was mentioned earlier, one of the functions of a cell is its ability to keep track of time.</a:t>
            </a:r>
            <a:endParaRPr lang="en-US" dirty="0"/>
          </a:p>
        </p:txBody>
      </p:sp>
      <p:pic>
        <p:nvPicPr>
          <p:cNvPr id="3" name="Picture 2"/>
          <p:cNvPicPr>
            <a:picLocks noChangeAspect="1"/>
          </p:cNvPicPr>
          <p:nvPr/>
        </p:nvPicPr>
        <p:blipFill>
          <a:blip r:embed="rId3"/>
          <a:stretch>
            <a:fillRect/>
          </a:stretch>
        </p:blipFill>
        <p:spPr>
          <a:xfrm>
            <a:off x="1819111" y="1035070"/>
            <a:ext cx="1492577" cy="1459514"/>
          </a:xfrm>
          <a:prstGeom prst="rect">
            <a:avLst/>
          </a:prstGeom>
        </p:spPr>
      </p:pic>
      <p:pic>
        <p:nvPicPr>
          <p:cNvPr id="4" name="Picture 3"/>
          <p:cNvPicPr>
            <a:picLocks noChangeAspect="1"/>
          </p:cNvPicPr>
          <p:nvPr/>
        </p:nvPicPr>
        <p:blipFill>
          <a:blip r:embed="rId4"/>
          <a:stretch>
            <a:fillRect/>
          </a:stretch>
        </p:blipFill>
        <p:spPr>
          <a:xfrm>
            <a:off x="4721323" y="1035070"/>
            <a:ext cx="3313086" cy="3452844"/>
          </a:xfrm>
          <a:prstGeom prst="rect">
            <a:avLst/>
          </a:prstGeom>
        </p:spPr>
      </p:pic>
      <p:sp>
        <p:nvSpPr>
          <p:cNvPr id="5" name="TextBox 4"/>
          <p:cNvSpPr txBox="1"/>
          <p:nvPr/>
        </p:nvSpPr>
        <p:spPr>
          <a:xfrm>
            <a:off x="699771" y="2967373"/>
            <a:ext cx="3511814" cy="2031325"/>
          </a:xfrm>
          <a:prstGeom prst="rect">
            <a:avLst/>
          </a:prstGeom>
          <a:noFill/>
        </p:spPr>
        <p:txBody>
          <a:bodyPr wrap="square" rtlCol="0">
            <a:spAutoFit/>
          </a:bodyPr>
          <a:lstStyle/>
          <a:p>
            <a:r>
              <a:rPr lang="en-US" dirty="0" smtClean="0"/>
              <a:t>Keeping track of time is not only an important human characteristic, but can be applied to all life at the cellular level.  It is a very primitive and fundamental property whether the cell is a human cell, a fly cell, or even a bacteria.</a:t>
            </a:r>
            <a:endParaRPr lang="en-US" dirty="0"/>
          </a:p>
        </p:txBody>
      </p:sp>
      <p:cxnSp>
        <p:nvCxnSpPr>
          <p:cNvPr id="8" name="Straight Arrow Connector 7"/>
          <p:cNvCxnSpPr/>
          <p:nvPr/>
        </p:nvCxnSpPr>
        <p:spPr>
          <a:xfrm flipV="1">
            <a:off x="2773167" y="3413125"/>
            <a:ext cx="3447021" cy="1990344"/>
          </a:xfrm>
          <a:prstGeom prst="straightConnector1">
            <a:avLst/>
          </a:prstGeom>
          <a:ln w="57150" cap="flat" cmpd="sng" algn="ctr">
            <a:solidFill>
              <a:srgbClr val="FF0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699771" y="4998698"/>
            <a:ext cx="7619730" cy="1477328"/>
          </a:xfrm>
          <a:prstGeom prst="rect">
            <a:avLst/>
          </a:prstGeom>
          <a:noFill/>
        </p:spPr>
        <p:txBody>
          <a:bodyPr wrap="square" rtlCol="0">
            <a:spAutoFit/>
          </a:bodyPr>
          <a:lstStyle/>
          <a:p>
            <a:r>
              <a:rPr lang="en-US" dirty="0" smtClean="0"/>
              <a:t>Cellular clocks work as “feedback loops” where proteins are produced and then go out of the nucleus into the cell.  It takes them time to reenter the nucleus, where they are able to regulate (turn off) their own expression, causing the concentration of those proteins to gradually decline until they can no longer turn themselves off; then they begin a new cycle.</a:t>
            </a:r>
            <a:endParaRPr lang="en-US" dirty="0"/>
          </a:p>
        </p:txBody>
      </p:sp>
      <p:cxnSp>
        <p:nvCxnSpPr>
          <p:cNvPr id="10" name="Straight Arrow Connector 9"/>
          <p:cNvCxnSpPr/>
          <p:nvPr/>
        </p:nvCxnSpPr>
        <p:spPr>
          <a:xfrm>
            <a:off x="5792550" y="2494584"/>
            <a:ext cx="881193" cy="757864"/>
          </a:xfrm>
          <a:prstGeom prst="straightConnector1">
            <a:avLst/>
          </a:prstGeom>
          <a:ln w="57150" cap="flat" cmpd="sng" algn="ctr">
            <a:solidFill>
              <a:srgbClr val="FF0000"/>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advTm="27033">
    <p:dissolv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99771" y="388739"/>
            <a:ext cx="7619730" cy="646331"/>
          </a:xfrm>
          <a:prstGeom prst="rect">
            <a:avLst/>
          </a:prstGeom>
          <a:noFill/>
        </p:spPr>
        <p:txBody>
          <a:bodyPr wrap="square" rtlCol="0">
            <a:spAutoFit/>
          </a:bodyPr>
          <a:lstStyle/>
          <a:p>
            <a:r>
              <a:rPr lang="en-US" dirty="0" smtClean="0"/>
              <a:t>As was mentioned earlier, one of the functions of a cell is its ability to keep track of time.</a:t>
            </a:r>
            <a:endParaRPr lang="en-US" dirty="0"/>
          </a:p>
        </p:txBody>
      </p:sp>
      <p:pic>
        <p:nvPicPr>
          <p:cNvPr id="3" name="Picture 2"/>
          <p:cNvPicPr>
            <a:picLocks noChangeAspect="1"/>
          </p:cNvPicPr>
          <p:nvPr/>
        </p:nvPicPr>
        <p:blipFill>
          <a:blip r:embed="rId3"/>
          <a:stretch>
            <a:fillRect/>
          </a:stretch>
        </p:blipFill>
        <p:spPr>
          <a:xfrm>
            <a:off x="1819111" y="1035070"/>
            <a:ext cx="1492577" cy="1459514"/>
          </a:xfrm>
          <a:prstGeom prst="rect">
            <a:avLst/>
          </a:prstGeom>
        </p:spPr>
      </p:pic>
      <p:pic>
        <p:nvPicPr>
          <p:cNvPr id="4" name="Picture 3"/>
          <p:cNvPicPr>
            <a:picLocks noChangeAspect="1"/>
          </p:cNvPicPr>
          <p:nvPr/>
        </p:nvPicPr>
        <p:blipFill>
          <a:blip r:embed="rId4"/>
          <a:stretch>
            <a:fillRect/>
          </a:stretch>
        </p:blipFill>
        <p:spPr>
          <a:xfrm>
            <a:off x="4721323" y="1035070"/>
            <a:ext cx="3313086" cy="3452844"/>
          </a:xfrm>
          <a:prstGeom prst="rect">
            <a:avLst/>
          </a:prstGeom>
        </p:spPr>
      </p:pic>
      <p:sp>
        <p:nvSpPr>
          <p:cNvPr id="5" name="TextBox 4"/>
          <p:cNvSpPr txBox="1"/>
          <p:nvPr/>
        </p:nvSpPr>
        <p:spPr>
          <a:xfrm>
            <a:off x="699771" y="2967373"/>
            <a:ext cx="3511814" cy="2031325"/>
          </a:xfrm>
          <a:prstGeom prst="rect">
            <a:avLst/>
          </a:prstGeom>
          <a:noFill/>
        </p:spPr>
        <p:txBody>
          <a:bodyPr wrap="square" rtlCol="0">
            <a:spAutoFit/>
          </a:bodyPr>
          <a:lstStyle/>
          <a:p>
            <a:r>
              <a:rPr lang="en-US" dirty="0" smtClean="0"/>
              <a:t>Keeping track of time is not only an important human characteristic, but can be applied to all life at the cellular level.  It is a very primitive and fundamental property whether the cell is a human cell, a fly cell, or even a bacteria.</a:t>
            </a:r>
            <a:endParaRPr lang="en-US" dirty="0"/>
          </a:p>
        </p:txBody>
      </p:sp>
      <p:cxnSp>
        <p:nvCxnSpPr>
          <p:cNvPr id="10" name="Straight Arrow Connector 9"/>
          <p:cNvCxnSpPr/>
          <p:nvPr/>
        </p:nvCxnSpPr>
        <p:spPr>
          <a:xfrm>
            <a:off x="5792550" y="2494584"/>
            <a:ext cx="881193" cy="757864"/>
          </a:xfrm>
          <a:prstGeom prst="straightConnector1">
            <a:avLst/>
          </a:prstGeom>
          <a:ln w="57150" cap="flat" cmpd="sng" algn="ctr">
            <a:solidFill>
              <a:srgbClr val="FF0000"/>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868235" y="5286847"/>
            <a:ext cx="7166174" cy="369332"/>
          </a:xfrm>
          <a:prstGeom prst="rect">
            <a:avLst/>
          </a:prstGeom>
          <a:noFill/>
        </p:spPr>
        <p:txBody>
          <a:bodyPr wrap="square" rtlCol="0">
            <a:spAutoFit/>
          </a:bodyPr>
          <a:lstStyle/>
          <a:p>
            <a:r>
              <a:rPr lang="en-US" dirty="0" smtClean="0"/>
              <a:t>THIS IS AN EXAMPLE OF A </a:t>
            </a:r>
            <a:r>
              <a:rPr lang="en-US" i="1" dirty="0" smtClean="0"/>
              <a:t>“NEGATIVE FEEDBACK LOOP.”</a:t>
            </a:r>
            <a:endParaRPr lang="en-US" i="1" dirty="0"/>
          </a:p>
        </p:txBody>
      </p:sp>
    </p:spTree>
  </p:cSld>
  <p:clrMapOvr>
    <a:masterClrMapping/>
  </p:clrMapOvr>
  <p:transition advTm="4900">
    <p:dissolve/>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99771" y="388739"/>
            <a:ext cx="7619730" cy="646331"/>
          </a:xfrm>
          <a:prstGeom prst="rect">
            <a:avLst/>
          </a:prstGeom>
          <a:noFill/>
        </p:spPr>
        <p:txBody>
          <a:bodyPr wrap="square" rtlCol="0">
            <a:spAutoFit/>
          </a:bodyPr>
          <a:lstStyle/>
          <a:p>
            <a:r>
              <a:rPr lang="en-US" dirty="0" smtClean="0"/>
              <a:t>As was mentioned earlier, one of the functions of a cell is its ability to keep track of time.</a:t>
            </a:r>
            <a:endParaRPr lang="en-US" dirty="0"/>
          </a:p>
        </p:txBody>
      </p:sp>
      <p:pic>
        <p:nvPicPr>
          <p:cNvPr id="3" name="Picture 2"/>
          <p:cNvPicPr>
            <a:picLocks noChangeAspect="1"/>
          </p:cNvPicPr>
          <p:nvPr/>
        </p:nvPicPr>
        <p:blipFill>
          <a:blip r:embed="rId3"/>
          <a:stretch>
            <a:fillRect/>
          </a:stretch>
        </p:blipFill>
        <p:spPr>
          <a:xfrm>
            <a:off x="1819111" y="1035070"/>
            <a:ext cx="1492577" cy="1459514"/>
          </a:xfrm>
          <a:prstGeom prst="rect">
            <a:avLst/>
          </a:prstGeom>
        </p:spPr>
      </p:pic>
      <p:pic>
        <p:nvPicPr>
          <p:cNvPr id="4" name="Picture 3"/>
          <p:cNvPicPr>
            <a:picLocks noChangeAspect="1"/>
          </p:cNvPicPr>
          <p:nvPr/>
        </p:nvPicPr>
        <p:blipFill>
          <a:blip r:embed="rId4"/>
          <a:stretch>
            <a:fillRect/>
          </a:stretch>
        </p:blipFill>
        <p:spPr>
          <a:xfrm>
            <a:off x="4721323" y="1035070"/>
            <a:ext cx="3313086" cy="3452844"/>
          </a:xfrm>
          <a:prstGeom prst="rect">
            <a:avLst/>
          </a:prstGeom>
        </p:spPr>
      </p:pic>
      <p:sp>
        <p:nvSpPr>
          <p:cNvPr id="5" name="TextBox 4"/>
          <p:cNvSpPr txBox="1"/>
          <p:nvPr/>
        </p:nvSpPr>
        <p:spPr>
          <a:xfrm>
            <a:off x="699771" y="2967373"/>
            <a:ext cx="3511814" cy="2031325"/>
          </a:xfrm>
          <a:prstGeom prst="rect">
            <a:avLst/>
          </a:prstGeom>
          <a:noFill/>
        </p:spPr>
        <p:txBody>
          <a:bodyPr wrap="square" rtlCol="0">
            <a:spAutoFit/>
          </a:bodyPr>
          <a:lstStyle/>
          <a:p>
            <a:r>
              <a:rPr lang="en-US" dirty="0" smtClean="0"/>
              <a:t>Keeping track of time is not only an important human characteristic, but can be applied to all life at the cellular level.  It is a very primitive and fundamental property whether the cell is a human cell, a fly cell, or even a bacteria.</a:t>
            </a:r>
            <a:endParaRPr lang="en-US" dirty="0"/>
          </a:p>
        </p:txBody>
      </p:sp>
      <p:cxnSp>
        <p:nvCxnSpPr>
          <p:cNvPr id="10" name="Straight Arrow Connector 9"/>
          <p:cNvCxnSpPr/>
          <p:nvPr/>
        </p:nvCxnSpPr>
        <p:spPr>
          <a:xfrm>
            <a:off x="5792550" y="2494584"/>
            <a:ext cx="881193" cy="757864"/>
          </a:xfrm>
          <a:prstGeom prst="straightConnector1">
            <a:avLst/>
          </a:prstGeom>
          <a:ln w="57150" cap="flat" cmpd="sng" algn="ctr">
            <a:solidFill>
              <a:srgbClr val="FF0000"/>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868235" y="5286847"/>
            <a:ext cx="7166174" cy="923330"/>
          </a:xfrm>
          <a:prstGeom prst="rect">
            <a:avLst/>
          </a:prstGeom>
          <a:noFill/>
        </p:spPr>
        <p:txBody>
          <a:bodyPr wrap="square" rtlCol="0">
            <a:spAutoFit/>
          </a:bodyPr>
          <a:lstStyle/>
          <a:p>
            <a:r>
              <a:rPr lang="en-US" dirty="0" smtClean="0"/>
              <a:t>THIS IS AN EXAMPLE OF A </a:t>
            </a:r>
            <a:r>
              <a:rPr lang="en-US" i="1" dirty="0" smtClean="0"/>
              <a:t>“NEGATIVE FEEDBACK LOOP.”</a:t>
            </a:r>
          </a:p>
          <a:p>
            <a:endParaRPr lang="en-US" i="1" dirty="0" smtClean="0"/>
          </a:p>
          <a:p>
            <a:r>
              <a:rPr lang="en-US" i="1" dirty="0" smtClean="0"/>
              <a:t>In this manner, cells have evolved accurate clock circuits!</a:t>
            </a:r>
            <a:endParaRPr lang="en-US" i="1" dirty="0"/>
          </a:p>
        </p:txBody>
      </p:sp>
      <p:pic>
        <p:nvPicPr>
          <p:cNvPr id="8" name="Picture 7"/>
          <p:cNvPicPr>
            <a:picLocks noChangeAspect="1"/>
          </p:cNvPicPr>
          <p:nvPr/>
        </p:nvPicPr>
        <p:blipFill>
          <a:blip r:embed="rId5"/>
          <a:stretch>
            <a:fillRect/>
          </a:stretch>
        </p:blipFill>
        <p:spPr>
          <a:xfrm>
            <a:off x="6323857" y="4885184"/>
            <a:ext cx="2526951" cy="1651544"/>
          </a:xfrm>
          <a:prstGeom prst="rect">
            <a:avLst/>
          </a:prstGeom>
        </p:spPr>
      </p:pic>
    </p:spTree>
  </p:cSld>
  <p:clrMapOvr>
    <a:masterClrMapping/>
  </p:clrMapOvr>
  <p:transition advTm="13483">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923330"/>
          </a:xfrm>
          <a:prstGeom prst="rect">
            <a:avLst/>
          </a:prstGeom>
          <a:noFill/>
        </p:spPr>
        <p:txBody>
          <a:bodyPr wrap="square" rtlCol="0">
            <a:spAutoFit/>
          </a:bodyPr>
          <a:lstStyle/>
          <a:p>
            <a:r>
              <a:rPr lang="en-US" dirty="0" smtClean="0"/>
              <a:t>Throughout human history, man has engaged science by careful observation of the world around him.  In the 16</a:t>
            </a:r>
            <a:r>
              <a:rPr lang="en-US" baseline="30000" dirty="0" smtClean="0"/>
              <a:t>th</a:t>
            </a:r>
            <a:r>
              <a:rPr lang="en-US" dirty="0" smtClean="0"/>
              <a:t> century, astronomer </a:t>
            </a:r>
            <a:r>
              <a:rPr lang="en-US" dirty="0" err="1" smtClean="0"/>
              <a:t>Tycho</a:t>
            </a:r>
            <a:r>
              <a:rPr lang="en-US" dirty="0" smtClean="0"/>
              <a:t> Brahe made careful measurements of the motion of Mars.</a:t>
            </a:r>
            <a:endParaRPr lang="en-US" dirty="0"/>
          </a:p>
        </p:txBody>
      </p:sp>
      <p:pic>
        <p:nvPicPr>
          <p:cNvPr id="8" name="Picture 7"/>
          <p:cNvPicPr>
            <a:picLocks noChangeAspect="1"/>
          </p:cNvPicPr>
          <p:nvPr/>
        </p:nvPicPr>
        <p:blipFill>
          <a:blip r:embed="rId3"/>
          <a:stretch>
            <a:fillRect/>
          </a:stretch>
        </p:blipFill>
        <p:spPr>
          <a:xfrm>
            <a:off x="4707648" y="1931964"/>
            <a:ext cx="2965575" cy="4033981"/>
          </a:xfrm>
          <a:prstGeom prst="rect">
            <a:avLst/>
          </a:prstGeom>
        </p:spPr>
      </p:pic>
      <p:pic>
        <p:nvPicPr>
          <p:cNvPr id="9" name="Picture 8"/>
          <p:cNvPicPr>
            <a:picLocks noChangeAspect="1"/>
          </p:cNvPicPr>
          <p:nvPr/>
        </p:nvPicPr>
        <p:blipFill>
          <a:blip r:embed="rId4"/>
          <a:stretch>
            <a:fillRect/>
          </a:stretch>
        </p:blipFill>
        <p:spPr>
          <a:xfrm>
            <a:off x="1653266" y="2208963"/>
            <a:ext cx="2079454" cy="3106450"/>
          </a:xfrm>
          <a:prstGeom prst="rect">
            <a:avLst/>
          </a:prstGeom>
        </p:spPr>
      </p:pic>
      <p:sp>
        <p:nvSpPr>
          <p:cNvPr id="10" name="TextBox 9"/>
          <p:cNvSpPr txBox="1"/>
          <p:nvPr/>
        </p:nvSpPr>
        <p:spPr>
          <a:xfrm>
            <a:off x="583721" y="5591729"/>
            <a:ext cx="3799513" cy="1200329"/>
          </a:xfrm>
          <a:prstGeom prst="rect">
            <a:avLst/>
          </a:prstGeom>
          <a:noFill/>
        </p:spPr>
        <p:txBody>
          <a:bodyPr wrap="square" rtlCol="0">
            <a:spAutoFit/>
          </a:bodyPr>
          <a:lstStyle/>
          <a:p>
            <a:r>
              <a:rPr lang="en-US" dirty="0" smtClean="0"/>
              <a:t>Although his measurements were precise, his scientific and religious prejudices about the universe kept him from understanding the motions.</a:t>
            </a:r>
            <a:endParaRPr lang="en-US" dirty="0"/>
          </a:p>
        </p:txBody>
      </p:sp>
    </p:spTree>
  </p:cSld>
  <p:clrMapOvr>
    <a:masterClrMapping/>
  </p:clrMapOvr>
  <p:transition advTm="11650">
    <p:dissolv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99771" y="388739"/>
            <a:ext cx="7619730" cy="646331"/>
          </a:xfrm>
          <a:prstGeom prst="rect">
            <a:avLst/>
          </a:prstGeom>
          <a:noFill/>
        </p:spPr>
        <p:txBody>
          <a:bodyPr wrap="square" rtlCol="0">
            <a:spAutoFit/>
          </a:bodyPr>
          <a:lstStyle/>
          <a:p>
            <a:r>
              <a:rPr lang="en-US" dirty="0" smtClean="0"/>
              <a:t>As was mentioned earlier, one of the functions of a cell is its ability to keep track of time.</a:t>
            </a:r>
            <a:endParaRPr lang="en-US" dirty="0"/>
          </a:p>
        </p:txBody>
      </p:sp>
      <p:pic>
        <p:nvPicPr>
          <p:cNvPr id="3" name="Picture 2"/>
          <p:cNvPicPr>
            <a:picLocks noChangeAspect="1"/>
          </p:cNvPicPr>
          <p:nvPr/>
        </p:nvPicPr>
        <p:blipFill>
          <a:blip r:embed="rId3"/>
          <a:stretch>
            <a:fillRect/>
          </a:stretch>
        </p:blipFill>
        <p:spPr>
          <a:xfrm>
            <a:off x="1819111" y="1035070"/>
            <a:ext cx="1492577" cy="1459514"/>
          </a:xfrm>
          <a:prstGeom prst="rect">
            <a:avLst/>
          </a:prstGeom>
        </p:spPr>
      </p:pic>
      <p:pic>
        <p:nvPicPr>
          <p:cNvPr id="4" name="Picture 3"/>
          <p:cNvPicPr>
            <a:picLocks noChangeAspect="1"/>
          </p:cNvPicPr>
          <p:nvPr/>
        </p:nvPicPr>
        <p:blipFill>
          <a:blip r:embed="rId4"/>
          <a:stretch>
            <a:fillRect/>
          </a:stretch>
        </p:blipFill>
        <p:spPr>
          <a:xfrm>
            <a:off x="4721323" y="1035070"/>
            <a:ext cx="3313086" cy="3452844"/>
          </a:xfrm>
          <a:prstGeom prst="rect">
            <a:avLst/>
          </a:prstGeom>
        </p:spPr>
      </p:pic>
      <p:sp>
        <p:nvSpPr>
          <p:cNvPr id="5" name="TextBox 4"/>
          <p:cNvSpPr txBox="1"/>
          <p:nvPr/>
        </p:nvSpPr>
        <p:spPr>
          <a:xfrm>
            <a:off x="699771" y="2967373"/>
            <a:ext cx="3511814" cy="2031325"/>
          </a:xfrm>
          <a:prstGeom prst="rect">
            <a:avLst/>
          </a:prstGeom>
          <a:noFill/>
        </p:spPr>
        <p:txBody>
          <a:bodyPr wrap="square" rtlCol="0">
            <a:spAutoFit/>
          </a:bodyPr>
          <a:lstStyle/>
          <a:p>
            <a:r>
              <a:rPr lang="en-US" dirty="0" smtClean="0"/>
              <a:t>Keeping track of time is not only an important human characteristic, but can be applied to all life at the cellular level.  It is a very primitive and fundamental property whether the cell is a human cell, a fly cell, or even a bacteria.</a:t>
            </a:r>
            <a:endParaRPr lang="en-US" dirty="0"/>
          </a:p>
        </p:txBody>
      </p:sp>
      <p:cxnSp>
        <p:nvCxnSpPr>
          <p:cNvPr id="10" name="Straight Arrow Connector 9"/>
          <p:cNvCxnSpPr/>
          <p:nvPr/>
        </p:nvCxnSpPr>
        <p:spPr>
          <a:xfrm>
            <a:off x="5792550" y="2494584"/>
            <a:ext cx="881193" cy="757864"/>
          </a:xfrm>
          <a:prstGeom prst="straightConnector1">
            <a:avLst/>
          </a:prstGeom>
          <a:ln w="57150" cap="flat" cmpd="sng" algn="ctr">
            <a:solidFill>
              <a:srgbClr val="FF0000"/>
            </a:solidFill>
            <a:prstDash val="solid"/>
            <a:round/>
            <a:headEnd type="arrow" w="med" len="med"/>
            <a:tailEnd type="arrow" w="med" len="med"/>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868235" y="5286847"/>
            <a:ext cx="7166174" cy="1200329"/>
          </a:xfrm>
          <a:prstGeom prst="rect">
            <a:avLst/>
          </a:prstGeom>
          <a:noFill/>
        </p:spPr>
        <p:txBody>
          <a:bodyPr wrap="square" rtlCol="0">
            <a:spAutoFit/>
          </a:bodyPr>
          <a:lstStyle/>
          <a:p>
            <a:r>
              <a:rPr lang="en-US" dirty="0" smtClean="0"/>
              <a:t>THIS IS AN EXAMPLE OF A </a:t>
            </a:r>
            <a:r>
              <a:rPr lang="en-US" i="1" dirty="0" smtClean="0"/>
              <a:t>“NEGATIVE FEEDBACK LOOP.”</a:t>
            </a:r>
          </a:p>
          <a:p>
            <a:endParaRPr lang="en-US" i="1" dirty="0" smtClean="0"/>
          </a:p>
          <a:p>
            <a:r>
              <a:rPr lang="en-US" i="1" dirty="0" smtClean="0"/>
              <a:t>HERE’S AN ANALOGY TO HELP YOU UNDERSTAND HOW NEGATIVE FEEDBACK LOOPS WORK.</a:t>
            </a:r>
            <a:endParaRPr lang="en-US" i="1" dirty="0"/>
          </a:p>
        </p:txBody>
      </p:sp>
    </p:spTree>
  </p:cSld>
  <p:clrMapOvr>
    <a:masterClrMapping/>
  </p:clrMapOvr>
  <p:transition advTm="6850">
    <p:dissolv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46600" y="149486"/>
            <a:ext cx="3976295" cy="3263639"/>
          </a:xfrm>
          <a:prstGeom prst="rect">
            <a:avLst/>
          </a:prstGeom>
        </p:spPr>
      </p:pic>
      <p:sp>
        <p:nvSpPr>
          <p:cNvPr id="3" name="TextBox 2"/>
          <p:cNvSpPr txBox="1"/>
          <p:nvPr/>
        </p:nvSpPr>
        <p:spPr>
          <a:xfrm>
            <a:off x="349886" y="362823"/>
            <a:ext cx="4196714" cy="3077765"/>
          </a:xfrm>
          <a:prstGeom prst="rect">
            <a:avLst/>
          </a:prstGeom>
          <a:noFill/>
        </p:spPr>
        <p:txBody>
          <a:bodyPr wrap="square" rtlCol="0">
            <a:spAutoFit/>
          </a:bodyPr>
          <a:lstStyle/>
          <a:p>
            <a:r>
              <a:rPr lang="en-US" sz="1600" dirty="0" smtClean="0"/>
              <a:t>          NEGATIVE FEEDBACK LOOPS</a:t>
            </a:r>
          </a:p>
          <a:p>
            <a:r>
              <a:rPr lang="en-US" sz="1600" dirty="0" smtClean="0"/>
              <a:t>In the game </a:t>
            </a:r>
            <a:r>
              <a:rPr lang="en-US" dirty="0" smtClean="0"/>
              <a:t>“ROCK, PAPER, SCISSORS,”</a:t>
            </a:r>
          </a:p>
          <a:p>
            <a:r>
              <a:rPr lang="en-US" sz="1600" dirty="0" smtClean="0"/>
              <a:t>the objective is to select a gesture which defeats that of the opponent. Gestures are resolved as follows:</a:t>
            </a:r>
          </a:p>
          <a:p>
            <a:r>
              <a:rPr lang="en-US" sz="1600" dirty="0" smtClean="0"/>
              <a:t>Rock blunts or breaks scissors: that is</a:t>
            </a:r>
            <a:r>
              <a:rPr lang="en-US" sz="1600" dirty="0" smtClean="0">
                <a:solidFill>
                  <a:srgbClr val="FF0000"/>
                </a:solidFill>
              </a:rPr>
              <a:t>, </a:t>
            </a:r>
          </a:p>
          <a:p>
            <a:r>
              <a:rPr lang="en-US" sz="1600" dirty="0" smtClean="0">
                <a:solidFill>
                  <a:srgbClr val="FF0000"/>
                </a:solidFill>
              </a:rPr>
              <a:t>rock defeats scissors.</a:t>
            </a:r>
          </a:p>
          <a:p>
            <a:r>
              <a:rPr lang="en-US" sz="1600" dirty="0" smtClean="0"/>
              <a:t>Scissors cut paper: </a:t>
            </a:r>
            <a:r>
              <a:rPr lang="en-US" sz="1600" dirty="0" smtClean="0">
                <a:solidFill>
                  <a:srgbClr val="FF0000"/>
                </a:solidFill>
              </a:rPr>
              <a:t>scissors defeats paper</a:t>
            </a:r>
            <a:r>
              <a:rPr lang="en-US" sz="1600" dirty="0" smtClean="0"/>
              <a:t>.</a:t>
            </a:r>
          </a:p>
          <a:p>
            <a:r>
              <a:rPr lang="en-US" sz="1600" dirty="0" smtClean="0"/>
              <a:t>Paper covers, sands or captures rock: </a:t>
            </a:r>
          </a:p>
          <a:p>
            <a:r>
              <a:rPr lang="en-US" sz="1600" dirty="0" smtClean="0">
                <a:solidFill>
                  <a:srgbClr val="FF0000"/>
                </a:solidFill>
              </a:rPr>
              <a:t>paper defeats rock.</a:t>
            </a:r>
          </a:p>
          <a:p>
            <a:r>
              <a:rPr lang="en-US" sz="1600" dirty="0" smtClean="0"/>
              <a:t>If both players choose the same gesture, the game is tied and the players throw again.</a:t>
            </a:r>
            <a:endParaRPr lang="en-US" sz="1600" dirty="0"/>
          </a:p>
        </p:txBody>
      </p:sp>
    </p:spTree>
  </p:cSld>
  <p:clrMapOvr>
    <a:masterClrMapping/>
  </p:clrMapOvr>
  <p:transition advTm="30566">
    <p:dissolve/>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46600" y="149486"/>
            <a:ext cx="3976295" cy="3263639"/>
          </a:xfrm>
          <a:prstGeom prst="rect">
            <a:avLst/>
          </a:prstGeom>
        </p:spPr>
      </p:pic>
      <p:sp>
        <p:nvSpPr>
          <p:cNvPr id="3" name="TextBox 2"/>
          <p:cNvSpPr txBox="1"/>
          <p:nvPr/>
        </p:nvSpPr>
        <p:spPr>
          <a:xfrm>
            <a:off x="349886" y="362823"/>
            <a:ext cx="4196714" cy="3077765"/>
          </a:xfrm>
          <a:prstGeom prst="rect">
            <a:avLst/>
          </a:prstGeom>
          <a:noFill/>
        </p:spPr>
        <p:txBody>
          <a:bodyPr wrap="square" rtlCol="0">
            <a:spAutoFit/>
          </a:bodyPr>
          <a:lstStyle/>
          <a:p>
            <a:r>
              <a:rPr lang="en-US" sz="1600" dirty="0" smtClean="0"/>
              <a:t>          NEGATIVE FEEDBACK LOOPS</a:t>
            </a:r>
          </a:p>
          <a:p>
            <a:r>
              <a:rPr lang="en-US" sz="1600" dirty="0" smtClean="0"/>
              <a:t>In the game </a:t>
            </a:r>
            <a:r>
              <a:rPr lang="en-US" dirty="0" smtClean="0"/>
              <a:t>“ROCK, PAPER, SCISSORS,”</a:t>
            </a:r>
          </a:p>
          <a:p>
            <a:r>
              <a:rPr lang="en-US" sz="1600" dirty="0" smtClean="0"/>
              <a:t>the objective is to select a gesture which defeats that of the opponent. Gestures are resolved as follows:</a:t>
            </a:r>
          </a:p>
          <a:p>
            <a:r>
              <a:rPr lang="en-US" sz="1600" dirty="0" smtClean="0"/>
              <a:t>Rock blunts or breaks scissors: that is</a:t>
            </a:r>
            <a:r>
              <a:rPr lang="en-US" sz="1600" dirty="0" smtClean="0">
                <a:solidFill>
                  <a:srgbClr val="FF0000"/>
                </a:solidFill>
              </a:rPr>
              <a:t>, </a:t>
            </a:r>
          </a:p>
          <a:p>
            <a:r>
              <a:rPr lang="en-US" sz="1600" dirty="0" smtClean="0">
                <a:solidFill>
                  <a:srgbClr val="FF0000"/>
                </a:solidFill>
              </a:rPr>
              <a:t>rock defeats scissors.</a:t>
            </a:r>
          </a:p>
          <a:p>
            <a:r>
              <a:rPr lang="en-US" sz="1600" dirty="0" smtClean="0"/>
              <a:t>Scissors cut paper: </a:t>
            </a:r>
            <a:r>
              <a:rPr lang="en-US" sz="1600" dirty="0" smtClean="0">
                <a:solidFill>
                  <a:srgbClr val="FF0000"/>
                </a:solidFill>
              </a:rPr>
              <a:t>scissors defeats paper</a:t>
            </a:r>
            <a:r>
              <a:rPr lang="en-US" sz="1600" dirty="0" smtClean="0"/>
              <a:t>.</a:t>
            </a:r>
          </a:p>
          <a:p>
            <a:r>
              <a:rPr lang="en-US" sz="1600" dirty="0" smtClean="0"/>
              <a:t>Paper covers, sands or captures rock: </a:t>
            </a:r>
          </a:p>
          <a:p>
            <a:r>
              <a:rPr lang="en-US" sz="1600" dirty="0" smtClean="0">
                <a:solidFill>
                  <a:srgbClr val="FF0000"/>
                </a:solidFill>
              </a:rPr>
              <a:t>paper defeats rock.</a:t>
            </a:r>
          </a:p>
          <a:p>
            <a:r>
              <a:rPr lang="en-US" sz="1600" dirty="0" smtClean="0"/>
              <a:t>If both players choose the same gesture, the game is tied and the players throw again.</a:t>
            </a:r>
            <a:endParaRPr lang="en-US" sz="1600" dirty="0"/>
          </a:p>
        </p:txBody>
      </p:sp>
      <p:sp>
        <p:nvSpPr>
          <p:cNvPr id="4" name="TextBox 3"/>
          <p:cNvSpPr txBox="1"/>
          <p:nvPr/>
        </p:nvSpPr>
        <p:spPr>
          <a:xfrm>
            <a:off x="349886" y="3744850"/>
            <a:ext cx="8500923" cy="1477328"/>
          </a:xfrm>
          <a:prstGeom prst="rect">
            <a:avLst/>
          </a:prstGeom>
          <a:noFill/>
        </p:spPr>
        <p:txBody>
          <a:bodyPr wrap="square" rtlCol="0">
            <a:spAutoFit/>
          </a:bodyPr>
          <a:lstStyle/>
          <a:p>
            <a:r>
              <a:rPr lang="en-US" dirty="0" smtClean="0"/>
              <a:t>A lot of rocks would “kill” a lot of scissors, which, in turn lead to in increase in paper.</a:t>
            </a:r>
          </a:p>
          <a:p>
            <a:r>
              <a:rPr lang="en-US" dirty="0" smtClean="0"/>
              <a:t>The increase in paper would “kill” the rocks, and then the rocks would go away,</a:t>
            </a:r>
          </a:p>
          <a:p>
            <a:r>
              <a:rPr lang="en-US" dirty="0" smtClean="0"/>
              <a:t>allowing for the scissors to start building up again, etc.</a:t>
            </a:r>
          </a:p>
          <a:p>
            <a:endParaRPr lang="en-US" dirty="0" smtClean="0"/>
          </a:p>
          <a:p>
            <a:r>
              <a:rPr lang="en-US" dirty="0" smtClean="0"/>
              <a:t>The cycle (time to take for this to happen) can be thought of as an “oscillation.”</a:t>
            </a:r>
            <a:endParaRPr lang="en-US" dirty="0"/>
          </a:p>
        </p:txBody>
      </p:sp>
    </p:spTree>
  </p:cSld>
  <p:clrMapOvr>
    <a:masterClrMapping/>
  </p:clrMapOvr>
  <p:transition advTm="26933">
    <p:dissolve/>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46600" y="149486"/>
            <a:ext cx="3976295" cy="3263639"/>
          </a:xfrm>
          <a:prstGeom prst="rect">
            <a:avLst/>
          </a:prstGeom>
        </p:spPr>
      </p:pic>
      <p:sp>
        <p:nvSpPr>
          <p:cNvPr id="3" name="TextBox 2"/>
          <p:cNvSpPr txBox="1"/>
          <p:nvPr/>
        </p:nvSpPr>
        <p:spPr>
          <a:xfrm>
            <a:off x="349886" y="362823"/>
            <a:ext cx="4196714" cy="3077765"/>
          </a:xfrm>
          <a:prstGeom prst="rect">
            <a:avLst/>
          </a:prstGeom>
          <a:noFill/>
        </p:spPr>
        <p:txBody>
          <a:bodyPr wrap="square" rtlCol="0">
            <a:spAutoFit/>
          </a:bodyPr>
          <a:lstStyle/>
          <a:p>
            <a:r>
              <a:rPr lang="en-US" sz="1600" dirty="0" smtClean="0"/>
              <a:t>          NEGATIVE FEEDBACK LOOPS</a:t>
            </a:r>
          </a:p>
          <a:p>
            <a:r>
              <a:rPr lang="en-US" sz="1600" dirty="0" smtClean="0"/>
              <a:t>In the game </a:t>
            </a:r>
            <a:r>
              <a:rPr lang="en-US" dirty="0" smtClean="0"/>
              <a:t>“ROCK, PAPER, SCISSORS,”</a:t>
            </a:r>
          </a:p>
          <a:p>
            <a:r>
              <a:rPr lang="en-US" sz="1600" dirty="0" smtClean="0"/>
              <a:t>the objective is to select a gesture which defeats that of the opponent. Gestures are resolved as follows:</a:t>
            </a:r>
          </a:p>
          <a:p>
            <a:r>
              <a:rPr lang="en-US" sz="1600" dirty="0" smtClean="0"/>
              <a:t>Rock blunts or breaks scissors: that is</a:t>
            </a:r>
            <a:r>
              <a:rPr lang="en-US" sz="1600" dirty="0" smtClean="0">
                <a:solidFill>
                  <a:srgbClr val="FF0000"/>
                </a:solidFill>
              </a:rPr>
              <a:t>, </a:t>
            </a:r>
          </a:p>
          <a:p>
            <a:r>
              <a:rPr lang="en-US" sz="1600" dirty="0" smtClean="0">
                <a:solidFill>
                  <a:srgbClr val="FF0000"/>
                </a:solidFill>
              </a:rPr>
              <a:t>rock defeats scissors.</a:t>
            </a:r>
          </a:p>
          <a:p>
            <a:r>
              <a:rPr lang="en-US" sz="1600" dirty="0" smtClean="0"/>
              <a:t>Scissors cut paper: </a:t>
            </a:r>
            <a:r>
              <a:rPr lang="en-US" sz="1600" dirty="0" smtClean="0">
                <a:solidFill>
                  <a:srgbClr val="FF0000"/>
                </a:solidFill>
              </a:rPr>
              <a:t>scissors defeats paper</a:t>
            </a:r>
            <a:r>
              <a:rPr lang="en-US" sz="1600" dirty="0" smtClean="0"/>
              <a:t>.</a:t>
            </a:r>
          </a:p>
          <a:p>
            <a:r>
              <a:rPr lang="en-US" sz="1600" dirty="0" smtClean="0"/>
              <a:t>Paper covers, sands or captures rock: </a:t>
            </a:r>
          </a:p>
          <a:p>
            <a:r>
              <a:rPr lang="en-US" sz="1600" dirty="0" smtClean="0">
                <a:solidFill>
                  <a:srgbClr val="FF0000"/>
                </a:solidFill>
              </a:rPr>
              <a:t>paper defeats rock.</a:t>
            </a:r>
          </a:p>
          <a:p>
            <a:r>
              <a:rPr lang="en-US" sz="1600" dirty="0" smtClean="0"/>
              <a:t>If both players choose the same gesture, the game is tied and the players throw again.</a:t>
            </a:r>
            <a:endParaRPr lang="en-US" sz="1600" dirty="0"/>
          </a:p>
        </p:txBody>
      </p:sp>
      <p:sp>
        <p:nvSpPr>
          <p:cNvPr id="4" name="TextBox 3"/>
          <p:cNvSpPr txBox="1"/>
          <p:nvPr/>
        </p:nvSpPr>
        <p:spPr>
          <a:xfrm>
            <a:off x="349886" y="3744850"/>
            <a:ext cx="8500923" cy="1477328"/>
          </a:xfrm>
          <a:prstGeom prst="rect">
            <a:avLst/>
          </a:prstGeom>
          <a:noFill/>
        </p:spPr>
        <p:txBody>
          <a:bodyPr wrap="square" rtlCol="0">
            <a:spAutoFit/>
          </a:bodyPr>
          <a:lstStyle/>
          <a:p>
            <a:r>
              <a:rPr lang="en-US" dirty="0" smtClean="0"/>
              <a:t>A lot of rocks would “kill” a lot of scissors, which, in turn lead to in increase in paper.</a:t>
            </a:r>
          </a:p>
          <a:p>
            <a:r>
              <a:rPr lang="en-US" dirty="0" smtClean="0"/>
              <a:t>The increase in paper would “kill” the rocks, and then the rocks would go away,</a:t>
            </a:r>
          </a:p>
          <a:p>
            <a:r>
              <a:rPr lang="en-US" dirty="0" smtClean="0"/>
              <a:t>allowing for the scissors to start building up again, etc.</a:t>
            </a:r>
          </a:p>
          <a:p>
            <a:endParaRPr lang="en-US" dirty="0" smtClean="0"/>
          </a:p>
          <a:p>
            <a:r>
              <a:rPr lang="en-US" dirty="0" smtClean="0"/>
              <a:t>The cycle (time to take for this to happen) can be thought of as an “oscillation.”</a:t>
            </a:r>
            <a:endParaRPr lang="en-US" dirty="0"/>
          </a:p>
        </p:txBody>
      </p:sp>
      <p:sp>
        <p:nvSpPr>
          <p:cNvPr id="5" name="TextBox 4"/>
          <p:cNvSpPr txBox="1"/>
          <p:nvPr/>
        </p:nvSpPr>
        <p:spPr>
          <a:xfrm>
            <a:off x="1481862" y="5714460"/>
            <a:ext cx="6129476" cy="461665"/>
          </a:xfrm>
          <a:prstGeom prst="rect">
            <a:avLst/>
          </a:prstGeom>
          <a:noFill/>
        </p:spPr>
        <p:txBody>
          <a:bodyPr wrap="square" rtlCol="0">
            <a:spAutoFit/>
          </a:bodyPr>
          <a:lstStyle/>
          <a:p>
            <a:r>
              <a:rPr lang="en-US" sz="2400" i="1" dirty="0" smtClean="0"/>
              <a:t>THIS TYPE OF SYSTEM CAN BE MADE OF GENES!</a:t>
            </a:r>
            <a:endParaRPr lang="en-US" sz="2400" i="1" dirty="0"/>
          </a:p>
        </p:txBody>
      </p:sp>
    </p:spTree>
  </p:cSld>
  <p:clrMapOvr>
    <a:masterClrMapping/>
  </p:clrMapOvr>
  <p:transition advTm="6300">
    <p:dissolv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59842" y="310991"/>
            <a:ext cx="7373515" cy="1908215"/>
          </a:xfrm>
          <a:prstGeom prst="rect">
            <a:avLst/>
          </a:prstGeom>
          <a:noFill/>
        </p:spPr>
        <p:txBody>
          <a:bodyPr wrap="square" rtlCol="0">
            <a:spAutoFit/>
          </a:bodyPr>
          <a:lstStyle/>
          <a:p>
            <a:r>
              <a:rPr lang="en-US" dirty="0" smtClean="0"/>
              <a:t>USING 3 WELL-UNDERSTOOD GENES:</a:t>
            </a:r>
          </a:p>
          <a:p>
            <a:endParaRPr lang="en-US" dirty="0" smtClean="0"/>
          </a:p>
          <a:p>
            <a:r>
              <a:rPr lang="en-US" dirty="0" smtClean="0"/>
              <a:t>“</a:t>
            </a:r>
            <a:r>
              <a:rPr lang="en-US" dirty="0" err="1" smtClean="0"/>
              <a:t>TetR</a:t>
            </a:r>
            <a:r>
              <a:rPr lang="en-US" dirty="0" smtClean="0"/>
              <a:t>”  </a:t>
            </a:r>
            <a:r>
              <a:rPr lang="en-US" sz="1400" dirty="0" smtClean="0"/>
              <a:t>(this gene makes some bacteria resistant to the antibiotic </a:t>
            </a:r>
            <a:r>
              <a:rPr lang="en-US" sz="1400" dirty="0" err="1" smtClean="0"/>
              <a:t>tetracyclene</a:t>
            </a:r>
            <a:r>
              <a:rPr lang="en-US" sz="1400" dirty="0" smtClean="0"/>
              <a:t>)</a:t>
            </a:r>
          </a:p>
          <a:p>
            <a:endParaRPr lang="en-US" sz="1400" dirty="0" smtClean="0"/>
          </a:p>
          <a:p>
            <a:r>
              <a:rPr lang="en-US" dirty="0" smtClean="0"/>
              <a:t>“λc1”  </a:t>
            </a:r>
            <a:r>
              <a:rPr lang="en-US" sz="1400" dirty="0" smtClean="0"/>
              <a:t>(this gene comes from the virus that infects </a:t>
            </a:r>
            <a:r>
              <a:rPr lang="en-US" sz="1400" dirty="0" err="1" smtClean="0"/>
              <a:t>e</a:t>
            </a:r>
            <a:r>
              <a:rPr lang="en-US" sz="1400" dirty="0" smtClean="0"/>
              <a:t>-coli)</a:t>
            </a:r>
          </a:p>
          <a:p>
            <a:endParaRPr lang="en-US" sz="1400" dirty="0" smtClean="0"/>
          </a:p>
          <a:p>
            <a:r>
              <a:rPr lang="en-US" dirty="0" smtClean="0"/>
              <a:t>“</a:t>
            </a:r>
            <a:r>
              <a:rPr lang="en-US" dirty="0" err="1" smtClean="0"/>
              <a:t>LacI</a:t>
            </a:r>
            <a:r>
              <a:rPr lang="en-US" dirty="0" smtClean="0"/>
              <a:t>”  </a:t>
            </a:r>
            <a:r>
              <a:rPr lang="en-US" sz="1400" dirty="0" smtClean="0"/>
              <a:t>(this gene allows </a:t>
            </a:r>
            <a:r>
              <a:rPr lang="en-US" sz="1400" dirty="0" err="1" smtClean="0"/>
              <a:t>e</a:t>
            </a:r>
            <a:r>
              <a:rPr lang="en-US" sz="1400" dirty="0" smtClean="0"/>
              <a:t>-coli cells to metabolize lactose [milk sugar])</a:t>
            </a:r>
            <a:endParaRPr lang="en-US" sz="1400" dirty="0"/>
          </a:p>
        </p:txBody>
      </p:sp>
      <p:sp>
        <p:nvSpPr>
          <p:cNvPr id="3" name="TextBox 2"/>
          <p:cNvSpPr txBox="1"/>
          <p:nvPr/>
        </p:nvSpPr>
        <p:spPr>
          <a:xfrm>
            <a:off x="3989374" y="2828349"/>
            <a:ext cx="1114451" cy="584776"/>
          </a:xfrm>
          <a:prstGeom prst="rect">
            <a:avLst/>
          </a:prstGeom>
          <a:noFill/>
        </p:spPr>
        <p:txBody>
          <a:bodyPr wrap="square" rtlCol="0">
            <a:spAutoFit/>
          </a:bodyPr>
          <a:lstStyle/>
          <a:p>
            <a:r>
              <a:rPr lang="en-US" sz="3200" dirty="0" err="1" smtClean="0"/>
              <a:t>TetR</a:t>
            </a:r>
            <a:endParaRPr lang="en-US" sz="3200" dirty="0"/>
          </a:p>
        </p:txBody>
      </p:sp>
      <p:sp>
        <p:nvSpPr>
          <p:cNvPr id="4" name="TextBox 3"/>
          <p:cNvSpPr txBox="1"/>
          <p:nvPr/>
        </p:nvSpPr>
        <p:spPr>
          <a:xfrm>
            <a:off x="2034520" y="4227434"/>
            <a:ext cx="1140368" cy="646331"/>
          </a:xfrm>
          <a:prstGeom prst="rect">
            <a:avLst/>
          </a:prstGeom>
          <a:noFill/>
        </p:spPr>
        <p:txBody>
          <a:bodyPr wrap="square" rtlCol="0">
            <a:spAutoFit/>
          </a:bodyPr>
          <a:lstStyle/>
          <a:p>
            <a:r>
              <a:rPr lang="en-US" sz="3600" dirty="0" smtClean="0"/>
              <a:t>λc1</a:t>
            </a:r>
            <a:endParaRPr lang="en-US" sz="3600" dirty="0"/>
          </a:p>
        </p:txBody>
      </p:sp>
      <p:sp>
        <p:nvSpPr>
          <p:cNvPr id="5" name="TextBox 4"/>
          <p:cNvSpPr txBox="1"/>
          <p:nvPr/>
        </p:nvSpPr>
        <p:spPr>
          <a:xfrm>
            <a:off x="5941574" y="4288989"/>
            <a:ext cx="1153325" cy="584776"/>
          </a:xfrm>
          <a:prstGeom prst="rect">
            <a:avLst/>
          </a:prstGeom>
          <a:noFill/>
        </p:spPr>
        <p:txBody>
          <a:bodyPr wrap="square" rtlCol="0">
            <a:spAutoFit/>
          </a:bodyPr>
          <a:lstStyle/>
          <a:p>
            <a:r>
              <a:rPr lang="en-US" sz="3200" dirty="0" err="1" smtClean="0"/>
              <a:t>LacI</a:t>
            </a:r>
            <a:endParaRPr lang="en-US" sz="3200" dirty="0"/>
          </a:p>
        </p:txBody>
      </p:sp>
      <p:grpSp>
        <p:nvGrpSpPr>
          <p:cNvPr id="16" name="Group 15"/>
          <p:cNvGrpSpPr/>
          <p:nvPr/>
        </p:nvGrpSpPr>
        <p:grpSpPr>
          <a:xfrm rot="19622486">
            <a:off x="2857952" y="3628724"/>
            <a:ext cx="1232667" cy="492433"/>
            <a:chOff x="3717567" y="4873765"/>
            <a:chExt cx="1232667" cy="492433"/>
          </a:xfrm>
        </p:grpSpPr>
        <p:cxnSp>
          <p:nvCxnSpPr>
            <p:cNvPr id="9" name="Straight Connector 8"/>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17" name="Group 16"/>
          <p:cNvGrpSpPr/>
          <p:nvPr/>
        </p:nvGrpSpPr>
        <p:grpSpPr>
          <a:xfrm rot="1824495">
            <a:off x="4951384" y="3691218"/>
            <a:ext cx="1232667" cy="492433"/>
            <a:chOff x="3717567" y="4873765"/>
            <a:chExt cx="1232667" cy="492433"/>
          </a:xfrm>
        </p:grpSpPr>
        <p:cxnSp>
          <p:nvCxnSpPr>
            <p:cNvPr id="18" name="Straight Connector 17"/>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20" name="Group 19"/>
          <p:cNvGrpSpPr/>
          <p:nvPr/>
        </p:nvGrpSpPr>
        <p:grpSpPr>
          <a:xfrm flipH="1">
            <a:off x="3687352" y="4416839"/>
            <a:ext cx="1232667" cy="492433"/>
            <a:chOff x="3717567" y="4873765"/>
            <a:chExt cx="1232667" cy="492433"/>
          </a:xfrm>
        </p:grpSpPr>
        <p:cxnSp>
          <p:nvCxnSpPr>
            <p:cNvPr id="21" name="Straight Connector 20"/>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advTm="21949">
    <p:dissolve/>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59842" y="310991"/>
            <a:ext cx="7373515" cy="1908215"/>
          </a:xfrm>
          <a:prstGeom prst="rect">
            <a:avLst/>
          </a:prstGeom>
          <a:noFill/>
        </p:spPr>
        <p:txBody>
          <a:bodyPr wrap="square" rtlCol="0">
            <a:spAutoFit/>
          </a:bodyPr>
          <a:lstStyle/>
          <a:p>
            <a:r>
              <a:rPr lang="en-US" dirty="0" smtClean="0"/>
              <a:t>USING 3 WELL-UNDERSTOOD GENES:</a:t>
            </a:r>
          </a:p>
          <a:p>
            <a:endParaRPr lang="en-US" dirty="0" smtClean="0"/>
          </a:p>
          <a:p>
            <a:r>
              <a:rPr lang="en-US" dirty="0" smtClean="0"/>
              <a:t>“</a:t>
            </a:r>
            <a:r>
              <a:rPr lang="en-US" dirty="0" err="1" smtClean="0"/>
              <a:t>TetR</a:t>
            </a:r>
            <a:r>
              <a:rPr lang="en-US" dirty="0" smtClean="0"/>
              <a:t>”  </a:t>
            </a:r>
            <a:r>
              <a:rPr lang="en-US" sz="1400" dirty="0" smtClean="0"/>
              <a:t>(this gene makes some bacteria resistant to the antibiotic </a:t>
            </a:r>
            <a:r>
              <a:rPr lang="en-US" sz="1400" dirty="0" err="1" smtClean="0"/>
              <a:t>tetracyclene</a:t>
            </a:r>
            <a:r>
              <a:rPr lang="en-US" sz="1400" dirty="0" smtClean="0"/>
              <a:t>)</a:t>
            </a:r>
          </a:p>
          <a:p>
            <a:endParaRPr lang="en-US" sz="1400" dirty="0" smtClean="0"/>
          </a:p>
          <a:p>
            <a:r>
              <a:rPr lang="en-US" dirty="0" smtClean="0"/>
              <a:t>“λc1”  </a:t>
            </a:r>
            <a:r>
              <a:rPr lang="en-US" sz="1400" dirty="0" smtClean="0"/>
              <a:t>(this gene comes from the virus that infects </a:t>
            </a:r>
            <a:r>
              <a:rPr lang="en-US" sz="1400" dirty="0" err="1" smtClean="0"/>
              <a:t>e</a:t>
            </a:r>
            <a:r>
              <a:rPr lang="en-US" sz="1400" dirty="0" smtClean="0"/>
              <a:t>-coli)</a:t>
            </a:r>
          </a:p>
          <a:p>
            <a:endParaRPr lang="en-US" sz="1400" dirty="0" smtClean="0"/>
          </a:p>
          <a:p>
            <a:r>
              <a:rPr lang="en-US" dirty="0" smtClean="0"/>
              <a:t>“</a:t>
            </a:r>
            <a:r>
              <a:rPr lang="en-US" dirty="0" err="1" smtClean="0"/>
              <a:t>LacI</a:t>
            </a:r>
            <a:r>
              <a:rPr lang="en-US" dirty="0" smtClean="0"/>
              <a:t>”  </a:t>
            </a:r>
            <a:r>
              <a:rPr lang="en-US" sz="1400" dirty="0" smtClean="0"/>
              <a:t>(this gene allows </a:t>
            </a:r>
            <a:r>
              <a:rPr lang="en-US" sz="1400" dirty="0" err="1" smtClean="0"/>
              <a:t>e</a:t>
            </a:r>
            <a:r>
              <a:rPr lang="en-US" sz="1400" dirty="0" smtClean="0"/>
              <a:t>-coli cells to metabolize lactose [milk sugar])</a:t>
            </a:r>
            <a:endParaRPr lang="en-US" sz="1400" dirty="0"/>
          </a:p>
        </p:txBody>
      </p:sp>
      <p:sp>
        <p:nvSpPr>
          <p:cNvPr id="3" name="TextBox 2"/>
          <p:cNvSpPr txBox="1"/>
          <p:nvPr/>
        </p:nvSpPr>
        <p:spPr>
          <a:xfrm>
            <a:off x="3989374" y="2828349"/>
            <a:ext cx="1114451" cy="584776"/>
          </a:xfrm>
          <a:prstGeom prst="rect">
            <a:avLst/>
          </a:prstGeom>
          <a:noFill/>
        </p:spPr>
        <p:txBody>
          <a:bodyPr wrap="square" rtlCol="0">
            <a:spAutoFit/>
          </a:bodyPr>
          <a:lstStyle/>
          <a:p>
            <a:r>
              <a:rPr lang="en-US" sz="3200" dirty="0" err="1" smtClean="0"/>
              <a:t>TetR</a:t>
            </a:r>
            <a:endParaRPr lang="en-US" sz="3200" dirty="0"/>
          </a:p>
        </p:txBody>
      </p:sp>
      <p:sp>
        <p:nvSpPr>
          <p:cNvPr id="4" name="TextBox 3"/>
          <p:cNvSpPr txBox="1"/>
          <p:nvPr/>
        </p:nvSpPr>
        <p:spPr>
          <a:xfrm>
            <a:off x="2034520" y="4227434"/>
            <a:ext cx="1140368" cy="646331"/>
          </a:xfrm>
          <a:prstGeom prst="rect">
            <a:avLst/>
          </a:prstGeom>
          <a:noFill/>
        </p:spPr>
        <p:txBody>
          <a:bodyPr wrap="square" rtlCol="0">
            <a:spAutoFit/>
          </a:bodyPr>
          <a:lstStyle/>
          <a:p>
            <a:r>
              <a:rPr lang="en-US" sz="3600" dirty="0" smtClean="0"/>
              <a:t>λc1</a:t>
            </a:r>
            <a:endParaRPr lang="en-US" sz="3600" dirty="0"/>
          </a:p>
        </p:txBody>
      </p:sp>
      <p:sp>
        <p:nvSpPr>
          <p:cNvPr id="5" name="TextBox 4"/>
          <p:cNvSpPr txBox="1"/>
          <p:nvPr/>
        </p:nvSpPr>
        <p:spPr>
          <a:xfrm>
            <a:off x="5941574" y="4288989"/>
            <a:ext cx="1153325" cy="584776"/>
          </a:xfrm>
          <a:prstGeom prst="rect">
            <a:avLst/>
          </a:prstGeom>
          <a:noFill/>
        </p:spPr>
        <p:txBody>
          <a:bodyPr wrap="square" rtlCol="0">
            <a:spAutoFit/>
          </a:bodyPr>
          <a:lstStyle/>
          <a:p>
            <a:r>
              <a:rPr lang="en-US" sz="3200" dirty="0" err="1" smtClean="0"/>
              <a:t>LacI</a:t>
            </a:r>
            <a:endParaRPr lang="en-US" sz="3200" dirty="0"/>
          </a:p>
        </p:txBody>
      </p:sp>
      <p:grpSp>
        <p:nvGrpSpPr>
          <p:cNvPr id="6" name="Group 15"/>
          <p:cNvGrpSpPr/>
          <p:nvPr/>
        </p:nvGrpSpPr>
        <p:grpSpPr>
          <a:xfrm rot="19622486">
            <a:off x="2857952" y="3628724"/>
            <a:ext cx="1232667" cy="492433"/>
            <a:chOff x="3717567" y="4873765"/>
            <a:chExt cx="1232667" cy="492433"/>
          </a:xfrm>
        </p:grpSpPr>
        <p:cxnSp>
          <p:nvCxnSpPr>
            <p:cNvPr id="9" name="Straight Connector 8"/>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7" name="Group 16"/>
          <p:cNvGrpSpPr/>
          <p:nvPr/>
        </p:nvGrpSpPr>
        <p:grpSpPr>
          <a:xfrm rot="1824495">
            <a:off x="4951384" y="3691218"/>
            <a:ext cx="1232667" cy="492433"/>
            <a:chOff x="3717567" y="4873765"/>
            <a:chExt cx="1232667" cy="492433"/>
          </a:xfrm>
        </p:grpSpPr>
        <p:cxnSp>
          <p:nvCxnSpPr>
            <p:cNvPr id="18" name="Straight Connector 17"/>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8" name="Group 19"/>
          <p:cNvGrpSpPr/>
          <p:nvPr/>
        </p:nvGrpSpPr>
        <p:grpSpPr>
          <a:xfrm flipH="1">
            <a:off x="3687352" y="4416839"/>
            <a:ext cx="1232667" cy="492433"/>
            <a:chOff x="3717567" y="4873765"/>
            <a:chExt cx="1232667" cy="492433"/>
          </a:xfrm>
        </p:grpSpPr>
        <p:cxnSp>
          <p:nvCxnSpPr>
            <p:cNvPr id="21" name="Straight Connector 20"/>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5" name="TextBox 14"/>
          <p:cNvSpPr txBox="1"/>
          <p:nvPr/>
        </p:nvSpPr>
        <p:spPr>
          <a:xfrm>
            <a:off x="1396642" y="2455355"/>
            <a:ext cx="1695783" cy="1169551"/>
          </a:xfrm>
          <a:prstGeom prst="rect">
            <a:avLst/>
          </a:prstGeom>
          <a:noFill/>
        </p:spPr>
        <p:txBody>
          <a:bodyPr wrap="square" rtlCol="0">
            <a:spAutoFit/>
          </a:bodyPr>
          <a:lstStyle/>
          <a:p>
            <a:r>
              <a:rPr lang="en-US" sz="1400" dirty="0" smtClean="0">
                <a:solidFill>
                  <a:srgbClr val="FFFF00"/>
                </a:solidFill>
              </a:rPr>
              <a:t>This is the symbol for a “repressor” – a gene that “turns off” the expression of another gene.</a:t>
            </a:r>
            <a:endParaRPr lang="en-US" sz="1400" dirty="0">
              <a:solidFill>
                <a:srgbClr val="FFFF00"/>
              </a:solidFill>
            </a:endParaRPr>
          </a:p>
        </p:txBody>
      </p:sp>
      <p:cxnSp>
        <p:nvCxnSpPr>
          <p:cNvPr id="17" name="Straight Arrow Connector 16"/>
          <p:cNvCxnSpPr/>
          <p:nvPr/>
        </p:nvCxnSpPr>
        <p:spPr>
          <a:xfrm>
            <a:off x="2823192" y="3413124"/>
            <a:ext cx="351696" cy="211782"/>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859842" y="5273889"/>
            <a:ext cx="7373515" cy="1200329"/>
          </a:xfrm>
          <a:prstGeom prst="rect">
            <a:avLst/>
          </a:prstGeom>
          <a:noFill/>
        </p:spPr>
        <p:txBody>
          <a:bodyPr wrap="square" rtlCol="0">
            <a:spAutoFit/>
          </a:bodyPr>
          <a:lstStyle/>
          <a:p>
            <a:r>
              <a:rPr lang="en-US" dirty="0" smtClean="0"/>
              <a:t>Using a green fluorescent protein in this plasmid allows visual distinction between this and other proteins in the organism – which means that the oscillation rate of these green plasmid proteins can be monitored microscopically.</a:t>
            </a:r>
            <a:endParaRPr lang="en-US" dirty="0"/>
          </a:p>
        </p:txBody>
      </p:sp>
    </p:spTree>
  </p:cSld>
  <p:clrMapOvr>
    <a:masterClrMapping/>
  </p:clrMapOvr>
  <p:transition advTm="20949">
    <p:dissolve/>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59842" y="310991"/>
            <a:ext cx="7373515" cy="1908215"/>
          </a:xfrm>
          <a:prstGeom prst="rect">
            <a:avLst/>
          </a:prstGeom>
          <a:noFill/>
        </p:spPr>
        <p:txBody>
          <a:bodyPr wrap="square" rtlCol="0">
            <a:spAutoFit/>
          </a:bodyPr>
          <a:lstStyle/>
          <a:p>
            <a:r>
              <a:rPr lang="en-US" dirty="0" smtClean="0"/>
              <a:t>USING 3 WELL-UNDERSTOOD GENES:</a:t>
            </a:r>
          </a:p>
          <a:p>
            <a:endParaRPr lang="en-US" dirty="0" smtClean="0"/>
          </a:p>
          <a:p>
            <a:r>
              <a:rPr lang="en-US" dirty="0" smtClean="0"/>
              <a:t>“</a:t>
            </a:r>
            <a:r>
              <a:rPr lang="en-US" dirty="0" err="1" smtClean="0"/>
              <a:t>TetR</a:t>
            </a:r>
            <a:r>
              <a:rPr lang="en-US" dirty="0" smtClean="0"/>
              <a:t>”  </a:t>
            </a:r>
            <a:r>
              <a:rPr lang="en-US" sz="1400" dirty="0" smtClean="0"/>
              <a:t>(this gene makes some bacteria resistant to the antibiotic </a:t>
            </a:r>
            <a:r>
              <a:rPr lang="en-US" sz="1400" dirty="0" err="1" smtClean="0"/>
              <a:t>tetracyclene</a:t>
            </a:r>
            <a:r>
              <a:rPr lang="en-US" sz="1400" dirty="0" smtClean="0"/>
              <a:t>)</a:t>
            </a:r>
          </a:p>
          <a:p>
            <a:endParaRPr lang="en-US" sz="1400" dirty="0" smtClean="0"/>
          </a:p>
          <a:p>
            <a:r>
              <a:rPr lang="en-US" dirty="0" smtClean="0"/>
              <a:t>“λc1”  </a:t>
            </a:r>
            <a:r>
              <a:rPr lang="en-US" sz="1400" dirty="0" smtClean="0"/>
              <a:t>(this gene comes from the virus that infects </a:t>
            </a:r>
            <a:r>
              <a:rPr lang="en-US" sz="1400" dirty="0" err="1" smtClean="0"/>
              <a:t>e</a:t>
            </a:r>
            <a:r>
              <a:rPr lang="en-US" sz="1400" dirty="0" smtClean="0"/>
              <a:t>-coli)</a:t>
            </a:r>
          </a:p>
          <a:p>
            <a:endParaRPr lang="en-US" sz="1400" dirty="0" smtClean="0"/>
          </a:p>
          <a:p>
            <a:r>
              <a:rPr lang="en-US" dirty="0" smtClean="0"/>
              <a:t>“</a:t>
            </a:r>
            <a:r>
              <a:rPr lang="en-US" dirty="0" err="1" smtClean="0"/>
              <a:t>LacI</a:t>
            </a:r>
            <a:r>
              <a:rPr lang="en-US" dirty="0" smtClean="0"/>
              <a:t>”  </a:t>
            </a:r>
            <a:r>
              <a:rPr lang="en-US" sz="1400" dirty="0" smtClean="0"/>
              <a:t>(this gene allows </a:t>
            </a:r>
            <a:r>
              <a:rPr lang="en-US" sz="1400" dirty="0" err="1" smtClean="0"/>
              <a:t>e</a:t>
            </a:r>
            <a:r>
              <a:rPr lang="en-US" sz="1400" dirty="0" smtClean="0"/>
              <a:t>-coli cells to metabolize lactose [milk sugar])</a:t>
            </a:r>
            <a:endParaRPr lang="en-US" sz="1400" dirty="0"/>
          </a:p>
        </p:txBody>
      </p:sp>
      <p:sp>
        <p:nvSpPr>
          <p:cNvPr id="3" name="TextBox 2"/>
          <p:cNvSpPr txBox="1"/>
          <p:nvPr/>
        </p:nvSpPr>
        <p:spPr>
          <a:xfrm>
            <a:off x="3989374" y="2828349"/>
            <a:ext cx="1114451" cy="584776"/>
          </a:xfrm>
          <a:prstGeom prst="rect">
            <a:avLst/>
          </a:prstGeom>
          <a:noFill/>
        </p:spPr>
        <p:txBody>
          <a:bodyPr wrap="square" rtlCol="0">
            <a:spAutoFit/>
          </a:bodyPr>
          <a:lstStyle/>
          <a:p>
            <a:r>
              <a:rPr lang="en-US" sz="3200" dirty="0" err="1" smtClean="0"/>
              <a:t>TetR</a:t>
            </a:r>
            <a:endParaRPr lang="en-US" sz="3200" dirty="0"/>
          </a:p>
        </p:txBody>
      </p:sp>
      <p:sp>
        <p:nvSpPr>
          <p:cNvPr id="4" name="TextBox 3"/>
          <p:cNvSpPr txBox="1"/>
          <p:nvPr/>
        </p:nvSpPr>
        <p:spPr>
          <a:xfrm>
            <a:off x="2034520" y="4227434"/>
            <a:ext cx="1140368" cy="646331"/>
          </a:xfrm>
          <a:prstGeom prst="rect">
            <a:avLst/>
          </a:prstGeom>
          <a:noFill/>
        </p:spPr>
        <p:txBody>
          <a:bodyPr wrap="square" rtlCol="0">
            <a:spAutoFit/>
          </a:bodyPr>
          <a:lstStyle/>
          <a:p>
            <a:r>
              <a:rPr lang="en-US" sz="3600" dirty="0" smtClean="0"/>
              <a:t>λc1</a:t>
            </a:r>
            <a:endParaRPr lang="en-US" sz="3600" dirty="0"/>
          </a:p>
        </p:txBody>
      </p:sp>
      <p:sp>
        <p:nvSpPr>
          <p:cNvPr id="5" name="TextBox 4"/>
          <p:cNvSpPr txBox="1"/>
          <p:nvPr/>
        </p:nvSpPr>
        <p:spPr>
          <a:xfrm>
            <a:off x="5941574" y="4288989"/>
            <a:ext cx="1153325" cy="584776"/>
          </a:xfrm>
          <a:prstGeom prst="rect">
            <a:avLst/>
          </a:prstGeom>
          <a:noFill/>
        </p:spPr>
        <p:txBody>
          <a:bodyPr wrap="square" rtlCol="0">
            <a:spAutoFit/>
          </a:bodyPr>
          <a:lstStyle/>
          <a:p>
            <a:r>
              <a:rPr lang="en-US" sz="3200" dirty="0" err="1" smtClean="0"/>
              <a:t>LacI</a:t>
            </a:r>
            <a:endParaRPr lang="en-US" sz="3200" dirty="0"/>
          </a:p>
        </p:txBody>
      </p:sp>
      <p:grpSp>
        <p:nvGrpSpPr>
          <p:cNvPr id="6" name="Group 15"/>
          <p:cNvGrpSpPr/>
          <p:nvPr/>
        </p:nvGrpSpPr>
        <p:grpSpPr>
          <a:xfrm rot="19622486">
            <a:off x="2857952" y="3628724"/>
            <a:ext cx="1232667" cy="492433"/>
            <a:chOff x="3717567" y="4873765"/>
            <a:chExt cx="1232667" cy="492433"/>
          </a:xfrm>
        </p:grpSpPr>
        <p:cxnSp>
          <p:nvCxnSpPr>
            <p:cNvPr id="9" name="Straight Connector 8"/>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7" name="Group 16"/>
          <p:cNvGrpSpPr/>
          <p:nvPr/>
        </p:nvGrpSpPr>
        <p:grpSpPr>
          <a:xfrm rot="1824495">
            <a:off x="4951384" y="3691218"/>
            <a:ext cx="1232667" cy="492433"/>
            <a:chOff x="3717567" y="4873765"/>
            <a:chExt cx="1232667" cy="492433"/>
          </a:xfrm>
        </p:grpSpPr>
        <p:cxnSp>
          <p:nvCxnSpPr>
            <p:cNvPr id="18" name="Straight Connector 17"/>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8" name="Group 19"/>
          <p:cNvGrpSpPr/>
          <p:nvPr/>
        </p:nvGrpSpPr>
        <p:grpSpPr>
          <a:xfrm flipH="1">
            <a:off x="3687352" y="4416839"/>
            <a:ext cx="1232667" cy="492433"/>
            <a:chOff x="3717567" y="4873765"/>
            <a:chExt cx="1232667" cy="492433"/>
          </a:xfrm>
        </p:grpSpPr>
        <p:cxnSp>
          <p:nvCxnSpPr>
            <p:cNvPr id="21" name="Straight Connector 20"/>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5" name="TextBox 14"/>
          <p:cNvSpPr txBox="1"/>
          <p:nvPr/>
        </p:nvSpPr>
        <p:spPr>
          <a:xfrm>
            <a:off x="1396642" y="2455355"/>
            <a:ext cx="1695783" cy="1169551"/>
          </a:xfrm>
          <a:prstGeom prst="rect">
            <a:avLst/>
          </a:prstGeom>
          <a:noFill/>
        </p:spPr>
        <p:txBody>
          <a:bodyPr wrap="square" rtlCol="0">
            <a:spAutoFit/>
          </a:bodyPr>
          <a:lstStyle/>
          <a:p>
            <a:r>
              <a:rPr lang="en-US" sz="1400" dirty="0" smtClean="0">
                <a:solidFill>
                  <a:srgbClr val="FFFF00"/>
                </a:solidFill>
              </a:rPr>
              <a:t>This is the symbol for a “repressor” – a gene that “turns off” the expression of another gene.</a:t>
            </a:r>
            <a:endParaRPr lang="en-US" sz="1400" dirty="0">
              <a:solidFill>
                <a:srgbClr val="FFFF00"/>
              </a:solidFill>
            </a:endParaRPr>
          </a:p>
        </p:txBody>
      </p:sp>
      <p:cxnSp>
        <p:nvCxnSpPr>
          <p:cNvPr id="17" name="Straight Arrow Connector 16"/>
          <p:cNvCxnSpPr/>
          <p:nvPr/>
        </p:nvCxnSpPr>
        <p:spPr>
          <a:xfrm>
            <a:off x="2823192" y="3413124"/>
            <a:ext cx="351696" cy="211782"/>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557226" y="5273889"/>
            <a:ext cx="8241748" cy="1477328"/>
          </a:xfrm>
          <a:prstGeom prst="rect">
            <a:avLst/>
          </a:prstGeom>
          <a:noFill/>
        </p:spPr>
        <p:txBody>
          <a:bodyPr wrap="square" rtlCol="0">
            <a:spAutoFit/>
          </a:bodyPr>
          <a:lstStyle/>
          <a:p>
            <a:r>
              <a:rPr lang="en-US" dirty="0" smtClean="0"/>
              <a:t>This combination of proteins, known as a “plasmid” is what builds a “circular” DNA molecule known as a “</a:t>
            </a:r>
            <a:r>
              <a:rPr lang="en-US" dirty="0" err="1" smtClean="0"/>
              <a:t>repressilator</a:t>
            </a:r>
            <a:r>
              <a:rPr lang="en-US" dirty="0" smtClean="0"/>
              <a:t>” - A synthetic genetic circuit designed to produce clock-like oscillations in the levels of is components. The circuit consists of a ‘rock-scissors-paper’ feedback loop of three repressors, in which the first represses the expression of the second, the second the third, and the third the first.</a:t>
            </a:r>
            <a:endParaRPr lang="en-US" dirty="0"/>
          </a:p>
        </p:txBody>
      </p:sp>
      <p:pic>
        <p:nvPicPr>
          <p:cNvPr id="23" name="Picture 22"/>
          <p:cNvPicPr>
            <a:picLocks noChangeAspect="1"/>
          </p:cNvPicPr>
          <p:nvPr/>
        </p:nvPicPr>
        <p:blipFill>
          <a:blip r:embed="rId2">
            <a:alphaModFix amt="41000"/>
          </a:blip>
          <a:stretch>
            <a:fillRect/>
          </a:stretch>
        </p:blipFill>
        <p:spPr>
          <a:xfrm>
            <a:off x="2034520" y="2169870"/>
            <a:ext cx="4913894" cy="3104019"/>
          </a:xfrm>
          <a:prstGeom prst="rect">
            <a:avLst/>
          </a:prstGeom>
        </p:spPr>
      </p:pic>
    </p:spTree>
  </p:cSld>
  <p:clrMapOvr>
    <a:masterClrMapping/>
  </p:clrMapOvr>
  <p:transition advTm="30099">
    <p:dissolve/>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59842" y="310991"/>
            <a:ext cx="7373515" cy="1908215"/>
          </a:xfrm>
          <a:prstGeom prst="rect">
            <a:avLst/>
          </a:prstGeom>
          <a:noFill/>
        </p:spPr>
        <p:txBody>
          <a:bodyPr wrap="square" rtlCol="0">
            <a:spAutoFit/>
          </a:bodyPr>
          <a:lstStyle/>
          <a:p>
            <a:r>
              <a:rPr lang="en-US" dirty="0" smtClean="0"/>
              <a:t>USING 3 WELL-UNDERSTOOD GENES:</a:t>
            </a:r>
          </a:p>
          <a:p>
            <a:endParaRPr lang="en-US" dirty="0" smtClean="0"/>
          </a:p>
          <a:p>
            <a:r>
              <a:rPr lang="en-US" dirty="0" smtClean="0"/>
              <a:t>“</a:t>
            </a:r>
            <a:r>
              <a:rPr lang="en-US" dirty="0" err="1" smtClean="0"/>
              <a:t>TetR</a:t>
            </a:r>
            <a:r>
              <a:rPr lang="en-US" dirty="0" smtClean="0"/>
              <a:t>”  </a:t>
            </a:r>
            <a:r>
              <a:rPr lang="en-US" sz="1400" dirty="0" smtClean="0"/>
              <a:t>(this gene makes some bacteria resistant to the antibiotic </a:t>
            </a:r>
            <a:r>
              <a:rPr lang="en-US" sz="1400" dirty="0" err="1" smtClean="0"/>
              <a:t>tetracyclene</a:t>
            </a:r>
            <a:r>
              <a:rPr lang="en-US" sz="1400" dirty="0" smtClean="0"/>
              <a:t>)</a:t>
            </a:r>
          </a:p>
          <a:p>
            <a:endParaRPr lang="en-US" sz="1400" dirty="0" smtClean="0"/>
          </a:p>
          <a:p>
            <a:r>
              <a:rPr lang="en-US" dirty="0" smtClean="0"/>
              <a:t>“λc1”  </a:t>
            </a:r>
            <a:r>
              <a:rPr lang="en-US" sz="1400" dirty="0" smtClean="0"/>
              <a:t>(this gene comes from the virus that infects </a:t>
            </a:r>
            <a:r>
              <a:rPr lang="en-US" sz="1400" dirty="0" err="1" smtClean="0"/>
              <a:t>e</a:t>
            </a:r>
            <a:r>
              <a:rPr lang="en-US" sz="1400" dirty="0" smtClean="0"/>
              <a:t>-coli)</a:t>
            </a:r>
          </a:p>
          <a:p>
            <a:endParaRPr lang="en-US" sz="1400" dirty="0" smtClean="0"/>
          </a:p>
          <a:p>
            <a:r>
              <a:rPr lang="en-US" dirty="0" smtClean="0"/>
              <a:t>“</a:t>
            </a:r>
            <a:r>
              <a:rPr lang="en-US" dirty="0" err="1" smtClean="0"/>
              <a:t>LacI</a:t>
            </a:r>
            <a:r>
              <a:rPr lang="en-US" dirty="0" smtClean="0"/>
              <a:t>”  </a:t>
            </a:r>
            <a:r>
              <a:rPr lang="en-US" sz="1400" dirty="0" smtClean="0"/>
              <a:t>(this gene allows </a:t>
            </a:r>
            <a:r>
              <a:rPr lang="en-US" sz="1400" dirty="0" err="1" smtClean="0"/>
              <a:t>e</a:t>
            </a:r>
            <a:r>
              <a:rPr lang="en-US" sz="1400" dirty="0" smtClean="0"/>
              <a:t>-coli cells to metabolize lactose [milk sugar])</a:t>
            </a:r>
            <a:endParaRPr lang="en-US" sz="1400" dirty="0"/>
          </a:p>
        </p:txBody>
      </p:sp>
      <p:sp>
        <p:nvSpPr>
          <p:cNvPr id="3" name="TextBox 2"/>
          <p:cNvSpPr txBox="1"/>
          <p:nvPr/>
        </p:nvSpPr>
        <p:spPr>
          <a:xfrm>
            <a:off x="3989374" y="2828349"/>
            <a:ext cx="1114451" cy="584776"/>
          </a:xfrm>
          <a:prstGeom prst="rect">
            <a:avLst/>
          </a:prstGeom>
          <a:noFill/>
        </p:spPr>
        <p:txBody>
          <a:bodyPr wrap="square" rtlCol="0">
            <a:spAutoFit/>
          </a:bodyPr>
          <a:lstStyle/>
          <a:p>
            <a:r>
              <a:rPr lang="en-US" sz="3200" dirty="0" err="1" smtClean="0"/>
              <a:t>TetR</a:t>
            </a:r>
            <a:endParaRPr lang="en-US" sz="3200" dirty="0"/>
          </a:p>
        </p:txBody>
      </p:sp>
      <p:sp>
        <p:nvSpPr>
          <p:cNvPr id="4" name="TextBox 3"/>
          <p:cNvSpPr txBox="1"/>
          <p:nvPr/>
        </p:nvSpPr>
        <p:spPr>
          <a:xfrm>
            <a:off x="2034520" y="4227434"/>
            <a:ext cx="1140368" cy="646331"/>
          </a:xfrm>
          <a:prstGeom prst="rect">
            <a:avLst/>
          </a:prstGeom>
          <a:noFill/>
        </p:spPr>
        <p:txBody>
          <a:bodyPr wrap="square" rtlCol="0">
            <a:spAutoFit/>
          </a:bodyPr>
          <a:lstStyle/>
          <a:p>
            <a:r>
              <a:rPr lang="en-US" sz="3600" dirty="0" smtClean="0"/>
              <a:t>λc1</a:t>
            </a:r>
            <a:endParaRPr lang="en-US" sz="3600" dirty="0"/>
          </a:p>
        </p:txBody>
      </p:sp>
      <p:sp>
        <p:nvSpPr>
          <p:cNvPr id="5" name="TextBox 4"/>
          <p:cNvSpPr txBox="1"/>
          <p:nvPr/>
        </p:nvSpPr>
        <p:spPr>
          <a:xfrm>
            <a:off x="5941574" y="4288989"/>
            <a:ext cx="1153325" cy="584776"/>
          </a:xfrm>
          <a:prstGeom prst="rect">
            <a:avLst/>
          </a:prstGeom>
          <a:noFill/>
        </p:spPr>
        <p:txBody>
          <a:bodyPr wrap="square" rtlCol="0">
            <a:spAutoFit/>
          </a:bodyPr>
          <a:lstStyle/>
          <a:p>
            <a:r>
              <a:rPr lang="en-US" sz="3200" dirty="0" err="1" smtClean="0"/>
              <a:t>LacI</a:t>
            </a:r>
            <a:endParaRPr lang="en-US" sz="3200" dirty="0"/>
          </a:p>
        </p:txBody>
      </p:sp>
      <p:grpSp>
        <p:nvGrpSpPr>
          <p:cNvPr id="6" name="Group 15"/>
          <p:cNvGrpSpPr/>
          <p:nvPr/>
        </p:nvGrpSpPr>
        <p:grpSpPr>
          <a:xfrm rot="19622486">
            <a:off x="2857952" y="3628724"/>
            <a:ext cx="1232667" cy="492433"/>
            <a:chOff x="3717567" y="4873765"/>
            <a:chExt cx="1232667" cy="492433"/>
          </a:xfrm>
        </p:grpSpPr>
        <p:cxnSp>
          <p:nvCxnSpPr>
            <p:cNvPr id="9" name="Straight Connector 8"/>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7" name="Group 16"/>
          <p:cNvGrpSpPr/>
          <p:nvPr/>
        </p:nvGrpSpPr>
        <p:grpSpPr>
          <a:xfrm rot="1824495">
            <a:off x="4951384" y="3691218"/>
            <a:ext cx="1232667" cy="492433"/>
            <a:chOff x="3717567" y="4873765"/>
            <a:chExt cx="1232667" cy="492433"/>
          </a:xfrm>
        </p:grpSpPr>
        <p:cxnSp>
          <p:nvCxnSpPr>
            <p:cNvPr id="18" name="Straight Connector 17"/>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8" name="Group 19"/>
          <p:cNvGrpSpPr/>
          <p:nvPr/>
        </p:nvGrpSpPr>
        <p:grpSpPr>
          <a:xfrm flipH="1">
            <a:off x="3687352" y="4416839"/>
            <a:ext cx="1232667" cy="492433"/>
            <a:chOff x="3717567" y="4873765"/>
            <a:chExt cx="1232667" cy="492433"/>
          </a:xfrm>
        </p:grpSpPr>
        <p:cxnSp>
          <p:nvCxnSpPr>
            <p:cNvPr id="21" name="Straight Connector 20"/>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5" name="TextBox 14"/>
          <p:cNvSpPr txBox="1"/>
          <p:nvPr/>
        </p:nvSpPr>
        <p:spPr>
          <a:xfrm>
            <a:off x="1396642" y="2455355"/>
            <a:ext cx="1695783" cy="1169551"/>
          </a:xfrm>
          <a:prstGeom prst="rect">
            <a:avLst/>
          </a:prstGeom>
          <a:noFill/>
        </p:spPr>
        <p:txBody>
          <a:bodyPr wrap="square" rtlCol="0">
            <a:spAutoFit/>
          </a:bodyPr>
          <a:lstStyle/>
          <a:p>
            <a:r>
              <a:rPr lang="en-US" sz="1400" dirty="0" smtClean="0">
                <a:solidFill>
                  <a:srgbClr val="FFFF00"/>
                </a:solidFill>
              </a:rPr>
              <a:t>This is the symbol for a “repressor” – a gene that “turns off” the expression of another gene.</a:t>
            </a:r>
            <a:endParaRPr lang="en-US" sz="1400" dirty="0">
              <a:solidFill>
                <a:srgbClr val="FFFF00"/>
              </a:solidFill>
            </a:endParaRPr>
          </a:p>
        </p:txBody>
      </p:sp>
      <p:cxnSp>
        <p:nvCxnSpPr>
          <p:cNvPr id="17" name="Straight Arrow Connector 16"/>
          <p:cNvCxnSpPr/>
          <p:nvPr/>
        </p:nvCxnSpPr>
        <p:spPr>
          <a:xfrm>
            <a:off x="2823192" y="3413124"/>
            <a:ext cx="351696" cy="211782"/>
          </a:xfrm>
          <a:prstGeom prst="straightConnector1">
            <a:avLst/>
          </a:prstGeom>
          <a:ln>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a:off x="1190291" y="5273889"/>
            <a:ext cx="6712618" cy="707886"/>
          </a:xfrm>
          <a:prstGeom prst="rect">
            <a:avLst/>
          </a:prstGeom>
          <a:noFill/>
        </p:spPr>
        <p:txBody>
          <a:bodyPr wrap="square" rtlCol="0">
            <a:spAutoFit/>
          </a:bodyPr>
          <a:lstStyle/>
          <a:p>
            <a:r>
              <a:rPr lang="en-US" sz="4000" dirty="0" smtClean="0"/>
              <a:t>SO WHAT DOES THIS MEAN???</a:t>
            </a:r>
            <a:endParaRPr lang="en-US" sz="4000" dirty="0"/>
          </a:p>
        </p:txBody>
      </p:sp>
    </p:spTree>
  </p:cSld>
  <p:clrMapOvr>
    <a:masterClrMapping/>
  </p:clrMapOvr>
  <p:transition advTm="5833">
    <p:dissolve/>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3" name="Group 22"/>
          <p:cNvGrpSpPr/>
          <p:nvPr/>
        </p:nvGrpSpPr>
        <p:grpSpPr>
          <a:xfrm>
            <a:off x="2016410" y="1097827"/>
            <a:ext cx="5060379" cy="2080923"/>
            <a:chOff x="2034520" y="2828349"/>
            <a:chExt cx="5060379" cy="2080923"/>
          </a:xfrm>
        </p:grpSpPr>
        <p:sp>
          <p:nvSpPr>
            <p:cNvPr id="3" name="TextBox 2"/>
            <p:cNvSpPr txBox="1"/>
            <p:nvPr/>
          </p:nvSpPr>
          <p:spPr>
            <a:xfrm>
              <a:off x="3989374" y="2828349"/>
              <a:ext cx="1114451" cy="584776"/>
            </a:xfrm>
            <a:prstGeom prst="rect">
              <a:avLst/>
            </a:prstGeom>
            <a:noFill/>
          </p:spPr>
          <p:txBody>
            <a:bodyPr wrap="square" rtlCol="0">
              <a:spAutoFit/>
            </a:bodyPr>
            <a:lstStyle/>
            <a:p>
              <a:r>
                <a:rPr lang="en-US" sz="3200" dirty="0" err="1" smtClean="0"/>
                <a:t>TetR</a:t>
              </a:r>
              <a:endParaRPr lang="en-US" sz="3200" dirty="0"/>
            </a:p>
          </p:txBody>
        </p:sp>
        <p:sp>
          <p:nvSpPr>
            <p:cNvPr id="4" name="TextBox 3"/>
            <p:cNvSpPr txBox="1"/>
            <p:nvPr/>
          </p:nvSpPr>
          <p:spPr>
            <a:xfrm>
              <a:off x="2034520" y="4227434"/>
              <a:ext cx="1140368" cy="646331"/>
            </a:xfrm>
            <a:prstGeom prst="rect">
              <a:avLst/>
            </a:prstGeom>
            <a:noFill/>
          </p:spPr>
          <p:txBody>
            <a:bodyPr wrap="square" rtlCol="0">
              <a:spAutoFit/>
            </a:bodyPr>
            <a:lstStyle/>
            <a:p>
              <a:r>
                <a:rPr lang="en-US" sz="3600" dirty="0" smtClean="0"/>
                <a:t>λc1</a:t>
              </a:r>
              <a:endParaRPr lang="en-US" sz="3600" dirty="0"/>
            </a:p>
          </p:txBody>
        </p:sp>
        <p:sp>
          <p:nvSpPr>
            <p:cNvPr id="5" name="TextBox 4"/>
            <p:cNvSpPr txBox="1"/>
            <p:nvPr/>
          </p:nvSpPr>
          <p:spPr>
            <a:xfrm>
              <a:off x="5941574" y="4288989"/>
              <a:ext cx="1153325" cy="584776"/>
            </a:xfrm>
            <a:prstGeom prst="rect">
              <a:avLst/>
            </a:prstGeom>
            <a:noFill/>
          </p:spPr>
          <p:txBody>
            <a:bodyPr wrap="square" rtlCol="0">
              <a:spAutoFit/>
            </a:bodyPr>
            <a:lstStyle/>
            <a:p>
              <a:r>
                <a:rPr lang="en-US" sz="3200" dirty="0" err="1" smtClean="0"/>
                <a:t>LacI</a:t>
              </a:r>
              <a:endParaRPr lang="en-US" sz="3200" dirty="0"/>
            </a:p>
          </p:txBody>
        </p:sp>
        <p:grpSp>
          <p:nvGrpSpPr>
            <p:cNvPr id="6" name="Group 15"/>
            <p:cNvGrpSpPr/>
            <p:nvPr/>
          </p:nvGrpSpPr>
          <p:grpSpPr>
            <a:xfrm rot="19622486">
              <a:off x="2857952" y="3628724"/>
              <a:ext cx="1232667" cy="492433"/>
              <a:chOff x="3717567" y="4873765"/>
              <a:chExt cx="1232667" cy="492433"/>
            </a:xfrm>
          </p:grpSpPr>
          <p:cxnSp>
            <p:nvCxnSpPr>
              <p:cNvPr id="9" name="Straight Connector 8"/>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7" name="Group 16"/>
            <p:cNvGrpSpPr/>
            <p:nvPr/>
          </p:nvGrpSpPr>
          <p:grpSpPr>
            <a:xfrm rot="1824495">
              <a:off x="4951384" y="3691218"/>
              <a:ext cx="1232667" cy="492433"/>
              <a:chOff x="3717567" y="4873765"/>
              <a:chExt cx="1232667" cy="492433"/>
            </a:xfrm>
          </p:grpSpPr>
          <p:cxnSp>
            <p:nvCxnSpPr>
              <p:cNvPr id="18" name="Straight Connector 17"/>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8" name="Group 19"/>
            <p:cNvGrpSpPr/>
            <p:nvPr/>
          </p:nvGrpSpPr>
          <p:grpSpPr>
            <a:xfrm flipH="1">
              <a:off x="3687352" y="4416839"/>
              <a:ext cx="1232667" cy="492433"/>
              <a:chOff x="3717567" y="4873765"/>
              <a:chExt cx="1232667" cy="492433"/>
            </a:xfrm>
          </p:grpSpPr>
          <p:cxnSp>
            <p:nvCxnSpPr>
              <p:cNvPr id="21" name="Straight Connector 20"/>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sp>
        <p:nvSpPr>
          <p:cNvPr id="24" name="TextBox 23"/>
          <p:cNvSpPr txBox="1"/>
          <p:nvPr/>
        </p:nvSpPr>
        <p:spPr>
          <a:xfrm>
            <a:off x="1792871" y="3641187"/>
            <a:ext cx="5507458" cy="461665"/>
          </a:xfrm>
          <a:prstGeom prst="rect">
            <a:avLst/>
          </a:prstGeom>
          <a:noFill/>
        </p:spPr>
        <p:txBody>
          <a:bodyPr wrap="square" rtlCol="0">
            <a:spAutoFit/>
          </a:bodyPr>
          <a:lstStyle/>
          <a:p>
            <a:r>
              <a:rPr lang="en-US" sz="2400" dirty="0" smtClean="0"/>
              <a:t>It is possible to program behavior in cells!!</a:t>
            </a:r>
            <a:endParaRPr lang="en-US" sz="2400" dirty="0"/>
          </a:p>
        </p:txBody>
      </p:sp>
      <p:pic>
        <p:nvPicPr>
          <p:cNvPr id="25" name="Picture 24"/>
          <p:cNvPicPr>
            <a:picLocks noChangeAspect="1"/>
          </p:cNvPicPr>
          <p:nvPr/>
        </p:nvPicPr>
        <p:blipFill>
          <a:blip r:embed="rId2"/>
          <a:stretch>
            <a:fillRect/>
          </a:stretch>
        </p:blipFill>
        <p:spPr>
          <a:xfrm>
            <a:off x="2939500" y="4393252"/>
            <a:ext cx="3319564" cy="2119869"/>
          </a:xfrm>
          <a:prstGeom prst="rect">
            <a:avLst/>
          </a:prstGeom>
        </p:spPr>
      </p:pic>
    </p:spTree>
  </p:cSld>
  <p:clrMapOvr>
    <a:masterClrMapping/>
  </p:clrMapOvr>
  <p:transition advTm="8116">
    <p:dissolve/>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2"/>
          <p:cNvGrpSpPr/>
          <p:nvPr/>
        </p:nvGrpSpPr>
        <p:grpSpPr>
          <a:xfrm>
            <a:off x="2016410" y="1097827"/>
            <a:ext cx="5060379" cy="2080923"/>
            <a:chOff x="2034520" y="2828349"/>
            <a:chExt cx="5060379" cy="2080923"/>
          </a:xfrm>
        </p:grpSpPr>
        <p:sp>
          <p:nvSpPr>
            <p:cNvPr id="3" name="TextBox 2"/>
            <p:cNvSpPr txBox="1"/>
            <p:nvPr/>
          </p:nvSpPr>
          <p:spPr>
            <a:xfrm>
              <a:off x="3989374" y="2828349"/>
              <a:ext cx="1114451" cy="584776"/>
            </a:xfrm>
            <a:prstGeom prst="rect">
              <a:avLst/>
            </a:prstGeom>
            <a:noFill/>
          </p:spPr>
          <p:txBody>
            <a:bodyPr wrap="square" rtlCol="0">
              <a:spAutoFit/>
            </a:bodyPr>
            <a:lstStyle/>
            <a:p>
              <a:r>
                <a:rPr lang="en-US" sz="3200" dirty="0" err="1" smtClean="0"/>
                <a:t>TetR</a:t>
              </a:r>
              <a:endParaRPr lang="en-US" sz="3200" dirty="0"/>
            </a:p>
          </p:txBody>
        </p:sp>
        <p:sp>
          <p:nvSpPr>
            <p:cNvPr id="4" name="TextBox 3"/>
            <p:cNvSpPr txBox="1"/>
            <p:nvPr/>
          </p:nvSpPr>
          <p:spPr>
            <a:xfrm>
              <a:off x="2034520" y="4227434"/>
              <a:ext cx="1140368" cy="646331"/>
            </a:xfrm>
            <a:prstGeom prst="rect">
              <a:avLst/>
            </a:prstGeom>
            <a:noFill/>
          </p:spPr>
          <p:txBody>
            <a:bodyPr wrap="square" rtlCol="0">
              <a:spAutoFit/>
            </a:bodyPr>
            <a:lstStyle/>
            <a:p>
              <a:r>
                <a:rPr lang="en-US" sz="3600" dirty="0" smtClean="0"/>
                <a:t>λc1</a:t>
              </a:r>
              <a:endParaRPr lang="en-US" sz="3600" dirty="0"/>
            </a:p>
          </p:txBody>
        </p:sp>
        <p:sp>
          <p:nvSpPr>
            <p:cNvPr id="5" name="TextBox 4"/>
            <p:cNvSpPr txBox="1"/>
            <p:nvPr/>
          </p:nvSpPr>
          <p:spPr>
            <a:xfrm>
              <a:off x="5941574" y="4288989"/>
              <a:ext cx="1153325" cy="584776"/>
            </a:xfrm>
            <a:prstGeom prst="rect">
              <a:avLst/>
            </a:prstGeom>
            <a:noFill/>
          </p:spPr>
          <p:txBody>
            <a:bodyPr wrap="square" rtlCol="0">
              <a:spAutoFit/>
            </a:bodyPr>
            <a:lstStyle/>
            <a:p>
              <a:r>
                <a:rPr lang="en-US" sz="3200" dirty="0" err="1" smtClean="0"/>
                <a:t>LacI</a:t>
              </a:r>
              <a:endParaRPr lang="en-US" sz="3200" dirty="0"/>
            </a:p>
          </p:txBody>
        </p:sp>
        <p:grpSp>
          <p:nvGrpSpPr>
            <p:cNvPr id="6" name="Group 15"/>
            <p:cNvGrpSpPr/>
            <p:nvPr/>
          </p:nvGrpSpPr>
          <p:grpSpPr>
            <a:xfrm rot="19622486">
              <a:off x="2857952" y="3628724"/>
              <a:ext cx="1232667" cy="492433"/>
              <a:chOff x="3717567" y="4873765"/>
              <a:chExt cx="1232667" cy="492433"/>
            </a:xfrm>
          </p:grpSpPr>
          <p:cxnSp>
            <p:nvCxnSpPr>
              <p:cNvPr id="9" name="Straight Connector 8"/>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7" name="Group 16"/>
            <p:cNvGrpSpPr/>
            <p:nvPr/>
          </p:nvGrpSpPr>
          <p:grpSpPr>
            <a:xfrm rot="1824495">
              <a:off x="4951384" y="3691218"/>
              <a:ext cx="1232667" cy="492433"/>
              <a:chOff x="3717567" y="4873765"/>
              <a:chExt cx="1232667" cy="492433"/>
            </a:xfrm>
          </p:grpSpPr>
          <p:cxnSp>
            <p:nvCxnSpPr>
              <p:cNvPr id="18" name="Straight Connector 17"/>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8" name="Group 19"/>
            <p:cNvGrpSpPr/>
            <p:nvPr/>
          </p:nvGrpSpPr>
          <p:grpSpPr>
            <a:xfrm flipH="1">
              <a:off x="3687352" y="4416839"/>
              <a:ext cx="1232667" cy="492433"/>
              <a:chOff x="3717567" y="4873765"/>
              <a:chExt cx="1232667" cy="492433"/>
            </a:xfrm>
          </p:grpSpPr>
          <p:cxnSp>
            <p:nvCxnSpPr>
              <p:cNvPr id="21" name="Straight Connector 20"/>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sp>
        <p:nvSpPr>
          <p:cNvPr id="24" name="TextBox 23"/>
          <p:cNvSpPr txBox="1"/>
          <p:nvPr/>
        </p:nvSpPr>
        <p:spPr>
          <a:xfrm>
            <a:off x="1792871" y="3641187"/>
            <a:ext cx="5507458" cy="461665"/>
          </a:xfrm>
          <a:prstGeom prst="rect">
            <a:avLst/>
          </a:prstGeom>
          <a:noFill/>
        </p:spPr>
        <p:txBody>
          <a:bodyPr wrap="square" rtlCol="0">
            <a:spAutoFit/>
          </a:bodyPr>
          <a:lstStyle/>
          <a:p>
            <a:r>
              <a:rPr lang="en-US" sz="2400" dirty="0" smtClean="0"/>
              <a:t>It is possible to program behavior in cells!!</a:t>
            </a:r>
            <a:endParaRPr lang="en-US" sz="2400" dirty="0"/>
          </a:p>
        </p:txBody>
      </p:sp>
      <p:pic>
        <p:nvPicPr>
          <p:cNvPr id="25" name="Picture 24"/>
          <p:cNvPicPr>
            <a:picLocks noChangeAspect="1"/>
          </p:cNvPicPr>
          <p:nvPr/>
        </p:nvPicPr>
        <p:blipFill>
          <a:blip r:embed="rId2"/>
          <a:stretch>
            <a:fillRect/>
          </a:stretch>
        </p:blipFill>
        <p:spPr>
          <a:xfrm>
            <a:off x="5417007" y="4336095"/>
            <a:ext cx="3319564" cy="2119869"/>
          </a:xfrm>
          <a:prstGeom prst="rect">
            <a:avLst/>
          </a:prstGeom>
        </p:spPr>
      </p:pic>
      <p:sp>
        <p:nvSpPr>
          <p:cNvPr id="17" name="TextBox 16"/>
          <p:cNvSpPr txBox="1"/>
          <p:nvPr/>
        </p:nvSpPr>
        <p:spPr>
          <a:xfrm>
            <a:off x="414679" y="4336095"/>
            <a:ext cx="4131921" cy="646331"/>
          </a:xfrm>
          <a:prstGeom prst="rect">
            <a:avLst/>
          </a:prstGeom>
          <a:noFill/>
        </p:spPr>
        <p:txBody>
          <a:bodyPr wrap="square" rtlCol="0">
            <a:spAutoFit/>
          </a:bodyPr>
          <a:lstStyle/>
          <a:p>
            <a:r>
              <a:rPr lang="en-US" dirty="0" smtClean="0"/>
              <a:t>Genetic “circuits” can be designed to create a specific oscillation inside of a cell.</a:t>
            </a:r>
            <a:endParaRPr lang="en-US" dirty="0"/>
          </a:p>
        </p:txBody>
      </p:sp>
    </p:spTree>
  </p:cSld>
  <p:clrMapOvr>
    <a:masterClrMapping/>
  </p:clrMapOvr>
  <p:transition advTm="8883">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923330"/>
          </a:xfrm>
          <a:prstGeom prst="rect">
            <a:avLst/>
          </a:prstGeom>
          <a:noFill/>
        </p:spPr>
        <p:txBody>
          <a:bodyPr wrap="square" rtlCol="0">
            <a:spAutoFit/>
          </a:bodyPr>
          <a:lstStyle/>
          <a:p>
            <a:r>
              <a:rPr lang="en-US" dirty="0" smtClean="0"/>
              <a:t>Throughout human history, man has engaged science by careful observation of the world around him.  In the 16</a:t>
            </a:r>
            <a:r>
              <a:rPr lang="en-US" baseline="30000" dirty="0" smtClean="0"/>
              <a:t>th</a:t>
            </a:r>
            <a:r>
              <a:rPr lang="en-US" dirty="0" smtClean="0"/>
              <a:t> century, astronomer </a:t>
            </a:r>
            <a:r>
              <a:rPr lang="en-US" dirty="0" err="1" smtClean="0"/>
              <a:t>Tycho</a:t>
            </a:r>
            <a:r>
              <a:rPr lang="en-US" dirty="0" smtClean="0"/>
              <a:t> Brahe made careful measurements of the motion of Mars.</a:t>
            </a:r>
            <a:endParaRPr lang="en-US" dirty="0"/>
          </a:p>
        </p:txBody>
      </p:sp>
      <p:pic>
        <p:nvPicPr>
          <p:cNvPr id="9" name="Picture 8"/>
          <p:cNvPicPr>
            <a:picLocks noChangeAspect="1"/>
          </p:cNvPicPr>
          <p:nvPr/>
        </p:nvPicPr>
        <p:blipFill>
          <a:blip r:embed="rId3"/>
          <a:stretch>
            <a:fillRect/>
          </a:stretch>
        </p:blipFill>
        <p:spPr>
          <a:xfrm>
            <a:off x="1653266" y="2208963"/>
            <a:ext cx="2079454" cy="3106450"/>
          </a:xfrm>
          <a:prstGeom prst="rect">
            <a:avLst/>
          </a:prstGeom>
        </p:spPr>
      </p:pic>
      <p:sp>
        <p:nvSpPr>
          <p:cNvPr id="10" name="TextBox 9"/>
          <p:cNvSpPr txBox="1"/>
          <p:nvPr/>
        </p:nvSpPr>
        <p:spPr>
          <a:xfrm>
            <a:off x="583721" y="5591729"/>
            <a:ext cx="3799513" cy="1200329"/>
          </a:xfrm>
          <a:prstGeom prst="rect">
            <a:avLst/>
          </a:prstGeom>
          <a:noFill/>
        </p:spPr>
        <p:txBody>
          <a:bodyPr wrap="square" rtlCol="0">
            <a:spAutoFit/>
          </a:bodyPr>
          <a:lstStyle/>
          <a:p>
            <a:r>
              <a:rPr lang="en-US" dirty="0" smtClean="0"/>
              <a:t>Although his measurements were precise, his scientific and religious prejudices about the universe kept him from understanding the motions.</a:t>
            </a:r>
            <a:endParaRPr lang="en-US" dirty="0"/>
          </a:p>
        </p:txBody>
      </p:sp>
      <p:pic>
        <p:nvPicPr>
          <p:cNvPr id="7" name="Picture 6"/>
          <p:cNvPicPr>
            <a:picLocks noChangeAspect="1"/>
          </p:cNvPicPr>
          <p:nvPr/>
        </p:nvPicPr>
        <p:blipFill>
          <a:blip r:embed="rId4"/>
          <a:stretch>
            <a:fillRect/>
          </a:stretch>
        </p:blipFill>
        <p:spPr>
          <a:xfrm>
            <a:off x="5492750" y="2208963"/>
            <a:ext cx="1841500" cy="2730500"/>
          </a:xfrm>
          <a:prstGeom prst="rect">
            <a:avLst/>
          </a:prstGeom>
        </p:spPr>
      </p:pic>
      <p:sp>
        <p:nvSpPr>
          <p:cNvPr id="11" name="TextBox 10"/>
          <p:cNvSpPr txBox="1"/>
          <p:nvPr/>
        </p:nvSpPr>
        <p:spPr>
          <a:xfrm>
            <a:off x="4572000" y="5315413"/>
            <a:ext cx="4333865" cy="1477328"/>
          </a:xfrm>
          <a:prstGeom prst="rect">
            <a:avLst/>
          </a:prstGeom>
          <a:noFill/>
        </p:spPr>
        <p:txBody>
          <a:bodyPr wrap="square" rtlCol="0">
            <a:spAutoFit/>
          </a:bodyPr>
          <a:lstStyle/>
          <a:p>
            <a:r>
              <a:rPr lang="en-US" dirty="0" smtClean="0"/>
              <a:t>When his contemporary, Johannes </a:t>
            </a:r>
            <a:r>
              <a:rPr lang="en-US" dirty="0" err="1" smtClean="0"/>
              <a:t>Kepler</a:t>
            </a:r>
            <a:r>
              <a:rPr lang="en-US" dirty="0" smtClean="0"/>
              <a:t> analyzed these measurements, </a:t>
            </a:r>
            <a:r>
              <a:rPr lang="en-US" dirty="0" err="1" smtClean="0"/>
              <a:t>unteathered</a:t>
            </a:r>
            <a:r>
              <a:rPr lang="en-US" dirty="0" smtClean="0"/>
              <a:t> by prejudice, his persistence and open-mindedness led him to explain the actual motion of the planets.</a:t>
            </a:r>
            <a:endParaRPr lang="en-US" dirty="0"/>
          </a:p>
        </p:txBody>
      </p:sp>
    </p:spTree>
  </p:cSld>
  <p:clrMapOvr>
    <a:masterClrMapping/>
  </p:clrMapOvr>
  <p:transition advTm="9366">
    <p:dissolv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2"/>
          <p:cNvGrpSpPr/>
          <p:nvPr/>
        </p:nvGrpSpPr>
        <p:grpSpPr>
          <a:xfrm>
            <a:off x="2016410" y="1097827"/>
            <a:ext cx="5060379" cy="2080923"/>
            <a:chOff x="2034520" y="2828349"/>
            <a:chExt cx="5060379" cy="2080923"/>
          </a:xfrm>
        </p:grpSpPr>
        <p:sp>
          <p:nvSpPr>
            <p:cNvPr id="3" name="TextBox 2"/>
            <p:cNvSpPr txBox="1"/>
            <p:nvPr/>
          </p:nvSpPr>
          <p:spPr>
            <a:xfrm>
              <a:off x="3989374" y="2828349"/>
              <a:ext cx="1114451" cy="584776"/>
            </a:xfrm>
            <a:prstGeom prst="rect">
              <a:avLst/>
            </a:prstGeom>
            <a:noFill/>
          </p:spPr>
          <p:txBody>
            <a:bodyPr wrap="square" rtlCol="0">
              <a:spAutoFit/>
            </a:bodyPr>
            <a:lstStyle/>
            <a:p>
              <a:r>
                <a:rPr lang="en-US" sz="3200" dirty="0" err="1" smtClean="0"/>
                <a:t>TetR</a:t>
              </a:r>
              <a:endParaRPr lang="en-US" sz="3200" dirty="0"/>
            </a:p>
          </p:txBody>
        </p:sp>
        <p:sp>
          <p:nvSpPr>
            <p:cNvPr id="4" name="TextBox 3"/>
            <p:cNvSpPr txBox="1"/>
            <p:nvPr/>
          </p:nvSpPr>
          <p:spPr>
            <a:xfrm>
              <a:off x="2034520" y="4227434"/>
              <a:ext cx="1140368" cy="646331"/>
            </a:xfrm>
            <a:prstGeom prst="rect">
              <a:avLst/>
            </a:prstGeom>
            <a:noFill/>
          </p:spPr>
          <p:txBody>
            <a:bodyPr wrap="square" rtlCol="0">
              <a:spAutoFit/>
            </a:bodyPr>
            <a:lstStyle/>
            <a:p>
              <a:r>
                <a:rPr lang="en-US" sz="3600" dirty="0" smtClean="0"/>
                <a:t>λc1</a:t>
              </a:r>
              <a:endParaRPr lang="en-US" sz="3600" dirty="0"/>
            </a:p>
          </p:txBody>
        </p:sp>
        <p:sp>
          <p:nvSpPr>
            <p:cNvPr id="5" name="TextBox 4"/>
            <p:cNvSpPr txBox="1"/>
            <p:nvPr/>
          </p:nvSpPr>
          <p:spPr>
            <a:xfrm>
              <a:off x="5941574" y="4288989"/>
              <a:ext cx="1153325" cy="584776"/>
            </a:xfrm>
            <a:prstGeom prst="rect">
              <a:avLst/>
            </a:prstGeom>
            <a:noFill/>
          </p:spPr>
          <p:txBody>
            <a:bodyPr wrap="square" rtlCol="0">
              <a:spAutoFit/>
            </a:bodyPr>
            <a:lstStyle/>
            <a:p>
              <a:r>
                <a:rPr lang="en-US" sz="3200" dirty="0" err="1" smtClean="0"/>
                <a:t>LacI</a:t>
              </a:r>
              <a:endParaRPr lang="en-US" sz="3200" dirty="0"/>
            </a:p>
          </p:txBody>
        </p:sp>
        <p:grpSp>
          <p:nvGrpSpPr>
            <p:cNvPr id="6" name="Group 15"/>
            <p:cNvGrpSpPr/>
            <p:nvPr/>
          </p:nvGrpSpPr>
          <p:grpSpPr>
            <a:xfrm rot="19622486">
              <a:off x="2857952" y="3628724"/>
              <a:ext cx="1232667" cy="492433"/>
              <a:chOff x="3717567" y="4873765"/>
              <a:chExt cx="1232667" cy="492433"/>
            </a:xfrm>
          </p:grpSpPr>
          <p:cxnSp>
            <p:nvCxnSpPr>
              <p:cNvPr id="9" name="Straight Connector 8"/>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7" name="Group 16"/>
            <p:cNvGrpSpPr/>
            <p:nvPr/>
          </p:nvGrpSpPr>
          <p:grpSpPr>
            <a:xfrm rot="1824495">
              <a:off x="4951384" y="3691218"/>
              <a:ext cx="1232667" cy="492433"/>
              <a:chOff x="3717567" y="4873765"/>
              <a:chExt cx="1232667" cy="492433"/>
            </a:xfrm>
          </p:grpSpPr>
          <p:cxnSp>
            <p:nvCxnSpPr>
              <p:cNvPr id="18" name="Straight Connector 17"/>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8" name="Group 19"/>
            <p:cNvGrpSpPr/>
            <p:nvPr/>
          </p:nvGrpSpPr>
          <p:grpSpPr>
            <a:xfrm flipH="1">
              <a:off x="3687352" y="4416839"/>
              <a:ext cx="1232667" cy="492433"/>
              <a:chOff x="3717567" y="4873765"/>
              <a:chExt cx="1232667" cy="492433"/>
            </a:xfrm>
          </p:grpSpPr>
          <p:cxnSp>
            <p:nvCxnSpPr>
              <p:cNvPr id="21" name="Straight Connector 20"/>
              <p:cNvCxnSpPr/>
              <p:nvPr/>
            </p:nvCxnSpPr>
            <p:spPr>
              <a:xfrm>
                <a:off x="3719154" y="5118394"/>
                <a:ext cx="1231080"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a:off x="3472144" y="5119188"/>
                <a:ext cx="492433" cy="1588"/>
              </a:xfrm>
              <a:prstGeom prst="line">
                <a:avLst/>
              </a:prstGeom>
              <a:ln w="76200" cap="flat" cmpd="sng" algn="ctr">
                <a:solidFill>
                  <a:schemeClr val="tx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sp>
        <p:nvSpPr>
          <p:cNvPr id="24" name="TextBox 23"/>
          <p:cNvSpPr txBox="1"/>
          <p:nvPr/>
        </p:nvSpPr>
        <p:spPr>
          <a:xfrm>
            <a:off x="1792871" y="3641187"/>
            <a:ext cx="5507458" cy="461665"/>
          </a:xfrm>
          <a:prstGeom prst="rect">
            <a:avLst/>
          </a:prstGeom>
          <a:noFill/>
        </p:spPr>
        <p:txBody>
          <a:bodyPr wrap="square" rtlCol="0">
            <a:spAutoFit/>
          </a:bodyPr>
          <a:lstStyle/>
          <a:p>
            <a:r>
              <a:rPr lang="en-US" sz="2400" dirty="0" smtClean="0"/>
              <a:t>It is possible to program behavior in cells!!</a:t>
            </a:r>
            <a:endParaRPr lang="en-US" sz="2400" dirty="0"/>
          </a:p>
        </p:txBody>
      </p:sp>
      <p:sp>
        <p:nvSpPr>
          <p:cNvPr id="16" name="TextBox 15"/>
          <p:cNvSpPr txBox="1"/>
          <p:nvPr/>
        </p:nvSpPr>
        <p:spPr>
          <a:xfrm>
            <a:off x="788570" y="4405706"/>
            <a:ext cx="7516060" cy="1754327"/>
          </a:xfrm>
          <a:prstGeom prst="rect">
            <a:avLst/>
          </a:prstGeom>
          <a:noFill/>
        </p:spPr>
        <p:txBody>
          <a:bodyPr wrap="square" rtlCol="0">
            <a:spAutoFit/>
          </a:bodyPr>
          <a:lstStyle/>
          <a:p>
            <a:r>
              <a:rPr lang="en-US" dirty="0" smtClean="0"/>
              <a:t>The cyclic nature of this feedback loop can be measured in movies (time-lapse microscopy) of the event using green fluorescent protein.</a:t>
            </a:r>
          </a:p>
          <a:p>
            <a:endParaRPr lang="en-US" dirty="0" smtClean="0"/>
          </a:p>
          <a:p>
            <a:r>
              <a:rPr lang="en-US" dirty="0" smtClean="0"/>
              <a:t>However, there may be much variability in the frequency, leading to the possibility that components of cells are subject to STOCHASTIC FLUCTUATIONS (inherently random) and therefore, NON-DETERMINISTIC.</a:t>
            </a:r>
            <a:endParaRPr lang="en-US" dirty="0"/>
          </a:p>
        </p:txBody>
      </p:sp>
    </p:spTree>
  </p:cSld>
  <p:clrMapOvr>
    <a:masterClrMapping/>
  </p:clrMapOvr>
  <p:transition advTm="14383">
    <p:dissolve/>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23739" y="764520"/>
            <a:ext cx="7256886" cy="1477328"/>
          </a:xfrm>
          <a:prstGeom prst="rect">
            <a:avLst/>
          </a:prstGeom>
          <a:noFill/>
        </p:spPr>
        <p:txBody>
          <a:bodyPr wrap="square" rtlCol="0">
            <a:spAutoFit/>
          </a:bodyPr>
          <a:lstStyle/>
          <a:p>
            <a:r>
              <a:rPr lang="en-US" dirty="0" smtClean="0"/>
              <a:t>THE CELLS MAY BE DIFFERENT FROM EACH OTHER (ON A MICROSCOPIC LEVEL) – SO, TWO SIMILAR CELLS MAY REACT DIFFERENTLY TO THE SAME STIMULUS.</a:t>
            </a:r>
          </a:p>
          <a:p>
            <a:endParaRPr lang="en-US" dirty="0" smtClean="0"/>
          </a:p>
          <a:p>
            <a:r>
              <a:rPr lang="en-US" dirty="0" smtClean="0"/>
              <a:t>An example on the macroscopic level:</a:t>
            </a:r>
            <a:endParaRPr lang="en-US" dirty="0"/>
          </a:p>
        </p:txBody>
      </p:sp>
    </p:spTree>
  </p:cSld>
  <p:clrMapOvr>
    <a:masterClrMapping/>
  </p:clrMapOvr>
  <p:transition advTm="10166">
    <p:dissolve/>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23739" y="764520"/>
            <a:ext cx="7256886" cy="2031325"/>
          </a:xfrm>
          <a:prstGeom prst="rect">
            <a:avLst/>
          </a:prstGeom>
          <a:noFill/>
        </p:spPr>
        <p:txBody>
          <a:bodyPr wrap="square" rtlCol="0">
            <a:spAutoFit/>
          </a:bodyPr>
          <a:lstStyle/>
          <a:p>
            <a:r>
              <a:rPr lang="en-US" dirty="0" smtClean="0"/>
              <a:t>THE CELLS MAY BE DIFFERENT FROM EACH OTHER (ON A MICROSCOPIC LEVEL) – SO, TWO SIMILAR CELLS MAY REACT DIFFERENTLY TO THE SAME STIMULUS.</a:t>
            </a:r>
          </a:p>
          <a:p>
            <a:endParaRPr lang="en-US" dirty="0" smtClean="0"/>
          </a:p>
          <a:p>
            <a:r>
              <a:rPr lang="en-US" dirty="0" smtClean="0"/>
              <a:t>An example on the macroscopic level:</a:t>
            </a:r>
          </a:p>
          <a:p>
            <a:endParaRPr lang="en-US" dirty="0" smtClean="0"/>
          </a:p>
          <a:p>
            <a:r>
              <a:rPr lang="en-US" dirty="0" smtClean="0"/>
              <a:t>Imagine two identical pool tables and  two identical racks of billiard balls. . .</a:t>
            </a:r>
            <a:endParaRPr lang="en-US" dirty="0"/>
          </a:p>
        </p:txBody>
      </p:sp>
      <p:pic>
        <p:nvPicPr>
          <p:cNvPr id="3" name="Picture 2"/>
          <p:cNvPicPr>
            <a:picLocks noChangeAspect="1"/>
          </p:cNvPicPr>
          <p:nvPr/>
        </p:nvPicPr>
        <p:blipFill>
          <a:blip r:embed="rId2"/>
          <a:stretch>
            <a:fillRect/>
          </a:stretch>
        </p:blipFill>
        <p:spPr>
          <a:xfrm>
            <a:off x="1767696" y="3168628"/>
            <a:ext cx="2032000" cy="1028700"/>
          </a:xfrm>
          <a:prstGeom prst="rect">
            <a:avLst/>
          </a:prstGeom>
        </p:spPr>
      </p:pic>
      <p:pic>
        <p:nvPicPr>
          <p:cNvPr id="4" name="Picture 3"/>
          <p:cNvPicPr>
            <a:picLocks noChangeAspect="1"/>
          </p:cNvPicPr>
          <p:nvPr/>
        </p:nvPicPr>
        <p:blipFill>
          <a:blip r:embed="rId2"/>
          <a:stretch>
            <a:fillRect/>
          </a:stretch>
        </p:blipFill>
        <p:spPr>
          <a:xfrm>
            <a:off x="5107942" y="3168628"/>
            <a:ext cx="2032000" cy="1028700"/>
          </a:xfrm>
          <a:prstGeom prst="rect">
            <a:avLst/>
          </a:prstGeom>
        </p:spPr>
      </p:pic>
    </p:spTree>
  </p:cSld>
  <p:clrMapOvr>
    <a:masterClrMapping/>
  </p:clrMapOvr>
  <p:transition advTm="5750">
    <p:dissolve/>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23739" y="764520"/>
            <a:ext cx="7256886" cy="2031325"/>
          </a:xfrm>
          <a:prstGeom prst="rect">
            <a:avLst/>
          </a:prstGeom>
          <a:noFill/>
        </p:spPr>
        <p:txBody>
          <a:bodyPr wrap="square" rtlCol="0">
            <a:spAutoFit/>
          </a:bodyPr>
          <a:lstStyle/>
          <a:p>
            <a:r>
              <a:rPr lang="en-US" dirty="0" smtClean="0"/>
              <a:t>THE CELLS MAY BE DIFFERENT FROM EACH OTHER (ON A MICROSCOPIC LEVEL) – SO, TWO SIMILAR CELLS MAY REACT DIFFERENTLY TO THE SAME STIMULUS.</a:t>
            </a:r>
          </a:p>
          <a:p>
            <a:endParaRPr lang="en-US" dirty="0" smtClean="0"/>
          </a:p>
          <a:p>
            <a:r>
              <a:rPr lang="en-US" dirty="0" smtClean="0"/>
              <a:t>An example on the macroscopic level:</a:t>
            </a:r>
          </a:p>
          <a:p>
            <a:endParaRPr lang="en-US" dirty="0" smtClean="0"/>
          </a:p>
          <a:p>
            <a:r>
              <a:rPr lang="en-US" dirty="0" smtClean="0"/>
              <a:t>Imagine two identical pool tables and  two identical racks of billiard balls. . .</a:t>
            </a:r>
            <a:endParaRPr lang="en-US" dirty="0"/>
          </a:p>
        </p:txBody>
      </p:sp>
      <p:pic>
        <p:nvPicPr>
          <p:cNvPr id="3" name="Picture 2"/>
          <p:cNvPicPr>
            <a:picLocks noChangeAspect="1"/>
          </p:cNvPicPr>
          <p:nvPr/>
        </p:nvPicPr>
        <p:blipFill>
          <a:blip r:embed="rId2"/>
          <a:stretch>
            <a:fillRect/>
          </a:stretch>
        </p:blipFill>
        <p:spPr>
          <a:xfrm>
            <a:off x="1767696" y="3168628"/>
            <a:ext cx="2032000" cy="1028700"/>
          </a:xfrm>
          <a:prstGeom prst="rect">
            <a:avLst/>
          </a:prstGeom>
        </p:spPr>
      </p:pic>
      <p:pic>
        <p:nvPicPr>
          <p:cNvPr id="4" name="Picture 3"/>
          <p:cNvPicPr>
            <a:picLocks noChangeAspect="1"/>
          </p:cNvPicPr>
          <p:nvPr/>
        </p:nvPicPr>
        <p:blipFill>
          <a:blip r:embed="rId2"/>
          <a:stretch>
            <a:fillRect/>
          </a:stretch>
        </p:blipFill>
        <p:spPr>
          <a:xfrm>
            <a:off x="5107942" y="3168628"/>
            <a:ext cx="2032000" cy="1028700"/>
          </a:xfrm>
          <a:prstGeom prst="rect">
            <a:avLst/>
          </a:prstGeom>
        </p:spPr>
      </p:pic>
      <p:sp>
        <p:nvSpPr>
          <p:cNvPr id="5" name="TextBox 4"/>
          <p:cNvSpPr txBox="1"/>
          <p:nvPr/>
        </p:nvSpPr>
        <p:spPr>
          <a:xfrm>
            <a:off x="1008868" y="4742613"/>
            <a:ext cx="7075464" cy="1200329"/>
          </a:xfrm>
          <a:prstGeom prst="rect">
            <a:avLst/>
          </a:prstGeom>
          <a:noFill/>
        </p:spPr>
        <p:txBody>
          <a:bodyPr wrap="square" rtlCol="0">
            <a:spAutoFit/>
          </a:bodyPr>
          <a:lstStyle/>
          <a:p>
            <a:r>
              <a:rPr lang="en-US" dirty="0" smtClean="0"/>
              <a:t>If they are struck by identical cue balls in the same spot with the same force in the same direction,  physical laws predict that they should produce exactly the same result.  This would be the definition of a “DETERMINISTIC SYSTEM.”</a:t>
            </a:r>
            <a:endParaRPr lang="en-US" dirty="0"/>
          </a:p>
        </p:txBody>
      </p:sp>
    </p:spTree>
  </p:cSld>
  <p:clrMapOvr>
    <a:masterClrMapping/>
  </p:clrMapOvr>
  <p:transition advTm="15350">
    <p:dissolve/>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23739" y="764520"/>
            <a:ext cx="7256886" cy="2031325"/>
          </a:xfrm>
          <a:prstGeom prst="rect">
            <a:avLst/>
          </a:prstGeom>
          <a:noFill/>
        </p:spPr>
        <p:txBody>
          <a:bodyPr wrap="square" rtlCol="0">
            <a:spAutoFit/>
          </a:bodyPr>
          <a:lstStyle/>
          <a:p>
            <a:r>
              <a:rPr lang="en-US" dirty="0" smtClean="0"/>
              <a:t>THE CELLS MAY BE DIFFERENT FROM EACH OTHER (ON A MICROSCOPIC LEVEL) – SO, TWO SIMILAR CELLS MAY REACT DIFFERENTLY TO THE SAME STIMULUS.</a:t>
            </a:r>
          </a:p>
          <a:p>
            <a:endParaRPr lang="en-US" dirty="0" smtClean="0"/>
          </a:p>
          <a:p>
            <a:r>
              <a:rPr lang="en-US" dirty="0" smtClean="0"/>
              <a:t>An example on the macroscopic level:</a:t>
            </a:r>
          </a:p>
          <a:p>
            <a:endParaRPr lang="en-US" dirty="0" smtClean="0"/>
          </a:p>
          <a:p>
            <a:r>
              <a:rPr lang="en-US" dirty="0" smtClean="0"/>
              <a:t>Imagine two identical pool tables and  two identical racks of billiard balls. . .</a:t>
            </a:r>
            <a:endParaRPr lang="en-US" dirty="0"/>
          </a:p>
        </p:txBody>
      </p:sp>
      <p:sp>
        <p:nvSpPr>
          <p:cNvPr id="5" name="TextBox 4"/>
          <p:cNvSpPr txBox="1"/>
          <p:nvPr/>
        </p:nvSpPr>
        <p:spPr>
          <a:xfrm>
            <a:off x="1008868" y="4742613"/>
            <a:ext cx="7075464" cy="1477328"/>
          </a:xfrm>
          <a:prstGeom prst="rect">
            <a:avLst/>
          </a:prstGeom>
          <a:noFill/>
        </p:spPr>
        <p:txBody>
          <a:bodyPr wrap="square" rtlCol="0">
            <a:spAutoFit/>
          </a:bodyPr>
          <a:lstStyle/>
          <a:p>
            <a:r>
              <a:rPr lang="en-US" dirty="0" smtClean="0"/>
              <a:t>If they are struck by identical cue balls in the same spot with the same force in the same direction,  physical laws predict that they should produce exactly the same result.</a:t>
            </a:r>
          </a:p>
          <a:p>
            <a:endParaRPr lang="en-US" dirty="0" smtClean="0"/>
          </a:p>
          <a:p>
            <a:r>
              <a:rPr lang="en-US" dirty="0" smtClean="0"/>
              <a:t>                                             But they never really do!</a:t>
            </a:r>
            <a:endParaRPr lang="en-US" dirty="0"/>
          </a:p>
        </p:txBody>
      </p:sp>
      <p:pic>
        <p:nvPicPr>
          <p:cNvPr id="6" name="Picture 5"/>
          <p:cNvPicPr>
            <a:picLocks noChangeAspect="1"/>
          </p:cNvPicPr>
          <p:nvPr/>
        </p:nvPicPr>
        <p:blipFill>
          <a:blip r:embed="rId2"/>
          <a:stretch>
            <a:fillRect/>
          </a:stretch>
        </p:blipFill>
        <p:spPr>
          <a:xfrm>
            <a:off x="1885950" y="2940028"/>
            <a:ext cx="1790700" cy="1257300"/>
          </a:xfrm>
          <a:prstGeom prst="rect">
            <a:avLst/>
          </a:prstGeom>
        </p:spPr>
      </p:pic>
      <p:pic>
        <p:nvPicPr>
          <p:cNvPr id="7" name="Picture 6"/>
          <p:cNvPicPr>
            <a:picLocks noChangeAspect="1"/>
          </p:cNvPicPr>
          <p:nvPr/>
        </p:nvPicPr>
        <p:blipFill>
          <a:blip r:embed="rId3"/>
          <a:stretch>
            <a:fillRect/>
          </a:stretch>
        </p:blipFill>
        <p:spPr>
          <a:xfrm>
            <a:off x="5316317" y="2940028"/>
            <a:ext cx="1740877" cy="1257300"/>
          </a:xfrm>
          <a:prstGeom prst="rect">
            <a:avLst/>
          </a:prstGeom>
        </p:spPr>
      </p:pic>
    </p:spTree>
  </p:cSld>
  <p:clrMapOvr>
    <a:masterClrMapping/>
  </p:clrMapOvr>
  <p:transition advTm="5633">
    <p:dissolve/>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47936" y="816351"/>
            <a:ext cx="7943698" cy="2308324"/>
          </a:xfrm>
          <a:prstGeom prst="rect">
            <a:avLst/>
          </a:prstGeom>
          <a:noFill/>
        </p:spPr>
        <p:txBody>
          <a:bodyPr wrap="square" rtlCol="0">
            <a:spAutoFit/>
          </a:bodyPr>
          <a:lstStyle/>
          <a:p>
            <a:r>
              <a:rPr lang="en-US" dirty="0" smtClean="0"/>
              <a:t>In the same manner, two “identical” cells (even sister cells) would be impossible at the molecular level!  </a:t>
            </a:r>
          </a:p>
          <a:p>
            <a:endParaRPr lang="en-US" dirty="0" smtClean="0"/>
          </a:p>
          <a:p>
            <a:r>
              <a:rPr lang="en-US" dirty="0" smtClean="0"/>
              <a:t>So it would be impossible to determine if the same stimulus would produce the same effect!  </a:t>
            </a:r>
          </a:p>
          <a:p>
            <a:endParaRPr lang="en-US" dirty="0" smtClean="0"/>
          </a:p>
          <a:p>
            <a:r>
              <a:rPr lang="en-US" dirty="0" smtClean="0"/>
              <a:t>How can we tell then if cellular functions given the same stimulus, are stochastic or deterministic?</a:t>
            </a:r>
            <a:endParaRPr lang="en-US" dirty="0"/>
          </a:p>
        </p:txBody>
      </p:sp>
      <p:pic>
        <p:nvPicPr>
          <p:cNvPr id="3" name="Picture 2"/>
          <p:cNvPicPr>
            <a:picLocks noChangeAspect="1"/>
          </p:cNvPicPr>
          <p:nvPr/>
        </p:nvPicPr>
        <p:blipFill>
          <a:blip r:embed="rId2"/>
          <a:stretch>
            <a:fillRect/>
          </a:stretch>
        </p:blipFill>
        <p:spPr>
          <a:xfrm>
            <a:off x="1576635" y="3413125"/>
            <a:ext cx="1999974" cy="1735729"/>
          </a:xfrm>
          <a:prstGeom prst="rect">
            <a:avLst/>
          </a:prstGeom>
        </p:spPr>
      </p:pic>
      <p:pic>
        <p:nvPicPr>
          <p:cNvPr id="4" name="Picture 3"/>
          <p:cNvPicPr>
            <a:picLocks noChangeAspect="1"/>
          </p:cNvPicPr>
          <p:nvPr/>
        </p:nvPicPr>
        <p:blipFill>
          <a:blip r:embed="rId2"/>
          <a:stretch>
            <a:fillRect/>
          </a:stretch>
        </p:blipFill>
        <p:spPr>
          <a:xfrm>
            <a:off x="5435231" y="3413125"/>
            <a:ext cx="1999974" cy="1735729"/>
          </a:xfrm>
          <a:prstGeom prst="rect">
            <a:avLst/>
          </a:prstGeom>
        </p:spPr>
      </p:pic>
      <p:sp>
        <p:nvSpPr>
          <p:cNvPr id="5" name="TextBox 4"/>
          <p:cNvSpPr txBox="1"/>
          <p:nvPr/>
        </p:nvSpPr>
        <p:spPr>
          <a:xfrm>
            <a:off x="2103628" y="5494175"/>
            <a:ext cx="1053986" cy="584776"/>
          </a:xfrm>
          <a:prstGeom prst="rect">
            <a:avLst/>
          </a:prstGeom>
          <a:noFill/>
        </p:spPr>
        <p:txBody>
          <a:bodyPr wrap="square" rtlCol="0">
            <a:spAutoFit/>
          </a:bodyPr>
          <a:lstStyle/>
          <a:p>
            <a:r>
              <a:rPr lang="en-US" sz="1600" dirty="0" smtClean="0"/>
              <a:t>Stochastic</a:t>
            </a:r>
          </a:p>
          <a:p>
            <a:r>
              <a:rPr lang="en-US" sz="1600" dirty="0" smtClean="0"/>
              <a:t>(random)</a:t>
            </a:r>
            <a:endParaRPr lang="en-US" sz="1600" dirty="0"/>
          </a:p>
        </p:txBody>
      </p:sp>
      <p:sp>
        <p:nvSpPr>
          <p:cNvPr id="6" name="TextBox 5"/>
          <p:cNvSpPr txBox="1"/>
          <p:nvPr/>
        </p:nvSpPr>
        <p:spPr>
          <a:xfrm>
            <a:off x="5844385" y="5494175"/>
            <a:ext cx="1321790" cy="584776"/>
          </a:xfrm>
          <a:prstGeom prst="rect">
            <a:avLst/>
          </a:prstGeom>
          <a:noFill/>
        </p:spPr>
        <p:txBody>
          <a:bodyPr wrap="square" rtlCol="0">
            <a:spAutoFit/>
          </a:bodyPr>
          <a:lstStyle/>
          <a:p>
            <a:r>
              <a:rPr lang="en-US" sz="1600" dirty="0" smtClean="0"/>
              <a:t>Deterministic</a:t>
            </a:r>
          </a:p>
          <a:p>
            <a:r>
              <a:rPr lang="en-US" sz="1600" dirty="0" smtClean="0"/>
              <a:t>(predictable)</a:t>
            </a:r>
            <a:endParaRPr lang="en-US" sz="1600" dirty="0"/>
          </a:p>
        </p:txBody>
      </p:sp>
      <p:sp>
        <p:nvSpPr>
          <p:cNvPr id="7" name="TextBox 6"/>
          <p:cNvSpPr txBox="1"/>
          <p:nvPr/>
        </p:nvSpPr>
        <p:spPr>
          <a:xfrm>
            <a:off x="4133833" y="3579194"/>
            <a:ext cx="958946" cy="1569660"/>
          </a:xfrm>
          <a:prstGeom prst="rect">
            <a:avLst/>
          </a:prstGeom>
          <a:noFill/>
        </p:spPr>
        <p:txBody>
          <a:bodyPr wrap="square" rtlCol="0">
            <a:spAutoFit/>
          </a:bodyPr>
          <a:lstStyle/>
          <a:p>
            <a:r>
              <a:rPr lang="en-US" sz="9600" dirty="0" smtClean="0"/>
              <a:t>?</a:t>
            </a:r>
            <a:endParaRPr lang="en-US" sz="9600" dirty="0"/>
          </a:p>
        </p:txBody>
      </p:sp>
    </p:spTree>
  </p:cSld>
  <p:clrMapOvr>
    <a:masterClrMapping/>
  </p:clrMapOvr>
  <p:transition advTm="16933">
    <p:dissolve/>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9132" y="570150"/>
            <a:ext cx="7554936" cy="369332"/>
          </a:xfrm>
          <a:prstGeom prst="rect">
            <a:avLst/>
          </a:prstGeom>
          <a:noFill/>
        </p:spPr>
        <p:txBody>
          <a:bodyPr wrap="square" rtlCol="0">
            <a:spAutoFit/>
          </a:bodyPr>
          <a:lstStyle/>
          <a:p>
            <a:r>
              <a:rPr lang="en-US" dirty="0" smtClean="0"/>
              <a:t>Researchers today </a:t>
            </a:r>
            <a:r>
              <a:rPr lang="en-US" b="1" i="1" dirty="0" smtClean="0"/>
              <a:t>can</a:t>
            </a:r>
            <a:r>
              <a:rPr lang="en-US" dirty="0" smtClean="0"/>
              <a:t> take </a:t>
            </a:r>
            <a:r>
              <a:rPr lang="en-US" i="1" dirty="0" smtClean="0"/>
              <a:t>two identical genes </a:t>
            </a:r>
            <a:r>
              <a:rPr lang="en-US" dirty="0" smtClean="0"/>
              <a:t>and put them in the same cell.</a:t>
            </a:r>
            <a:endParaRPr lang="en-US" dirty="0"/>
          </a:p>
        </p:txBody>
      </p:sp>
      <p:pic>
        <p:nvPicPr>
          <p:cNvPr id="4" name="Picture 3"/>
          <p:cNvPicPr>
            <a:picLocks noChangeAspect="1"/>
          </p:cNvPicPr>
          <p:nvPr/>
        </p:nvPicPr>
        <p:blipFill>
          <a:blip r:embed="rId2"/>
          <a:stretch>
            <a:fillRect/>
          </a:stretch>
        </p:blipFill>
        <p:spPr>
          <a:xfrm>
            <a:off x="975380" y="1381125"/>
            <a:ext cx="3124200" cy="2032000"/>
          </a:xfrm>
          <a:prstGeom prst="rect">
            <a:avLst/>
          </a:prstGeom>
        </p:spPr>
      </p:pic>
      <p:sp>
        <p:nvSpPr>
          <p:cNvPr id="5" name="TextBox 4"/>
          <p:cNvSpPr txBox="1"/>
          <p:nvPr/>
        </p:nvSpPr>
        <p:spPr>
          <a:xfrm>
            <a:off x="4924315" y="1381125"/>
            <a:ext cx="3399753" cy="2062103"/>
          </a:xfrm>
          <a:prstGeom prst="rect">
            <a:avLst/>
          </a:prstGeom>
          <a:noFill/>
        </p:spPr>
        <p:txBody>
          <a:bodyPr wrap="square" rtlCol="0">
            <a:spAutoFit/>
          </a:bodyPr>
          <a:lstStyle/>
          <a:p>
            <a:r>
              <a:rPr lang="en-US" sz="1600" dirty="0" smtClean="0"/>
              <a:t>One of these genes is slightly altered (change one letter of one gene and change its color from green to red).</a:t>
            </a:r>
          </a:p>
          <a:p>
            <a:endParaRPr lang="en-US" sz="1600" dirty="0" smtClean="0"/>
          </a:p>
          <a:p>
            <a:r>
              <a:rPr lang="en-US" sz="1600" dirty="0" smtClean="0"/>
              <a:t>Since the cell can’t tell the difference, after some regulatory process takes place, compare the colors of the gene expressions.</a:t>
            </a:r>
            <a:endParaRPr lang="en-US" sz="1600" dirty="0"/>
          </a:p>
        </p:txBody>
      </p:sp>
    </p:spTree>
  </p:cSld>
  <p:clrMapOvr>
    <a:masterClrMapping/>
  </p:clrMapOvr>
  <p:transition advTm="15399">
    <p:dissolve/>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9132" y="570150"/>
            <a:ext cx="7554936" cy="369332"/>
          </a:xfrm>
          <a:prstGeom prst="rect">
            <a:avLst/>
          </a:prstGeom>
          <a:noFill/>
        </p:spPr>
        <p:txBody>
          <a:bodyPr wrap="square" rtlCol="0">
            <a:spAutoFit/>
          </a:bodyPr>
          <a:lstStyle/>
          <a:p>
            <a:r>
              <a:rPr lang="en-US" dirty="0" smtClean="0"/>
              <a:t>Researchers today </a:t>
            </a:r>
            <a:r>
              <a:rPr lang="en-US" b="1" i="1" dirty="0" smtClean="0"/>
              <a:t>can</a:t>
            </a:r>
            <a:r>
              <a:rPr lang="en-US" dirty="0" smtClean="0"/>
              <a:t> take </a:t>
            </a:r>
            <a:r>
              <a:rPr lang="en-US" i="1" dirty="0" smtClean="0"/>
              <a:t>two identical genes </a:t>
            </a:r>
            <a:r>
              <a:rPr lang="en-US" dirty="0" smtClean="0"/>
              <a:t>and put them in the same cell.</a:t>
            </a:r>
            <a:endParaRPr lang="en-US" dirty="0"/>
          </a:p>
        </p:txBody>
      </p:sp>
      <p:pic>
        <p:nvPicPr>
          <p:cNvPr id="4" name="Picture 3"/>
          <p:cNvPicPr>
            <a:picLocks noChangeAspect="1"/>
          </p:cNvPicPr>
          <p:nvPr/>
        </p:nvPicPr>
        <p:blipFill>
          <a:blip r:embed="rId2"/>
          <a:stretch>
            <a:fillRect/>
          </a:stretch>
        </p:blipFill>
        <p:spPr>
          <a:xfrm>
            <a:off x="975380" y="1381125"/>
            <a:ext cx="3124200" cy="2032000"/>
          </a:xfrm>
          <a:prstGeom prst="rect">
            <a:avLst/>
          </a:prstGeom>
        </p:spPr>
      </p:pic>
      <p:sp>
        <p:nvSpPr>
          <p:cNvPr id="5" name="TextBox 4"/>
          <p:cNvSpPr txBox="1"/>
          <p:nvPr/>
        </p:nvSpPr>
        <p:spPr>
          <a:xfrm>
            <a:off x="4924315" y="1381125"/>
            <a:ext cx="3399753" cy="2062103"/>
          </a:xfrm>
          <a:prstGeom prst="rect">
            <a:avLst/>
          </a:prstGeom>
          <a:noFill/>
        </p:spPr>
        <p:txBody>
          <a:bodyPr wrap="square" rtlCol="0">
            <a:spAutoFit/>
          </a:bodyPr>
          <a:lstStyle/>
          <a:p>
            <a:r>
              <a:rPr lang="en-US" sz="1600" dirty="0" smtClean="0"/>
              <a:t>One of these genes is slightly altered (change one letter of one gene and change its color from green to red).</a:t>
            </a:r>
          </a:p>
          <a:p>
            <a:endParaRPr lang="en-US" sz="1600" dirty="0" smtClean="0"/>
          </a:p>
          <a:p>
            <a:r>
              <a:rPr lang="en-US" sz="1600" dirty="0" smtClean="0"/>
              <a:t>Since the cell can’t tell the difference, after some regulatory process takes place, compare the colors of the gene expressions.</a:t>
            </a:r>
            <a:endParaRPr lang="en-US" sz="1600" dirty="0"/>
          </a:p>
        </p:txBody>
      </p:sp>
      <p:sp>
        <p:nvSpPr>
          <p:cNvPr id="6" name="TextBox 5"/>
          <p:cNvSpPr txBox="1"/>
          <p:nvPr/>
        </p:nvSpPr>
        <p:spPr>
          <a:xfrm>
            <a:off x="769132" y="4094715"/>
            <a:ext cx="3330448" cy="830997"/>
          </a:xfrm>
          <a:prstGeom prst="rect">
            <a:avLst/>
          </a:prstGeom>
          <a:noFill/>
        </p:spPr>
        <p:txBody>
          <a:bodyPr wrap="square" rtlCol="0">
            <a:spAutoFit/>
          </a:bodyPr>
          <a:lstStyle/>
          <a:p>
            <a:r>
              <a:rPr lang="en-US" sz="1600" dirty="0" smtClean="0"/>
              <a:t>In a deterministic system, all cells would have the same levels of green and red. . . Producing yellow.</a:t>
            </a:r>
            <a:endParaRPr lang="en-US" sz="1600" dirty="0"/>
          </a:p>
        </p:txBody>
      </p:sp>
    </p:spTree>
  </p:cSld>
  <p:clrMapOvr>
    <a:masterClrMapping/>
  </p:clrMapOvr>
  <p:transition advTm="5516">
    <p:dissolve/>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9132" y="570150"/>
            <a:ext cx="7554936" cy="369332"/>
          </a:xfrm>
          <a:prstGeom prst="rect">
            <a:avLst/>
          </a:prstGeom>
          <a:noFill/>
        </p:spPr>
        <p:txBody>
          <a:bodyPr wrap="square" rtlCol="0">
            <a:spAutoFit/>
          </a:bodyPr>
          <a:lstStyle/>
          <a:p>
            <a:r>
              <a:rPr lang="en-US" dirty="0" smtClean="0"/>
              <a:t>Researchers today </a:t>
            </a:r>
            <a:r>
              <a:rPr lang="en-US" b="1" i="1" dirty="0" smtClean="0"/>
              <a:t>can</a:t>
            </a:r>
            <a:r>
              <a:rPr lang="en-US" dirty="0" smtClean="0"/>
              <a:t> take </a:t>
            </a:r>
            <a:r>
              <a:rPr lang="en-US" i="1" dirty="0" smtClean="0"/>
              <a:t>two identical genes </a:t>
            </a:r>
            <a:r>
              <a:rPr lang="en-US" dirty="0" smtClean="0"/>
              <a:t>and put them in the same cell.</a:t>
            </a:r>
            <a:endParaRPr lang="en-US" dirty="0"/>
          </a:p>
        </p:txBody>
      </p:sp>
      <p:pic>
        <p:nvPicPr>
          <p:cNvPr id="4" name="Picture 3"/>
          <p:cNvPicPr>
            <a:picLocks noChangeAspect="1"/>
          </p:cNvPicPr>
          <p:nvPr/>
        </p:nvPicPr>
        <p:blipFill>
          <a:blip r:embed="rId3"/>
          <a:stretch>
            <a:fillRect/>
          </a:stretch>
        </p:blipFill>
        <p:spPr>
          <a:xfrm>
            <a:off x="975380" y="1381125"/>
            <a:ext cx="3124200" cy="2032000"/>
          </a:xfrm>
          <a:prstGeom prst="rect">
            <a:avLst/>
          </a:prstGeom>
        </p:spPr>
      </p:pic>
      <p:sp>
        <p:nvSpPr>
          <p:cNvPr id="5" name="TextBox 4"/>
          <p:cNvSpPr txBox="1"/>
          <p:nvPr/>
        </p:nvSpPr>
        <p:spPr>
          <a:xfrm>
            <a:off x="4924315" y="1381125"/>
            <a:ext cx="3399753" cy="2062103"/>
          </a:xfrm>
          <a:prstGeom prst="rect">
            <a:avLst/>
          </a:prstGeom>
          <a:noFill/>
        </p:spPr>
        <p:txBody>
          <a:bodyPr wrap="square" rtlCol="0">
            <a:spAutoFit/>
          </a:bodyPr>
          <a:lstStyle/>
          <a:p>
            <a:r>
              <a:rPr lang="en-US" sz="1600" dirty="0" smtClean="0"/>
              <a:t>One of these genes is slightly altered (change one letter of one gene and change its color from green to red).</a:t>
            </a:r>
          </a:p>
          <a:p>
            <a:endParaRPr lang="en-US" sz="1600" dirty="0" smtClean="0"/>
          </a:p>
          <a:p>
            <a:r>
              <a:rPr lang="en-US" sz="1600" dirty="0" smtClean="0"/>
              <a:t>Since the cell can’t tell the difference, after some regulatory process takes place, compare the colors of the gene expressions.</a:t>
            </a:r>
            <a:endParaRPr lang="en-US" sz="1600" dirty="0"/>
          </a:p>
        </p:txBody>
      </p:sp>
      <p:sp>
        <p:nvSpPr>
          <p:cNvPr id="6" name="TextBox 5"/>
          <p:cNvSpPr txBox="1"/>
          <p:nvPr/>
        </p:nvSpPr>
        <p:spPr>
          <a:xfrm>
            <a:off x="769132" y="4094715"/>
            <a:ext cx="3330448" cy="830997"/>
          </a:xfrm>
          <a:prstGeom prst="rect">
            <a:avLst/>
          </a:prstGeom>
          <a:noFill/>
        </p:spPr>
        <p:txBody>
          <a:bodyPr wrap="square" rtlCol="0">
            <a:spAutoFit/>
          </a:bodyPr>
          <a:lstStyle/>
          <a:p>
            <a:r>
              <a:rPr lang="en-US" sz="1600" dirty="0" smtClean="0"/>
              <a:t>In a deterministic system, all cells would have the same levels of green and red. . . Producing yellow.</a:t>
            </a:r>
            <a:endParaRPr lang="en-US" sz="1600" dirty="0"/>
          </a:p>
        </p:txBody>
      </p:sp>
      <p:sp>
        <p:nvSpPr>
          <p:cNvPr id="7" name="TextBox 6"/>
          <p:cNvSpPr txBox="1"/>
          <p:nvPr/>
        </p:nvSpPr>
        <p:spPr>
          <a:xfrm>
            <a:off x="4924315" y="4094715"/>
            <a:ext cx="3399753" cy="830997"/>
          </a:xfrm>
          <a:prstGeom prst="rect">
            <a:avLst/>
          </a:prstGeom>
          <a:noFill/>
        </p:spPr>
        <p:txBody>
          <a:bodyPr wrap="square" rtlCol="0">
            <a:spAutoFit/>
          </a:bodyPr>
          <a:lstStyle/>
          <a:p>
            <a:r>
              <a:rPr lang="en-US" sz="1600" dirty="0" smtClean="0"/>
              <a:t>In a stochastic system, some cells would appear very green and others very red.</a:t>
            </a:r>
            <a:endParaRPr lang="en-US" sz="1600" dirty="0"/>
          </a:p>
        </p:txBody>
      </p:sp>
      <p:pic>
        <p:nvPicPr>
          <p:cNvPr id="8" name="Picture 7"/>
          <p:cNvPicPr>
            <a:picLocks noChangeAspect="1"/>
          </p:cNvPicPr>
          <p:nvPr/>
        </p:nvPicPr>
        <p:blipFill>
          <a:blip r:embed="rId4"/>
          <a:stretch>
            <a:fillRect/>
          </a:stretch>
        </p:blipFill>
        <p:spPr>
          <a:xfrm>
            <a:off x="2089150" y="5089881"/>
            <a:ext cx="4965700" cy="1498600"/>
          </a:xfrm>
          <a:prstGeom prst="rect">
            <a:avLst/>
          </a:prstGeom>
        </p:spPr>
      </p:pic>
    </p:spTree>
  </p:cSld>
  <p:clrMapOvr>
    <a:masterClrMapping/>
  </p:clrMapOvr>
  <p:transition advTm="13599">
    <p:dissolve/>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98718" y="544234"/>
            <a:ext cx="7295763" cy="338554"/>
          </a:xfrm>
          <a:prstGeom prst="rect">
            <a:avLst/>
          </a:prstGeom>
          <a:noFill/>
        </p:spPr>
        <p:txBody>
          <a:bodyPr wrap="square" rtlCol="0">
            <a:spAutoFit/>
          </a:bodyPr>
          <a:lstStyle/>
          <a:p>
            <a:r>
              <a:rPr lang="en-US" sz="1600" dirty="0" smtClean="0"/>
              <a:t>When this was done in the laboratory using </a:t>
            </a:r>
            <a:r>
              <a:rPr lang="en-US" sz="1600" dirty="0" err="1" smtClean="0"/>
              <a:t>e</a:t>
            </a:r>
            <a:r>
              <a:rPr lang="en-US" sz="1600" dirty="0" smtClean="0"/>
              <a:t>-coli cells, the end result looked like this:</a:t>
            </a:r>
            <a:endParaRPr lang="en-US" sz="1600" dirty="0"/>
          </a:p>
        </p:txBody>
      </p:sp>
      <p:pic>
        <p:nvPicPr>
          <p:cNvPr id="3" name="Picture 2"/>
          <p:cNvPicPr>
            <a:picLocks noChangeAspect="1"/>
          </p:cNvPicPr>
          <p:nvPr/>
        </p:nvPicPr>
        <p:blipFill>
          <a:blip r:embed="rId3"/>
          <a:stretch>
            <a:fillRect/>
          </a:stretch>
        </p:blipFill>
        <p:spPr>
          <a:xfrm>
            <a:off x="2508528" y="1214337"/>
            <a:ext cx="4076143" cy="3055450"/>
          </a:xfrm>
          <a:prstGeom prst="rect">
            <a:avLst/>
          </a:prstGeom>
        </p:spPr>
      </p:pic>
    </p:spTree>
  </p:cSld>
  <p:clrMapOvr>
    <a:masterClrMapping/>
  </p:clrMapOvr>
  <p:transition advTm="5133">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1754327"/>
          </a:xfrm>
          <a:prstGeom prst="rect">
            <a:avLst/>
          </a:prstGeom>
          <a:noFill/>
        </p:spPr>
        <p:txBody>
          <a:bodyPr wrap="square" rtlCol="0">
            <a:spAutoFit/>
          </a:bodyPr>
          <a:lstStyle/>
          <a:p>
            <a:r>
              <a:rPr lang="en-US" dirty="0" smtClean="0"/>
              <a:t>Throughout human history, man has engaged science by careful observation of the world around him.  In the 16</a:t>
            </a:r>
            <a:r>
              <a:rPr lang="en-US" baseline="30000" dirty="0" smtClean="0"/>
              <a:t>th</a:t>
            </a:r>
            <a:r>
              <a:rPr lang="en-US" dirty="0" smtClean="0"/>
              <a:t> century, astronomer </a:t>
            </a:r>
            <a:r>
              <a:rPr lang="en-US" dirty="0" err="1" smtClean="0"/>
              <a:t>Tycho</a:t>
            </a:r>
            <a:r>
              <a:rPr lang="en-US" dirty="0" smtClean="0"/>
              <a:t> Brahe made careful measurements of the motion of Mars.</a:t>
            </a:r>
          </a:p>
          <a:p>
            <a:endParaRPr lang="en-US" dirty="0" smtClean="0"/>
          </a:p>
          <a:p>
            <a:r>
              <a:rPr lang="en-US" dirty="0" smtClean="0"/>
              <a:t>By using the Copernican model of the sun-centered universe, developed in 1543, </a:t>
            </a:r>
            <a:r>
              <a:rPr lang="en-US" dirty="0" err="1" smtClean="0"/>
              <a:t>Kepler</a:t>
            </a:r>
            <a:r>
              <a:rPr lang="en-US" dirty="0" smtClean="0"/>
              <a:t> would go on to define his Laws of Planetary Motion.</a:t>
            </a:r>
            <a:endParaRPr lang="en-US" dirty="0"/>
          </a:p>
        </p:txBody>
      </p:sp>
    </p:spTree>
  </p:cSld>
  <p:clrMapOvr>
    <a:masterClrMapping/>
  </p:clrMapOvr>
  <p:transition advTm="4066">
    <p:dissolve/>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98718" y="544234"/>
            <a:ext cx="7295763" cy="338554"/>
          </a:xfrm>
          <a:prstGeom prst="rect">
            <a:avLst/>
          </a:prstGeom>
          <a:noFill/>
        </p:spPr>
        <p:txBody>
          <a:bodyPr wrap="square" rtlCol="0">
            <a:spAutoFit/>
          </a:bodyPr>
          <a:lstStyle/>
          <a:p>
            <a:r>
              <a:rPr lang="en-US" sz="1600" dirty="0" smtClean="0"/>
              <a:t>When this was done in the laboratory using </a:t>
            </a:r>
            <a:r>
              <a:rPr lang="en-US" sz="1600" dirty="0" err="1" smtClean="0"/>
              <a:t>e</a:t>
            </a:r>
            <a:r>
              <a:rPr lang="en-US" sz="1600" dirty="0" smtClean="0"/>
              <a:t>-coli cells, the end result looked like this:</a:t>
            </a:r>
            <a:endParaRPr lang="en-US" sz="1600" dirty="0"/>
          </a:p>
        </p:txBody>
      </p:sp>
      <p:pic>
        <p:nvPicPr>
          <p:cNvPr id="3" name="Picture 2"/>
          <p:cNvPicPr>
            <a:picLocks noChangeAspect="1"/>
          </p:cNvPicPr>
          <p:nvPr/>
        </p:nvPicPr>
        <p:blipFill>
          <a:blip r:embed="rId2"/>
          <a:stretch>
            <a:fillRect/>
          </a:stretch>
        </p:blipFill>
        <p:spPr>
          <a:xfrm>
            <a:off x="2508528" y="1214337"/>
            <a:ext cx="4076143" cy="3055450"/>
          </a:xfrm>
          <a:prstGeom prst="rect">
            <a:avLst/>
          </a:prstGeom>
        </p:spPr>
      </p:pic>
      <p:sp>
        <p:nvSpPr>
          <p:cNvPr id="4" name="TextBox 3"/>
          <p:cNvSpPr txBox="1"/>
          <p:nvPr/>
        </p:nvSpPr>
        <p:spPr>
          <a:xfrm>
            <a:off x="3121140" y="4596821"/>
            <a:ext cx="2850920" cy="369332"/>
          </a:xfrm>
          <a:prstGeom prst="rect">
            <a:avLst/>
          </a:prstGeom>
          <a:noFill/>
        </p:spPr>
        <p:txBody>
          <a:bodyPr wrap="square" rtlCol="0">
            <a:spAutoFit/>
          </a:bodyPr>
          <a:lstStyle/>
          <a:p>
            <a:r>
              <a:rPr lang="en-US" dirty="0" smtClean="0"/>
              <a:t>A clearly </a:t>
            </a:r>
            <a:r>
              <a:rPr lang="en-US" i="1" dirty="0" smtClean="0"/>
              <a:t>stochastic</a:t>
            </a:r>
            <a:r>
              <a:rPr lang="en-US" dirty="0" smtClean="0"/>
              <a:t> pattern!</a:t>
            </a:r>
            <a:endParaRPr lang="en-US" dirty="0"/>
          </a:p>
        </p:txBody>
      </p:sp>
    </p:spTree>
  </p:cSld>
  <p:clrMapOvr>
    <a:masterClrMapping/>
  </p:clrMapOvr>
  <p:transition advTm="8799">
    <p:dissolve/>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98718" y="544234"/>
            <a:ext cx="7295763" cy="338554"/>
          </a:xfrm>
          <a:prstGeom prst="rect">
            <a:avLst/>
          </a:prstGeom>
          <a:noFill/>
        </p:spPr>
        <p:txBody>
          <a:bodyPr wrap="square" rtlCol="0">
            <a:spAutoFit/>
          </a:bodyPr>
          <a:lstStyle/>
          <a:p>
            <a:r>
              <a:rPr lang="en-US" sz="1600" dirty="0" smtClean="0"/>
              <a:t>When this was done in the laboratory using </a:t>
            </a:r>
            <a:r>
              <a:rPr lang="en-US" sz="1600" dirty="0" err="1" smtClean="0"/>
              <a:t>e</a:t>
            </a:r>
            <a:r>
              <a:rPr lang="en-US" sz="1600" dirty="0" smtClean="0"/>
              <a:t>-coli cells, the end result looked like this:</a:t>
            </a:r>
            <a:endParaRPr lang="en-US" sz="1600" dirty="0"/>
          </a:p>
        </p:txBody>
      </p:sp>
      <p:pic>
        <p:nvPicPr>
          <p:cNvPr id="3" name="Picture 2"/>
          <p:cNvPicPr>
            <a:picLocks noChangeAspect="1"/>
          </p:cNvPicPr>
          <p:nvPr/>
        </p:nvPicPr>
        <p:blipFill>
          <a:blip r:embed="rId2"/>
          <a:stretch>
            <a:fillRect/>
          </a:stretch>
        </p:blipFill>
        <p:spPr>
          <a:xfrm>
            <a:off x="2508528" y="1214337"/>
            <a:ext cx="4076143" cy="3055450"/>
          </a:xfrm>
          <a:prstGeom prst="rect">
            <a:avLst/>
          </a:prstGeom>
        </p:spPr>
      </p:pic>
      <p:sp>
        <p:nvSpPr>
          <p:cNvPr id="4" name="TextBox 3"/>
          <p:cNvSpPr txBox="1"/>
          <p:nvPr/>
        </p:nvSpPr>
        <p:spPr>
          <a:xfrm>
            <a:off x="3121140" y="4596821"/>
            <a:ext cx="2850920" cy="369332"/>
          </a:xfrm>
          <a:prstGeom prst="rect">
            <a:avLst/>
          </a:prstGeom>
          <a:noFill/>
        </p:spPr>
        <p:txBody>
          <a:bodyPr wrap="square" rtlCol="0">
            <a:spAutoFit/>
          </a:bodyPr>
          <a:lstStyle/>
          <a:p>
            <a:r>
              <a:rPr lang="en-US" dirty="0" smtClean="0"/>
              <a:t>A clearly </a:t>
            </a:r>
            <a:r>
              <a:rPr lang="en-US" i="1" dirty="0" smtClean="0"/>
              <a:t>stochastic</a:t>
            </a:r>
            <a:r>
              <a:rPr lang="en-US" dirty="0" smtClean="0"/>
              <a:t> pattern!</a:t>
            </a:r>
            <a:endParaRPr lang="en-US" dirty="0"/>
          </a:p>
        </p:txBody>
      </p:sp>
      <p:sp>
        <p:nvSpPr>
          <p:cNvPr id="5" name="TextBox 4"/>
          <p:cNvSpPr txBox="1"/>
          <p:nvPr/>
        </p:nvSpPr>
        <p:spPr>
          <a:xfrm>
            <a:off x="1477295" y="5520091"/>
            <a:ext cx="6492321" cy="646331"/>
          </a:xfrm>
          <a:prstGeom prst="rect">
            <a:avLst/>
          </a:prstGeom>
          <a:noFill/>
        </p:spPr>
        <p:txBody>
          <a:bodyPr wrap="square" rtlCol="0">
            <a:spAutoFit/>
          </a:bodyPr>
          <a:lstStyle/>
          <a:p>
            <a:r>
              <a:rPr lang="en-US" dirty="0" smtClean="0"/>
              <a:t>These cells can be analyzed quantitatively by measuring the amount of red and green in each cell, therefore establishing correlations.</a:t>
            </a:r>
            <a:endParaRPr lang="en-US" dirty="0"/>
          </a:p>
        </p:txBody>
      </p:sp>
    </p:spTree>
  </p:cSld>
  <p:clrMapOvr>
    <a:masterClrMapping/>
  </p:clrMapOvr>
  <p:transition advTm="8500">
    <p:dissolve/>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508528" y="1214337"/>
            <a:ext cx="4076143" cy="3055450"/>
          </a:xfrm>
          <a:prstGeom prst="rect">
            <a:avLst/>
          </a:prstGeom>
        </p:spPr>
      </p:pic>
      <p:sp>
        <p:nvSpPr>
          <p:cNvPr id="6" name="TextBox 5"/>
          <p:cNvSpPr txBox="1"/>
          <p:nvPr/>
        </p:nvSpPr>
        <p:spPr>
          <a:xfrm>
            <a:off x="1412501" y="4677823"/>
            <a:ext cx="6660784" cy="1200329"/>
          </a:xfrm>
          <a:prstGeom prst="rect">
            <a:avLst/>
          </a:prstGeom>
          <a:noFill/>
        </p:spPr>
        <p:txBody>
          <a:bodyPr wrap="square" rtlCol="0">
            <a:spAutoFit/>
          </a:bodyPr>
          <a:lstStyle/>
          <a:p>
            <a:r>
              <a:rPr lang="en-US" dirty="0" smtClean="0"/>
              <a:t>A surprising recent discovery has shown that under some conditions, the cell can also be </a:t>
            </a:r>
            <a:r>
              <a:rPr lang="en-US" i="1" dirty="0" smtClean="0"/>
              <a:t>very deterministic</a:t>
            </a:r>
            <a:r>
              <a:rPr lang="en-US" dirty="0" smtClean="0"/>
              <a:t>!</a:t>
            </a:r>
          </a:p>
          <a:p>
            <a:endParaRPr lang="en-US" dirty="0" smtClean="0"/>
          </a:p>
          <a:p>
            <a:r>
              <a:rPr lang="en-US" dirty="0" smtClean="0"/>
              <a:t>                                    </a:t>
            </a:r>
            <a:r>
              <a:rPr lang="en-US" i="1" dirty="0" smtClean="0"/>
              <a:t>HOW IS THIS POSSIBLE?  </a:t>
            </a:r>
            <a:endParaRPr lang="en-US" i="1" dirty="0"/>
          </a:p>
        </p:txBody>
      </p:sp>
    </p:spTree>
  </p:cSld>
  <p:clrMapOvr>
    <a:masterClrMapping/>
  </p:clrMapOvr>
  <p:transition advTm="8916">
    <p:dissolve/>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006690" y="518318"/>
            <a:ext cx="5079820" cy="369332"/>
          </a:xfrm>
          <a:prstGeom prst="rect">
            <a:avLst/>
          </a:prstGeom>
          <a:noFill/>
        </p:spPr>
        <p:txBody>
          <a:bodyPr wrap="square" rtlCol="0">
            <a:spAutoFit/>
          </a:bodyPr>
          <a:lstStyle/>
          <a:p>
            <a:r>
              <a:rPr lang="en-US" b="1" dirty="0" smtClean="0"/>
              <a:t>THIS MAY HAVE SOMETHING TO DO WITH “NOISE.”</a:t>
            </a:r>
            <a:endParaRPr lang="en-US" b="1" dirty="0"/>
          </a:p>
        </p:txBody>
      </p:sp>
    </p:spTree>
  </p:cSld>
  <p:clrMapOvr>
    <a:masterClrMapping/>
  </p:clrMapOvr>
  <p:transition advTm="5733">
    <p:dissolve/>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006690" y="518318"/>
            <a:ext cx="5079820" cy="1477328"/>
          </a:xfrm>
          <a:prstGeom prst="rect">
            <a:avLst/>
          </a:prstGeom>
          <a:noFill/>
        </p:spPr>
        <p:txBody>
          <a:bodyPr wrap="square" rtlCol="0">
            <a:spAutoFit/>
          </a:bodyPr>
          <a:lstStyle/>
          <a:p>
            <a:r>
              <a:rPr lang="en-US" b="1" dirty="0" smtClean="0"/>
              <a:t>THIS MAY HAVE SOMETHING TO DO WITH “NOISE.”</a:t>
            </a:r>
          </a:p>
          <a:p>
            <a:endParaRPr lang="en-US" b="1" dirty="0" smtClean="0"/>
          </a:p>
          <a:p>
            <a:r>
              <a:rPr lang="en-US" b="1" dirty="0" smtClean="0"/>
              <a:t>In physics, “noise” is a random fluctuation in an electrical signal – a characteristic of all electronic circuits.</a:t>
            </a:r>
            <a:endParaRPr lang="en-US" b="1" dirty="0"/>
          </a:p>
        </p:txBody>
      </p:sp>
      <p:pic>
        <p:nvPicPr>
          <p:cNvPr id="3" name="Picture 2"/>
          <p:cNvPicPr>
            <a:picLocks noChangeAspect="1"/>
          </p:cNvPicPr>
          <p:nvPr/>
        </p:nvPicPr>
        <p:blipFill>
          <a:blip r:embed="rId2"/>
          <a:stretch>
            <a:fillRect/>
          </a:stretch>
        </p:blipFill>
        <p:spPr>
          <a:xfrm>
            <a:off x="427217" y="1995645"/>
            <a:ext cx="8384715" cy="2899613"/>
          </a:xfrm>
          <a:prstGeom prst="rect">
            <a:avLst/>
          </a:prstGeom>
        </p:spPr>
      </p:pic>
    </p:spTree>
  </p:cSld>
  <p:clrMapOvr>
    <a:masterClrMapping/>
  </p:clrMapOvr>
  <p:transition advTm="10633">
    <p:dissolve/>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alphaModFix amt="31000"/>
          </a:blip>
          <a:stretch>
            <a:fillRect/>
          </a:stretch>
        </p:blipFill>
        <p:spPr>
          <a:xfrm>
            <a:off x="427218" y="1995646"/>
            <a:ext cx="8229210" cy="2845836"/>
          </a:xfrm>
          <a:prstGeom prst="rect">
            <a:avLst/>
          </a:prstGeom>
        </p:spPr>
      </p:pic>
      <p:sp>
        <p:nvSpPr>
          <p:cNvPr id="2" name="TextBox 1"/>
          <p:cNvSpPr txBox="1"/>
          <p:nvPr/>
        </p:nvSpPr>
        <p:spPr>
          <a:xfrm>
            <a:off x="2006690" y="518318"/>
            <a:ext cx="5079820" cy="1477328"/>
          </a:xfrm>
          <a:prstGeom prst="rect">
            <a:avLst/>
          </a:prstGeom>
          <a:noFill/>
        </p:spPr>
        <p:txBody>
          <a:bodyPr wrap="square" rtlCol="0">
            <a:spAutoFit/>
          </a:bodyPr>
          <a:lstStyle/>
          <a:p>
            <a:r>
              <a:rPr lang="en-US" b="1" dirty="0" smtClean="0"/>
              <a:t>THIS MAY HAVE SOMETHING TO DO WITH “NOISE.”</a:t>
            </a:r>
          </a:p>
          <a:p>
            <a:endParaRPr lang="en-US" b="1" dirty="0" smtClean="0"/>
          </a:p>
          <a:p>
            <a:r>
              <a:rPr lang="en-US" b="1" dirty="0" smtClean="0"/>
              <a:t>In physics, “noise” is a random fluctuation in an electrical signal – a characteristic of all electronic circuits.</a:t>
            </a:r>
            <a:endParaRPr lang="en-US" b="1" dirty="0"/>
          </a:p>
        </p:txBody>
      </p:sp>
      <p:sp>
        <p:nvSpPr>
          <p:cNvPr id="3" name="TextBox 2"/>
          <p:cNvSpPr txBox="1"/>
          <p:nvPr/>
        </p:nvSpPr>
        <p:spPr>
          <a:xfrm>
            <a:off x="634978" y="2889625"/>
            <a:ext cx="7840028" cy="923330"/>
          </a:xfrm>
          <a:prstGeom prst="rect">
            <a:avLst/>
          </a:prstGeom>
          <a:noFill/>
        </p:spPr>
        <p:txBody>
          <a:bodyPr wrap="square" rtlCol="0">
            <a:spAutoFit/>
          </a:bodyPr>
          <a:lstStyle/>
          <a:p>
            <a:r>
              <a:rPr lang="en-US" dirty="0" smtClean="0">
                <a:solidFill>
                  <a:srgbClr val="FFFF00"/>
                </a:solidFill>
              </a:rPr>
              <a:t>NOTE:  Although electrical noise is common in physics applications, noise may also pertain to unwanted background interference, either acoustic or visual, analog or digital.  Thermal noise may also be generated due to heat within a conductor.</a:t>
            </a:r>
            <a:endParaRPr lang="en-US" dirty="0">
              <a:solidFill>
                <a:srgbClr val="FFFF00"/>
              </a:solidFill>
            </a:endParaRPr>
          </a:p>
        </p:txBody>
      </p:sp>
      <p:pic>
        <p:nvPicPr>
          <p:cNvPr id="4" name="Picture 3"/>
          <p:cNvPicPr>
            <a:picLocks noChangeAspect="1"/>
          </p:cNvPicPr>
          <p:nvPr/>
        </p:nvPicPr>
        <p:blipFill>
          <a:blip r:embed="rId3"/>
          <a:stretch>
            <a:fillRect/>
          </a:stretch>
        </p:blipFill>
        <p:spPr>
          <a:xfrm>
            <a:off x="2094999" y="4172463"/>
            <a:ext cx="4903202" cy="888500"/>
          </a:xfrm>
          <a:prstGeom prst="rect">
            <a:avLst/>
          </a:prstGeom>
        </p:spPr>
      </p:pic>
    </p:spTree>
  </p:cSld>
  <p:clrMapOvr>
    <a:masterClrMapping/>
  </p:clrMapOvr>
  <p:transition advTm="12699">
    <p:dissolve/>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006690" y="518318"/>
            <a:ext cx="5079820" cy="3416320"/>
          </a:xfrm>
          <a:prstGeom prst="rect">
            <a:avLst/>
          </a:prstGeom>
          <a:noFill/>
        </p:spPr>
        <p:txBody>
          <a:bodyPr wrap="square" rtlCol="0">
            <a:spAutoFit/>
          </a:bodyPr>
          <a:lstStyle/>
          <a:p>
            <a:r>
              <a:rPr lang="en-US" b="1" dirty="0" smtClean="0"/>
              <a:t>THIS MAY HAVE SOMETHING TO DO WITH “NOISE.”</a:t>
            </a:r>
          </a:p>
          <a:p>
            <a:endParaRPr lang="en-US" b="1" dirty="0" smtClean="0"/>
          </a:p>
          <a:p>
            <a:r>
              <a:rPr lang="en-US" b="1" dirty="0" smtClean="0"/>
              <a:t>In physics, “noise” is a random fluctuation in an electrical signal – a characteristic of all electronic circuits.</a:t>
            </a:r>
          </a:p>
          <a:p>
            <a:endParaRPr lang="en-US" b="1" dirty="0" smtClean="0"/>
          </a:p>
          <a:p>
            <a:r>
              <a:rPr lang="en-US" b="1" dirty="0" smtClean="0"/>
              <a:t>Similarly, within each living cell there are myriad "genetic circuits," each composed of a distinct set of biochemical reactions that contribute to some biological process. Randomness in those reactions contributes to biological noise, technically referred to as stochastic fluctuations.</a:t>
            </a:r>
            <a:endParaRPr lang="en-US" b="1" dirty="0"/>
          </a:p>
        </p:txBody>
      </p:sp>
      <p:pic>
        <p:nvPicPr>
          <p:cNvPr id="3" name="Picture 2"/>
          <p:cNvPicPr>
            <a:picLocks noChangeAspect="1"/>
          </p:cNvPicPr>
          <p:nvPr/>
        </p:nvPicPr>
        <p:blipFill>
          <a:blip r:embed="rId2"/>
          <a:stretch>
            <a:fillRect/>
          </a:stretch>
        </p:blipFill>
        <p:spPr>
          <a:xfrm>
            <a:off x="3295152" y="3934638"/>
            <a:ext cx="2502896" cy="2157426"/>
          </a:xfrm>
          <a:prstGeom prst="rect">
            <a:avLst/>
          </a:prstGeom>
        </p:spPr>
      </p:pic>
    </p:spTree>
  </p:cSld>
  <p:clrMapOvr>
    <a:masterClrMapping/>
  </p:clrMapOvr>
  <p:transition advTm="24500">
    <p:dissolve/>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006690" y="518318"/>
            <a:ext cx="5079820" cy="4524316"/>
          </a:xfrm>
          <a:prstGeom prst="rect">
            <a:avLst/>
          </a:prstGeom>
          <a:noFill/>
        </p:spPr>
        <p:txBody>
          <a:bodyPr wrap="square" rtlCol="0">
            <a:spAutoFit/>
          </a:bodyPr>
          <a:lstStyle/>
          <a:p>
            <a:r>
              <a:rPr lang="en-US" dirty="0" smtClean="0"/>
              <a:t>THIS MAY HAVE SOMETHING TO DO WITH “NOISE.”</a:t>
            </a:r>
          </a:p>
          <a:p>
            <a:endParaRPr lang="en-US" dirty="0" smtClean="0"/>
          </a:p>
          <a:p>
            <a:r>
              <a:rPr lang="en-US" b="1" dirty="0" smtClean="0"/>
              <a:t>In physics, “noise” is a random fluctuation in an electrical signal – a characteristic of all electronic circuits.</a:t>
            </a:r>
          </a:p>
          <a:p>
            <a:endParaRPr lang="en-US" b="1" dirty="0" smtClean="0"/>
          </a:p>
          <a:p>
            <a:r>
              <a:rPr lang="en-US" b="1" dirty="0" smtClean="0"/>
              <a:t>Similarly, within each living cell there are myriad "genetic circuits," each composed of a distinct set of biochemical reactions that contribute to some biological process. Randomness in those reactions contributes to biological noise, technically referred to as stochastic fluctuations.</a:t>
            </a:r>
          </a:p>
          <a:p>
            <a:endParaRPr lang="en-US" b="1" dirty="0" smtClean="0"/>
          </a:p>
          <a:p>
            <a:r>
              <a:rPr lang="en-US" b="1" dirty="0" smtClean="0"/>
              <a:t>Essentially, noise in biological systems is directly related to the stochastic fluctuations, not unlike the quantum fluctuations in a QM field.</a:t>
            </a:r>
            <a:endParaRPr lang="en-US" b="1" dirty="0"/>
          </a:p>
        </p:txBody>
      </p:sp>
    </p:spTree>
  </p:cSld>
  <p:clrMapOvr>
    <a:masterClrMapping/>
  </p:clrMapOvr>
  <p:transition advTm="5500">
    <p:dissolve/>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alphaModFix amt="31000"/>
          </a:blip>
          <a:stretch>
            <a:fillRect/>
          </a:stretch>
        </p:blipFill>
        <p:spPr>
          <a:xfrm>
            <a:off x="755241" y="1048305"/>
            <a:ext cx="6734901" cy="5805295"/>
          </a:xfrm>
          <a:prstGeom prst="rect">
            <a:avLst/>
          </a:prstGeom>
        </p:spPr>
      </p:pic>
      <p:sp>
        <p:nvSpPr>
          <p:cNvPr id="2" name="TextBox 1"/>
          <p:cNvSpPr txBox="1"/>
          <p:nvPr/>
        </p:nvSpPr>
        <p:spPr>
          <a:xfrm>
            <a:off x="2006690" y="518318"/>
            <a:ext cx="5079820" cy="5632312"/>
          </a:xfrm>
          <a:prstGeom prst="rect">
            <a:avLst/>
          </a:prstGeom>
          <a:noFill/>
        </p:spPr>
        <p:txBody>
          <a:bodyPr wrap="square" rtlCol="0">
            <a:spAutoFit/>
          </a:bodyPr>
          <a:lstStyle/>
          <a:p>
            <a:r>
              <a:rPr lang="en-US" dirty="0" smtClean="0"/>
              <a:t>THIS MAY HAVE SOMETHING TO DO WITH “NOISE.”</a:t>
            </a:r>
          </a:p>
          <a:p>
            <a:endParaRPr lang="en-US" b="1" dirty="0" smtClean="0"/>
          </a:p>
          <a:p>
            <a:r>
              <a:rPr lang="en-US" b="1" dirty="0" smtClean="0"/>
              <a:t>In physics, “noise” is a random fluctuation in an electrical signal – a characteristic of all electronic circuits.</a:t>
            </a:r>
          </a:p>
          <a:p>
            <a:endParaRPr lang="en-US" b="1" dirty="0" smtClean="0"/>
          </a:p>
          <a:p>
            <a:r>
              <a:rPr lang="en-US" b="1" dirty="0" smtClean="0"/>
              <a:t>Similarly, within each living cell there are myriad "genetic circuits," each composed of a distinct set of biochemical reactions that contribute to some biological process. Randomness in those reactions contributes to biological noise, technically referred to as stochastic fluctuations.</a:t>
            </a:r>
          </a:p>
          <a:p>
            <a:endParaRPr lang="en-US" b="1" dirty="0" smtClean="0"/>
          </a:p>
          <a:p>
            <a:r>
              <a:rPr lang="en-US" b="1" dirty="0" smtClean="0"/>
              <a:t>Essentially, noise in biological systems is directly related to the stochastic fluctuations, not unlike the quantum fluctuations in a QM field.</a:t>
            </a:r>
          </a:p>
          <a:p>
            <a:endParaRPr lang="en-US" b="1" dirty="0" smtClean="0"/>
          </a:p>
          <a:p>
            <a:r>
              <a:rPr lang="en-US" b="1" dirty="0" smtClean="0"/>
              <a:t>Noise in one particular genetic circuit might be </a:t>
            </a:r>
            <a:r>
              <a:rPr lang="en-US" b="1" i="1" dirty="0" smtClean="0"/>
              <a:t>beneficial</a:t>
            </a:r>
            <a:r>
              <a:rPr lang="en-US" b="1" dirty="0" smtClean="0"/>
              <a:t>, linked to a process that controls cell fate.</a:t>
            </a:r>
            <a:endParaRPr lang="en-US" b="1" dirty="0"/>
          </a:p>
        </p:txBody>
      </p:sp>
    </p:spTree>
  </p:cSld>
  <p:clrMapOvr>
    <a:masterClrMapping/>
  </p:clrMapOvr>
  <p:transition advTm="10116">
    <p:dissolve/>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006690" y="518318"/>
            <a:ext cx="5079820" cy="2031325"/>
          </a:xfrm>
          <a:prstGeom prst="rect">
            <a:avLst/>
          </a:prstGeom>
          <a:noFill/>
        </p:spPr>
        <p:txBody>
          <a:bodyPr wrap="square" rtlCol="0">
            <a:spAutoFit/>
          </a:bodyPr>
          <a:lstStyle/>
          <a:p>
            <a:r>
              <a:rPr lang="en-US" dirty="0" smtClean="0"/>
              <a:t>In a series of theoretical calculations and actual experiments, researchers found that the particular circuit they investigated appears to have evolved in this bacterium to amplify cellular noise.</a:t>
            </a:r>
          </a:p>
          <a:p>
            <a:endParaRPr lang="en-US" dirty="0" smtClean="0"/>
          </a:p>
          <a:p>
            <a:r>
              <a:rPr lang="en-US" dirty="0" smtClean="0"/>
              <a:t>Examining genes and proteins individually is done  to try to determine their functions within a cell. </a:t>
            </a:r>
          </a:p>
        </p:txBody>
      </p:sp>
    </p:spTree>
  </p:cSld>
  <p:clrMapOvr>
    <a:masterClrMapping/>
  </p:clrMapOvr>
  <p:transition advTm="16033">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1754327"/>
          </a:xfrm>
          <a:prstGeom prst="rect">
            <a:avLst/>
          </a:prstGeom>
          <a:noFill/>
        </p:spPr>
        <p:txBody>
          <a:bodyPr wrap="square" rtlCol="0">
            <a:spAutoFit/>
          </a:bodyPr>
          <a:lstStyle/>
          <a:p>
            <a:r>
              <a:rPr lang="en-US" dirty="0" smtClean="0"/>
              <a:t>Throughout human history, man has engaged science by careful observation of the world around him.  In the 16</a:t>
            </a:r>
            <a:r>
              <a:rPr lang="en-US" baseline="30000" dirty="0" smtClean="0"/>
              <a:t>th</a:t>
            </a:r>
            <a:r>
              <a:rPr lang="en-US" dirty="0" smtClean="0"/>
              <a:t> century, astronomer </a:t>
            </a:r>
            <a:r>
              <a:rPr lang="en-US" dirty="0" err="1" smtClean="0"/>
              <a:t>Tycho</a:t>
            </a:r>
            <a:r>
              <a:rPr lang="en-US" dirty="0" smtClean="0"/>
              <a:t> Brahe made careful measurements of the motion of Mars.</a:t>
            </a:r>
          </a:p>
          <a:p>
            <a:endParaRPr lang="en-US" dirty="0" smtClean="0"/>
          </a:p>
          <a:p>
            <a:r>
              <a:rPr lang="en-US" dirty="0" smtClean="0"/>
              <a:t>By using the Copernican model of the sun-centered universe, developed in 1543, </a:t>
            </a:r>
            <a:r>
              <a:rPr lang="en-US" dirty="0" err="1" smtClean="0"/>
              <a:t>Kepler</a:t>
            </a:r>
            <a:r>
              <a:rPr lang="en-US" dirty="0" smtClean="0"/>
              <a:t> would go on to define his Laws of Planetary Motion.</a:t>
            </a:r>
            <a:endParaRPr lang="en-US" dirty="0"/>
          </a:p>
        </p:txBody>
      </p:sp>
      <p:pic>
        <p:nvPicPr>
          <p:cNvPr id="4" name="Picture 3"/>
          <p:cNvPicPr>
            <a:picLocks noChangeAspect="1"/>
          </p:cNvPicPr>
          <p:nvPr/>
        </p:nvPicPr>
        <p:blipFill>
          <a:blip r:embed="rId3"/>
          <a:stretch>
            <a:fillRect/>
          </a:stretch>
        </p:blipFill>
        <p:spPr>
          <a:xfrm>
            <a:off x="5405996" y="3429000"/>
            <a:ext cx="2072296" cy="2941323"/>
          </a:xfrm>
          <a:prstGeom prst="rect">
            <a:avLst/>
          </a:prstGeom>
        </p:spPr>
      </p:pic>
      <p:sp>
        <p:nvSpPr>
          <p:cNvPr id="5" name="TextBox 4"/>
          <p:cNvSpPr txBox="1"/>
          <p:nvPr/>
        </p:nvSpPr>
        <p:spPr>
          <a:xfrm>
            <a:off x="583721" y="3429000"/>
            <a:ext cx="3988279" cy="923330"/>
          </a:xfrm>
          <a:prstGeom prst="rect">
            <a:avLst/>
          </a:prstGeom>
          <a:noFill/>
        </p:spPr>
        <p:txBody>
          <a:bodyPr wrap="square" rtlCol="0">
            <a:spAutoFit/>
          </a:bodyPr>
          <a:lstStyle/>
          <a:p>
            <a:r>
              <a:rPr lang="en-US" dirty="0" smtClean="0"/>
              <a:t>Isaac Newton offered a radical explanation of these laws with his Theory of Gravitation.</a:t>
            </a:r>
            <a:endParaRPr lang="en-US" dirty="0"/>
          </a:p>
        </p:txBody>
      </p:sp>
    </p:spTree>
  </p:cSld>
  <p:clrMapOvr>
    <a:masterClrMapping/>
  </p:clrMapOvr>
  <p:transition advTm="4250">
    <p:dissolve/>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006690" y="518318"/>
            <a:ext cx="5079820" cy="3416320"/>
          </a:xfrm>
          <a:prstGeom prst="rect">
            <a:avLst/>
          </a:prstGeom>
          <a:noFill/>
        </p:spPr>
        <p:txBody>
          <a:bodyPr wrap="square" rtlCol="0">
            <a:spAutoFit/>
          </a:bodyPr>
          <a:lstStyle/>
          <a:p>
            <a:r>
              <a:rPr lang="en-US" dirty="0" smtClean="0"/>
              <a:t>In a series of theoretical calculations and actual experiments, researchers found that the particular circuit they investigated appears to have evolved in this bacterium to amplify cellular noise.</a:t>
            </a:r>
          </a:p>
          <a:p>
            <a:endParaRPr lang="en-US" dirty="0" smtClean="0"/>
          </a:p>
          <a:p>
            <a:r>
              <a:rPr lang="en-US" dirty="0" smtClean="0"/>
              <a:t>Examining genes and proteins individually is done  to try to determine their functions within a cell. </a:t>
            </a:r>
          </a:p>
          <a:p>
            <a:endParaRPr lang="en-US" dirty="0" smtClean="0"/>
          </a:p>
          <a:p>
            <a:r>
              <a:rPr lang="en-US" dirty="0" smtClean="0"/>
              <a:t>This is like examining each capacitor or switch in an electrical circuit in an attempt to understand the function of the electrical device in which the circuit is housed.</a:t>
            </a:r>
          </a:p>
        </p:txBody>
      </p:sp>
      <p:pic>
        <p:nvPicPr>
          <p:cNvPr id="3" name="Picture 2"/>
          <p:cNvPicPr>
            <a:picLocks noChangeAspect="1"/>
          </p:cNvPicPr>
          <p:nvPr/>
        </p:nvPicPr>
        <p:blipFill>
          <a:blip r:embed="rId3"/>
          <a:stretch>
            <a:fillRect/>
          </a:stretch>
        </p:blipFill>
        <p:spPr>
          <a:xfrm>
            <a:off x="3563205" y="3934638"/>
            <a:ext cx="1966790" cy="1564231"/>
          </a:xfrm>
          <a:prstGeom prst="rect">
            <a:avLst/>
          </a:prstGeom>
        </p:spPr>
      </p:pic>
    </p:spTree>
  </p:cSld>
  <p:clrMapOvr>
    <a:masterClrMapping/>
  </p:clrMapOvr>
  <p:transition advTm="15666">
    <p:dissolve/>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006690" y="518318"/>
            <a:ext cx="5079820" cy="4801315"/>
          </a:xfrm>
          <a:prstGeom prst="rect">
            <a:avLst/>
          </a:prstGeom>
          <a:noFill/>
        </p:spPr>
        <p:txBody>
          <a:bodyPr wrap="square" rtlCol="0">
            <a:spAutoFit/>
          </a:bodyPr>
          <a:lstStyle/>
          <a:p>
            <a:r>
              <a:rPr lang="en-US" dirty="0" smtClean="0"/>
              <a:t>In a series of theoretical calculations and actual experiments, researchers found that the particular circuit they investigated appears to have evolved in this bacterium to amplify cellular noise.</a:t>
            </a:r>
          </a:p>
          <a:p>
            <a:endParaRPr lang="en-US" dirty="0" smtClean="0"/>
          </a:p>
          <a:p>
            <a:r>
              <a:rPr lang="en-US" dirty="0" smtClean="0"/>
              <a:t>Examining genes and proteins individually is done  to try to determine their functions within a cell. </a:t>
            </a:r>
          </a:p>
          <a:p>
            <a:endParaRPr lang="en-US" dirty="0" smtClean="0"/>
          </a:p>
          <a:p>
            <a:r>
              <a:rPr lang="en-US" dirty="0" smtClean="0"/>
              <a:t>This is like examining each capacitor or switch in an electrical circuit in an attempt to understand the function of the electrical device in which the circuit is housed.</a:t>
            </a:r>
          </a:p>
          <a:p>
            <a:endParaRPr lang="en-US" dirty="0" smtClean="0"/>
          </a:p>
          <a:p>
            <a:r>
              <a:rPr lang="en-US" dirty="0" smtClean="0"/>
              <a:t>They determined that by “dampening” the noise level within the bacterial cells, they could prevent the cells' transformation between states, essentially "tuning" cellular behavior.</a:t>
            </a:r>
          </a:p>
        </p:txBody>
      </p:sp>
    </p:spTree>
  </p:cSld>
  <p:clrMapOvr>
    <a:masterClrMapping/>
  </p:clrMapOvr>
  <p:transition advTm="14733">
    <p:dissolve/>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371712" y="858480"/>
            <a:ext cx="6349775" cy="369332"/>
          </a:xfrm>
          <a:prstGeom prst="rect">
            <a:avLst/>
          </a:prstGeom>
          <a:noFill/>
        </p:spPr>
        <p:txBody>
          <a:bodyPr wrap="square" rtlCol="0">
            <a:spAutoFit/>
          </a:bodyPr>
          <a:lstStyle/>
          <a:p>
            <a:r>
              <a:rPr lang="en-US" dirty="0" smtClean="0"/>
              <a:t>Someday, controlling specific cellular functions could be as easy as</a:t>
            </a:r>
            <a:endParaRPr lang="en-US" dirty="0"/>
          </a:p>
        </p:txBody>
      </p:sp>
    </p:spTree>
  </p:cSld>
  <p:clrMapOvr>
    <a:masterClrMapping/>
  </p:clrMapOvr>
  <p:transition advTm="4666">
    <p:dissolve/>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371712" y="858480"/>
            <a:ext cx="6349775" cy="369332"/>
          </a:xfrm>
          <a:prstGeom prst="rect">
            <a:avLst/>
          </a:prstGeom>
          <a:noFill/>
        </p:spPr>
        <p:txBody>
          <a:bodyPr wrap="square" rtlCol="0">
            <a:spAutoFit/>
          </a:bodyPr>
          <a:lstStyle/>
          <a:p>
            <a:r>
              <a:rPr lang="en-US" dirty="0" smtClean="0"/>
              <a:t>Someday, controlling specific cellular functions could be as easy as</a:t>
            </a:r>
            <a:endParaRPr lang="en-US" dirty="0"/>
          </a:p>
        </p:txBody>
      </p:sp>
      <p:pic>
        <p:nvPicPr>
          <p:cNvPr id="3" name="Picture 2"/>
          <p:cNvPicPr>
            <a:picLocks noChangeAspect="1"/>
          </p:cNvPicPr>
          <p:nvPr/>
        </p:nvPicPr>
        <p:blipFill>
          <a:blip r:embed="rId2"/>
          <a:stretch>
            <a:fillRect/>
          </a:stretch>
        </p:blipFill>
        <p:spPr>
          <a:xfrm>
            <a:off x="1924050" y="1320800"/>
            <a:ext cx="5295900" cy="4216400"/>
          </a:xfrm>
          <a:prstGeom prst="rect">
            <a:avLst/>
          </a:prstGeom>
        </p:spPr>
      </p:pic>
      <p:sp>
        <p:nvSpPr>
          <p:cNvPr id="4" name="TextBox 3"/>
          <p:cNvSpPr txBox="1"/>
          <p:nvPr/>
        </p:nvSpPr>
        <p:spPr>
          <a:xfrm>
            <a:off x="3198893" y="5895872"/>
            <a:ext cx="2695414" cy="369332"/>
          </a:xfrm>
          <a:prstGeom prst="rect">
            <a:avLst/>
          </a:prstGeom>
          <a:noFill/>
        </p:spPr>
        <p:txBody>
          <a:bodyPr wrap="square" rtlCol="0">
            <a:spAutoFit/>
          </a:bodyPr>
          <a:lstStyle/>
          <a:p>
            <a:r>
              <a:rPr lang="en-US" dirty="0" smtClean="0"/>
              <a:t>Tuning in a radio station!</a:t>
            </a:r>
            <a:endParaRPr lang="en-US" dirty="0"/>
          </a:p>
        </p:txBody>
      </p:sp>
    </p:spTree>
  </p:cSld>
  <p:clrMapOvr>
    <a:masterClrMapping/>
  </p:clrMapOvr>
  <p:transition advTm="6816">
    <p:dissolve/>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92202" y="557192"/>
            <a:ext cx="6751495" cy="1200329"/>
          </a:xfrm>
          <a:prstGeom prst="rect">
            <a:avLst/>
          </a:prstGeom>
          <a:noFill/>
        </p:spPr>
        <p:txBody>
          <a:bodyPr wrap="square" rtlCol="0">
            <a:spAutoFit/>
          </a:bodyPr>
          <a:lstStyle/>
          <a:p>
            <a:r>
              <a:rPr lang="en-US" dirty="0" smtClean="0"/>
              <a:t>It has also been found that noise can play an important role in the way cells communicate with each other!</a:t>
            </a:r>
          </a:p>
          <a:p>
            <a:endParaRPr lang="en-US" dirty="0" smtClean="0"/>
          </a:p>
          <a:p>
            <a:r>
              <a:rPr lang="en-US" dirty="0" smtClean="0"/>
              <a:t>Cells use SIGNALING CIRCUITS (pathways) to do this.  Some examples:</a:t>
            </a:r>
            <a:endParaRPr lang="en-US" dirty="0"/>
          </a:p>
        </p:txBody>
      </p:sp>
    </p:spTree>
  </p:cSld>
  <p:clrMapOvr>
    <a:masterClrMapping/>
  </p:clrMapOvr>
  <p:transition advTm="11000">
    <p:dissolve/>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92202" y="557192"/>
            <a:ext cx="6751495" cy="1200329"/>
          </a:xfrm>
          <a:prstGeom prst="rect">
            <a:avLst/>
          </a:prstGeom>
          <a:noFill/>
        </p:spPr>
        <p:txBody>
          <a:bodyPr wrap="square" rtlCol="0">
            <a:spAutoFit/>
          </a:bodyPr>
          <a:lstStyle/>
          <a:p>
            <a:r>
              <a:rPr lang="en-US" dirty="0" smtClean="0"/>
              <a:t>It has also been found that noise can play an important role in the way cells communicate with each other!</a:t>
            </a:r>
          </a:p>
          <a:p>
            <a:endParaRPr lang="en-US" dirty="0" smtClean="0"/>
          </a:p>
          <a:p>
            <a:r>
              <a:rPr lang="en-US" dirty="0" smtClean="0"/>
              <a:t>Cells use SIGNALING CIRCUITS (pathways) to do this.  Some examples:</a:t>
            </a:r>
            <a:endParaRPr lang="en-US" dirty="0"/>
          </a:p>
        </p:txBody>
      </p:sp>
      <p:pic>
        <p:nvPicPr>
          <p:cNvPr id="3" name="Picture 2"/>
          <p:cNvPicPr>
            <a:picLocks noChangeAspect="1"/>
          </p:cNvPicPr>
          <p:nvPr/>
        </p:nvPicPr>
        <p:blipFill>
          <a:blip r:embed="rId2"/>
          <a:stretch>
            <a:fillRect/>
          </a:stretch>
        </p:blipFill>
        <p:spPr>
          <a:xfrm>
            <a:off x="1130301" y="2161914"/>
            <a:ext cx="2705484" cy="1870075"/>
          </a:xfrm>
          <a:prstGeom prst="rect">
            <a:avLst/>
          </a:prstGeom>
        </p:spPr>
      </p:pic>
      <p:sp>
        <p:nvSpPr>
          <p:cNvPr id="4" name="TextBox 3"/>
          <p:cNvSpPr txBox="1"/>
          <p:nvPr/>
        </p:nvSpPr>
        <p:spPr>
          <a:xfrm>
            <a:off x="1425461" y="4209690"/>
            <a:ext cx="2164108" cy="338554"/>
          </a:xfrm>
          <a:prstGeom prst="rect">
            <a:avLst/>
          </a:prstGeom>
          <a:noFill/>
        </p:spPr>
        <p:txBody>
          <a:bodyPr wrap="square" rtlCol="0">
            <a:spAutoFit/>
          </a:bodyPr>
          <a:lstStyle/>
          <a:p>
            <a:r>
              <a:rPr lang="en-US" sz="1600" dirty="0" smtClean="0"/>
              <a:t>NEURONS in the brain</a:t>
            </a:r>
            <a:endParaRPr lang="en-US" sz="1600" dirty="0"/>
          </a:p>
        </p:txBody>
      </p:sp>
    </p:spTree>
  </p:cSld>
  <p:clrMapOvr>
    <a:masterClrMapping/>
  </p:clrMapOvr>
  <p:transition advTm="5333">
    <p:dissolve/>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92202" y="557192"/>
            <a:ext cx="6751495" cy="1200329"/>
          </a:xfrm>
          <a:prstGeom prst="rect">
            <a:avLst/>
          </a:prstGeom>
          <a:noFill/>
        </p:spPr>
        <p:txBody>
          <a:bodyPr wrap="square" rtlCol="0">
            <a:spAutoFit/>
          </a:bodyPr>
          <a:lstStyle/>
          <a:p>
            <a:r>
              <a:rPr lang="en-US" dirty="0" smtClean="0"/>
              <a:t>It has also been found that noise can play an important role in the way cells communicate with each other!</a:t>
            </a:r>
          </a:p>
          <a:p>
            <a:endParaRPr lang="en-US" dirty="0" smtClean="0"/>
          </a:p>
          <a:p>
            <a:r>
              <a:rPr lang="en-US" dirty="0" smtClean="0"/>
              <a:t>Cells use SIGNALING CIRCUITS (pathways) to do this.  Some examples:</a:t>
            </a:r>
            <a:endParaRPr lang="en-US" dirty="0"/>
          </a:p>
        </p:txBody>
      </p:sp>
      <p:pic>
        <p:nvPicPr>
          <p:cNvPr id="3" name="Picture 2"/>
          <p:cNvPicPr>
            <a:picLocks noChangeAspect="1"/>
          </p:cNvPicPr>
          <p:nvPr/>
        </p:nvPicPr>
        <p:blipFill>
          <a:blip r:embed="rId2"/>
          <a:stretch>
            <a:fillRect/>
          </a:stretch>
        </p:blipFill>
        <p:spPr>
          <a:xfrm>
            <a:off x="1130301" y="2161914"/>
            <a:ext cx="2705484" cy="1870075"/>
          </a:xfrm>
          <a:prstGeom prst="rect">
            <a:avLst/>
          </a:prstGeom>
        </p:spPr>
      </p:pic>
      <p:sp>
        <p:nvSpPr>
          <p:cNvPr id="4" name="TextBox 3"/>
          <p:cNvSpPr txBox="1"/>
          <p:nvPr/>
        </p:nvSpPr>
        <p:spPr>
          <a:xfrm>
            <a:off x="1425461" y="4209690"/>
            <a:ext cx="2164108" cy="338554"/>
          </a:xfrm>
          <a:prstGeom prst="rect">
            <a:avLst/>
          </a:prstGeom>
          <a:noFill/>
        </p:spPr>
        <p:txBody>
          <a:bodyPr wrap="square" rtlCol="0">
            <a:spAutoFit/>
          </a:bodyPr>
          <a:lstStyle/>
          <a:p>
            <a:r>
              <a:rPr lang="en-US" sz="1600" dirty="0" smtClean="0"/>
              <a:t>NEURONS in the brain</a:t>
            </a:r>
            <a:endParaRPr lang="en-US" sz="1600" dirty="0"/>
          </a:p>
        </p:txBody>
      </p:sp>
      <p:pic>
        <p:nvPicPr>
          <p:cNvPr id="5" name="Picture 4"/>
          <p:cNvPicPr>
            <a:picLocks noChangeAspect="1"/>
          </p:cNvPicPr>
          <p:nvPr/>
        </p:nvPicPr>
        <p:blipFill>
          <a:blip r:embed="rId3"/>
          <a:stretch>
            <a:fillRect/>
          </a:stretch>
        </p:blipFill>
        <p:spPr>
          <a:xfrm>
            <a:off x="5149522" y="2161914"/>
            <a:ext cx="2794175" cy="1870075"/>
          </a:xfrm>
          <a:prstGeom prst="rect">
            <a:avLst/>
          </a:prstGeom>
        </p:spPr>
      </p:pic>
      <p:sp>
        <p:nvSpPr>
          <p:cNvPr id="6" name="TextBox 5"/>
          <p:cNvSpPr txBox="1"/>
          <p:nvPr/>
        </p:nvSpPr>
        <p:spPr>
          <a:xfrm>
            <a:off x="5935096" y="4209690"/>
            <a:ext cx="1218120" cy="338554"/>
          </a:xfrm>
          <a:prstGeom prst="rect">
            <a:avLst/>
          </a:prstGeom>
          <a:noFill/>
        </p:spPr>
        <p:txBody>
          <a:bodyPr wrap="square" rtlCol="0">
            <a:spAutoFit/>
          </a:bodyPr>
          <a:lstStyle/>
          <a:p>
            <a:r>
              <a:rPr lang="en-US" sz="1600" dirty="0" smtClean="0"/>
              <a:t>HEART Cells</a:t>
            </a:r>
            <a:endParaRPr lang="en-US" sz="1600" dirty="0"/>
          </a:p>
        </p:txBody>
      </p:sp>
    </p:spTree>
  </p:cSld>
  <p:clrMapOvr>
    <a:masterClrMapping/>
  </p:clrMapOvr>
  <p:transition advTm="5733">
    <p:dissolve/>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92202" y="557192"/>
            <a:ext cx="6751495" cy="1200329"/>
          </a:xfrm>
          <a:prstGeom prst="rect">
            <a:avLst/>
          </a:prstGeom>
          <a:noFill/>
        </p:spPr>
        <p:txBody>
          <a:bodyPr wrap="square" rtlCol="0">
            <a:spAutoFit/>
          </a:bodyPr>
          <a:lstStyle/>
          <a:p>
            <a:r>
              <a:rPr lang="en-US" dirty="0" smtClean="0"/>
              <a:t>It has also been found that noise can play an important role in the way cells communicate with each other!</a:t>
            </a:r>
          </a:p>
          <a:p>
            <a:endParaRPr lang="en-US" dirty="0" smtClean="0"/>
          </a:p>
          <a:p>
            <a:r>
              <a:rPr lang="en-US" dirty="0" smtClean="0"/>
              <a:t>Cells use SIGNALING CIRCUITS (pathways) to do this.  Some examples:</a:t>
            </a:r>
            <a:endParaRPr lang="en-US" dirty="0"/>
          </a:p>
        </p:txBody>
      </p:sp>
      <p:sp>
        <p:nvSpPr>
          <p:cNvPr id="7" name="TextBox 6"/>
          <p:cNvSpPr txBox="1"/>
          <p:nvPr/>
        </p:nvSpPr>
        <p:spPr>
          <a:xfrm>
            <a:off x="1130301" y="5092478"/>
            <a:ext cx="6813396" cy="646331"/>
          </a:xfrm>
          <a:prstGeom prst="rect">
            <a:avLst/>
          </a:prstGeom>
          <a:noFill/>
        </p:spPr>
        <p:txBody>
          <a:bodyPr wrap="square" rtlCol="0">
            <a:spAutoFit/>
          </a:bodyPr>
          <a:lstStyle/>
          <a:p>
            <a:r>
              <a:rPr lang="en-US" dirty="0" smtClean="0"/>
              <a:t>CALCIUM IONS ARE ONE TYPE OF “SINGNALING” MOLECULE USED IN REGULATING MANY PROCESSES IN EUKARYOTIC CELLS.</a:t>
            </a:r>
            <a:endParaRPr lang="en-US" dirty="0"/>
          </a:p>
        </p:txBody>
      </p:sp>
      <p:pic>
        <p:nvPicPr>
          <p:cNvPr id="8" name="Picture 7"/>
          <p:cNvPicPr>
            <a:picLocks noChangeAspect="1"/>
          </p:cNvPicPr>
          <p:nvPr/>
        </p:nvPicPr>
        <p:blipFill>
          <a:blip r:embed="rId2"/>
          <a:stretch>
            <a:fillRect/>
          </a:stretch>
        </p:blipFill>
        <p:spPr>
          <a:xfrm>
            <a:off x="2393950" y="2012950"/>
            <a:ext cx="4356100" cy="2832100"/>
          </a:xfrm>
          <a:prstGeom prst="rect">
            <a:avLst/>
          </a:prstGeom>
        </p:spPr>
      </p:pic>
    </p:spTree>
  </p:cSld>
  <p:clrMapOvr>
    <a:masterClrMapping/>
  </p:clrMapOvr>
  <p:transition advTm="10533">
    <p:dissolve/>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192202" y="557192"/>
            <a:ext cx="6751495" cy="1200329"/>
          </a:xfrm>
          <a:prstGeom prst="rect">
            <a:avLst/>
          </a:prstGeom>
          <a:noFill/>
        </p:spPr>
        <p:txBody>
          <a:bodyPr wrap="square" rtlCol="0">
            <a:spAutoFit/>
          </a:bodyPr>
          <a:lstStyle/>
          <a:p>
            <a:r>
              <a:rPr lang="en-US" dirty="0" smtClean="0"/>
              <a:t>It has also been found that noise can play an important role in the way cells communicate with each other!</a:t>
            </a:r>
          </a:p>
          <a:p>
            <a:endParaRPr lang="en-US" dirty="0" smtClean="0"/>
          </a:p>
          <a:p>
            <a:r>
              <a:rPr lang="en-US" dirty="0" smtClean="0"/>
              <a:t>Cells use SIGNALING CIRCUITS (pathways) to do this.  Some examples:</a:t>
            </a:r>
            <a:endParaRPr lang="en-US" dirty="0"/>
          </a:p>
        </p:txBody>
      </p:sp>
      <p:sp>
        <p:nvSpPr>
          <p:cNvPr id="7" name="TextBox 6"/>
          <p:cNvSpPr txBox="1"/>
          <p:nvPr/>
        </p:nvSpPr>
        <p:spPr>
          <a:xfrm>
            <a:off x="1130301" y="5092478"/>
            <a:ext cx="6813396" cy="1754327"/>
          </a:xfrm>
          <a:prstGeom prst="rect">
            <a:avLst/>
          </a:prstGeom>
          <a:noFill/>
        </p:spPr>
        <p:txBody>
          <a:bodyPr wrap="square" rtlCol="0">
            <a:spAutoFit/>
          </a:bodyPr>
          <a:lstStyle/>
          <a:p>
            <a:r>
              <a:rPr lang="en-US" dirty="0" smtClean="0"/>
              <a:t>CALCIUM IONS ARE ONE TYPE OF “SINGNALING” MOLECULE USED IN REGULATING MANY PROCESSES IN EUKARYOTIC CELLS.</a:t>
            </a:r>
          </a:p>
          <a:p>
            <a:endParaRPr lang="en-US" dirty="0" smtClean="0"/>
          </a:p>
          <a:p>
            <a:r>
              <a:rPr lang="en-US" dirty="0" smtClean="0"/>
              <a:t>NEW GENES PRODUCED AS A RESULT CAN BE OBSERVED AND MEASURED. (e.g. Crz1)</a:t>
            </a:r>
          </a:p>
          <a:p>
            <a:endParaRPr lang="en-US" dirty="0"/>
          </a:p>
        </p:txBody>
      </p:sp>
      <p:pic>
        <p:nvPicPr>
          <p:cNvPr id="8" name="Picture 7"/>
          <p:cNvPicPr>
            <a:picLocks noChangeAspect="1"/>
          </p:cNvPicPr>
          <p:nvPr/>
        </p:nvPicPr>
        <p:blipFill>
          <a:blip r:embed="rId2"/>
          <a:stretch>
            <a:fillRect/>
          </a:stretch>
        </p:blipFill>
        <p:spPr>
          <a:xfrm>
            <a:off x="2393950" y="2012950"/>
            <a:ext cx="4356100" cy="2832100"/>
          </a:xfrm>
          <a:prstGeom prst="rect">
            <a:avLst/>
          </a:prstGeom>
        </p:spPr>
      </p:pic>
    </p:spTree>
  </p:cSld>
  <p:clrMapOvr>
    <a:masterClrMapping/>
  </p:clrMapOvr>
  <p:transition advTm="5883">
    <p:dissolve/>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29358" y="712688"/>
            <a:ext cx="7269845" cy="646331"/>
          </a:xfrm>
          <a:prstGeom prst="rect">
            <a:avLst/>
          </a:prstGeom>
          <a:noFill/>
        </p:spPr>
        <p:txBody>
          <a:bodyPr wrap="square" rtlCol="0">
            <a:spAutoFit/>
          </a:bodyPr>
          <a:lstStyle/>
          <a:p>
            <a:r>
              <a:rPr lang="en-US" dirty="0" smtClean="0"/>
              <a:t>AS THE NUMBER OF CALCIUM IONS CHANGE, THE NEW GENES PRODUCED ARE LOCALIZED IN “STOCHASTIC BURSTS.”</a:t>
            </a:r>
            <a:endParaRPr lang="en-US" dirty="0"/>
          </a:p>
        </p:txBody>
      </p:sp>
      <p:pic>
        <p:nvPicPr>
          <p:cNvPr id="3" name="Picture 2"/>
          <p:cNvPicPr>
            <a:picLocks noChangeAspect="1"/>
          </p:cNvPicPr>
          <p:nvPr/>
        </p:nvPicPr>
        <p:blipFill>
          <a:blip r:embed="rId3"/>
          <a:stretch>
            <a:fillRect/>
          </a:stretch>
        </p:blipFill>
        <p:spPr>
          <a:xfrm>
            <a:off x="330200" y="1638300"/>
            <a:ext cx="8483600" cy="3581400"/>
          </a:xfrm>
          <a:prstGeom prst="rect">
            <a:avLst/>
          </a:prstGeom>
        </p:spPr>
      </p:pic>
    </p:spTree>
  </p:cSld>
  <p:clrMapOvr>
    <a:masterClrMapping/>
  </p:clrMapOvr>
  <p:transition advTm="11666">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526699" y="2443629"/>
            <a:ext cx="6090601" cy="1938992"/>
          </a:xfrm>
          <a:prstGeom prst="rect">
            <a:avLst/>
          </a:prstGeom>
          <a:noFill/>
        </p:spPr>
        <p:txBody>
          <a:bodyPr wrap="square" rtlCol="0">
            <a:spAutoFit/>
          </a:bodyPr>
          <a:lstStyle/>
          <a:p>
            <a:r>
              <a:rPr lang="en-US" sz="2400" dirty="0" smtClean="0"/>
              <a:t>PART 1:   THE ROLE OF PHYSICS IN BIOLOGY</a:t>
            </a:r>
          </a:p>
          <a:p>
            <a:endParaRPr lang="en-US" sz="2400" dirty="0" smtClean="0"/>
          </a:p>
          <a:p>
            <a:r>
              <a:rPr lang="en-US" sz="2400" dirty="0" smtClean="0"/>
              <a:t>PART 2:   THE EVOLUTION OF LIVING SYSTEMS</a:t>
            </a:r>
          </a:p>
          <a:p>
            <a:endParaRPr lang="en-US" sz="2400" dirty="0" smtClean="0"/>
          </a:p>
          <a:p>
            <a:r>
              <a:rPr lang="en-US" sz="2400" dirty="0" smtClean="0"/>
              <a:t>PART 3:   PHYSICS , THE CELL, AND THE FUTURE</a:t>
            </a:r>
            <a:endParaRPr lang="en-US" sz="2400" dirty="0"/>
          </a:p>
        </p:txBody>
      </p:sp>
    </p:spTree>
  </p:cSld>
  <p:clrMapOvr>
    <a:masterClrMapping/>
  </p:clrMapOvr>
  <p:transition advTm="9183">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1754327"/>
          </a:xfrm>
          <a:prstGeom prst="rect">
            <a:avLst/>
          </a:prstGeom>
          <a:noFill/>
        </p:spPr>
        <p:txBody>
          <a:bodyPr wrap="square" rtlCol="0">
            <a:spAutoFit/>
          </a:bodyPr>
          <a:lstStyle/>
          <a:p>
            <a:r>
              <a:rPr lang="en-US" dirty="0" smtClean="0"/>
              <a:t>Throughout human history, man has engaged science by careful observation of the world around him.  In the 16</a:t>
            </a:r>
            <a:r>
              <a:rPr lang="en-US" baseline="30000" dirty="0" smtClean="0"/>
              <a:t>th</a:t>
            </a:r>
            <a:r>
              <a:rPr lang="en-US" dirty="0" smtClean="0"/>
              <a:t> century, astronomer </a:t>
            </a:r>
            <a:r>
              <a:rPr lang="en-US" dirty="0" err="1" smtClean="0"/>
              <a:t>Tycho</a:t>
            </a:r>
            <a:r>
              <a:rPr lang="en-US" dirty="0" smtClean="0"/>
              <a:t> Brahe made careful measurements of the motion of Mars.</a:t>
            </a:r>
          </a:p>
          <a:p>
            <a:endParaRPr lang="en-US" dirty="0" smtClean="0"/>
          </a:p>
          <a:p>
            <a:r>
              <a:rPr lang="en-US" dirty="0" smtClean="0"/>
              <a:t>By using the Copernican model of the sun-centered universe, developed in 1543, </a:t>
            </a:r>
            <a:r>
              <a:rPr lang="en-US" dirty="0" err="1" smtClean="0"/>
              <a:t>Kepler</a:t>
            </a:r>
            <a:r>
              <a:rPr lang="en-US" dirty="0" smtClean="0"/>
              <a:t> would go on to define his Laws of Planetary Motion.</a:t>
            </a:r>
            <a:endParaRPr lang="en-US" dirty="0"/>
          </a:p>
        </p:txBody>
      </p:sp>
      <p:pic>
        <p:nvPicPr>
          <p:cNvPr id="4" name="Picture 3"/>
          <p:cNvPicPr>
            <a:picLocks noChangeAspect="1"/>
          </p:cNvPicPr>
          <p:nvPr/>
        </p:nvPicPr>
        <p:blipFill>
          <a:blip r:embed="rId3"/>
          <a:stretch>
            <a:fillRect/>
          </a:stretch>
        </p:blipFill>
        <p:spPr>
          <a:xfrm>
            <a:off x="5405996" y="3429000"/>
            <a:ext cx="2072296" cy="2941323"/>
          </a:xfrm>
          <a:prstGeom prst="rect">
            <a:avLst/>
          </a:prstGeom>
        </p:spPr>
      </p:pic>
      <p:sp>
        <p:nvSpPr>
          <p:cNvPr id="5" name="TextBox 4"/>
          <p:cNvSpPr txBox="1"/>
          <p:nvPr/>
        </p:nvSpPr>
        <p:spPr>
          <a:xfrm>
            <a:off x="583721" y="3429000"/>
            <a:ext cx="3988279" cy="2308324"/>
          </a:xfrm>
          <a:prstGeom prst="rect">
            <a:avLst/>
          </a:prstGeom>
          <a:noFill/>
        </p:spPr>
        <p:txBody>
          <a:bodyPr wrap="square" rtlCol="0">
            <a:spAutoFit/>
          </a:bodyPr>
          <a:lstStyle/>
          <a:p>
            <a:r>
              <a:rPr lang="en-US" dirty="0" smtClean="0"/>
              <a:t>Isaac Newton offered a radical explanation of these laws with his Theory of Gravitation.</a:t>
            </a:r>
          </a:p>
          <a:p>
            <a:endParaRPr lang="en-US" dirty="0" smtClean="0"/>
          </a:p>
          <a:p>
            <a:r>
              <a:rPr lang="en-US" dirty="0" smtClean="0"/>
              <a:t>The science of astronomy, and methods used to eventually become the basis for scientific investigation, flourished over the 150-year period from 1543 to 1687.</a:t>
            </a:r>
            <a:endParaRPr lang="en-US" dirty="0"/>
          </a:p>
        </p:txBody>
      </p:sp>
    </p:spTree>
  </p:cSld>
  <p:clrMapOvr>
    <a:masterClrMapping/>
  </p:clrMapOvr>
  <p:transition advTm="3366">
    <p:dissolve/>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829358" y="712688"/>
            <a:ext cx="7269845" cy="646331"/>
          </a:xfrm>
          <a:prstGeom prst="rect">
            <a:avLst/>
          </a:prstGeom>
          <a:noFill/>
        </p:spPr>
        <p:txBody>
          <a:bodyPr wrap="square" rtlCol="0">
            <a:spAutoFit/>
          </a:bodyPr>
          <a:lstStyle/>
          <a:p>
            <a:r>
              <a:rPr lang="en-US" dirty="0" smtClean="0"/>
              <a:t>AS THE NUMBER OF CALCIUM IONS CHANGE, THE NEW GENES PRODUCED ARE LOCALIZED IN “STOCHASTIC BURSTS.”</a:t>
            </a:r>
            <a:endParaRPr lang="en-US" dirty="0"/>
          </a:p>
        </p:txBody>
      </p:sp>
      <p:pic>
        <p:nvPicPr>
          <p:cNvPr id="3" name="Picture 2"/>
          <p:cNvPicPr>
            <a:picLocks noChangeAspect="1"/>
          </p:cNvPicPr>
          <p:nvPr/>
        </p:nvPicPr>
        <p:blipFill>
          <a:blip r:embed="rId3"/>
          <a:stretch>
            <a:fillRect/>
          </a:stretch>
        </p:blipFill>
        <p:spPr>
          <a:xfrm>
            <a:off x="330200" y="1638300"/>
            <a:ext cx="8483600" cy="3581400"/>
          </a:xfrm>
          <a:prstGeom prst="rect">
            <a:avLst/>
          </a:prstGeom>
        </p:spPr>
      </p:pic>
      <p:sp>
        <p:nvSpPr>
          <p:cNvPr id="4" name="TextBox 3"/>
          <p:cNvSpPr txBox="1"/>
          <p:nvPr/>
        </p:nvSpPr>
        <p:spPr>
          <a:xfrm>
            <a:off x="531308" y="5558965"/>
            <a:ext cx="8282492" cy="923330"/>
          </a:xfrm>
          <a:prstGeom prst="rect">
            <a:avLst/>
          </a:prstGeom>
          <a:noFill/>
        </p:spPr>
        <p:txBody>
          <a:bodyPr wrap="square" rtlCol="0">
            <a:spAutoFit/>
          </a:bodyPr>
          <a:lstStyle/>
          <a:p>
            <a:r>
              <a:rPr lang="en-US" dirty="0" smtClean="0"/>
              <a:t>As Ca ions increase, the frequency of the bursts also increase (not the duration).</a:t>
            </a:r>
          </a:p>
          <a:p>
            <a:r>
              <a:rPr lang="en-US" dirty="0" smtClean="0"/>
              <a:t>This higher input -&gt; higher frequency implies that this is a </a:t>
            </a:r>
            <a:r>
              <a:rPr lang="en-US" i="1" dirty="0" smtClean="0"/>
              <a:t>frequency modulated (FM) </a:t>
            </a:r>
            <a:r>
              <a:rPr lang="en-US" dirty="0" smtClean="0"/>
              <a:t>signaling system!</a:t>
            </a:r>
            <a:endParaRPr lang="en-US" dirty="0"/>
          </a:p>
        </p:txBody>
      </p:sp>
    </p:spTree>
  </p:cSld>
  <p:clrMapOvr>
    <a:masterClrMapping/>
  </p:clrMapOvr>
  <p:transition advTm="17666">
    <p:dissolve/>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62615" y="596066"/>
            <a:ext cx="7114340" cy="369332"/>
          </a:xfrm>
          <a:prstGeom prst="rect">
            <a:avLst/>
          </a:prstGeom>
          <a:noFill/>
        </p:spPr>
        <p:txBody>
          <a:bodyPr wrap="square" rtlCol="0">
            <a:spAutoFit/>
          </a:bodyPr>
          <a:lstStyle/>
          <a:p>
            <a:r>
              <a:rPr lang="en-US" dirty="0" smtClean="0"/>
              <a:t>FREQUENCY MODULATION IS A WELL-KNOWN CONCEPT IN PHYSICS.</a:t>
            </a:r>
          </a:p>
        </p:txBody>
      </p:sp>
    </p:spTree>
  </p:cSld>
  <p:clrMapOvr>
    <a:masterClrMapping/>
  </p:clrMapOvr>
  <p:transition advTm="4083">
    <p:dissolve/>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62615" y="596066"/>
            <a:ext cx="7114340" cy="2585323"/>
          </a:xfrm>
          <a:prstGeom prst="rect">
            <a:avLst/>
          </a:prstGeom>
          <a:noFill/>
        </p:spPr>
        <p:txBody>
          <a:bodyPr wrap="square" rtlCol="0">
            <a:spAutoFit/>
          </a:bodyPr>
          <a:lstStyle/>
          <a:p>
            <a:r>
              <a:rPr lang="en-US" dirty="0" smtClean="0"/>
              <a:t>FREQUENCY MODULATION IS A WELL-KNOWN CONCEPT IN PHYSICS.</a:t>
            </a:r>
          </a:p>
          <a:p>
            <a:endParaRPr lang="en-US" dirty="0" smtClean="0"/>
          </a:p>
          <a:p>
            <a:r>
              <a:rPr lang="en-US" dirty="0" smtClean="0"/>
              <a:t>BY MODULATING RADIO WAVE FREQUENCIES, NOISE IS GREATLY REDUCED.</a:t>
            </a:r>
          </a:p>
          <a:p>
            <a:r>
              <a:rPr lang="en-US" dirty="0" smtClean="0"/>
              <a:t>(As opposed to Amplitude Modulation.)</a:t>
            </a:r>
          </a:p>
          <a:p>
            <a:endParaRPr lang="en-US" dirty="0" smtClean="0"/>
          </a:p>
          <a:p>
            <a:r>
              <a:rPr lang="en-US" dirty="0" smtClean="0"/>
              <a:t>UNDERSTANDING THE NATURE OF FREQUENCY-MODULATED COMMUNICATION BETWEEN CELLS MAY ENABLE US TO ONE DAY CONTROL CERTAIN CELLULAR FUNCTIONS (cell repair, cell division, cell reproduction, etc.).</a:t>
            </a:r>
          </a:p>
        </p:txBody>
      </p:sp>
    </p:spTree>
  </p:cSld>
  <p:clrMapOvr>
    <a:masterClrMapping/>
  </p:clrMapOvr>
  <p:transition advTm="13000">
    <p:dissolve/>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062615" y="596066"/>
            <a:ext cx="7114340" cy="4801315"/>
          </a:xfrm>
          <a:prstGeom prst="rect">
            <a:avLst/>
          </a:prstGeom>
          <a:noFill/>
        </p:spPr>
        <p:txBody>
          <a:bodyPr wrap="square" rtlCol="0">
            <a:spAutoFit/>
          </a:bodyPr>
          <a:lstStyle/>
          <a:p>
            <a:r>
              <a:rPr lang="en-US" dirty="0" smtClean="0"/>
              <a:t>FREQUENCY MODULATION IS A WELL-KNOWN CONCEPT IN PHYSICS.</a:t>
            </a:r>
          </a:p>
          <a:p>
            <a:endParaRPr lang="en-US" dirty="0" smtClean="0"/>
          </a:p>
          <a:p>
            <a:r>
              <a:rPr lang="en-US" dirty="0" smtClean="0"/>
              <a:t>BY MODULATING RADIO WAVE FREQUENCIES, NOISE IS GREATLY REDUCED.</a:t>
            </a:r>
          </a:p>
          <a:p>
            <a:r>
              <a:rPr lang="en-US" dirty="0" smtClean="0"/>
              <a:t>(As opposed to Amplitude Modulation.)</a:t>
            </a:r>
          </a:p>
          <a:p>
            <a:endParaRPr lang="en-US" dirty="0" smtClean="0"/>
          </a:p>
          <a:p>
            <a:r>
              <a:rPr lang="en-US" dirty="0" smtClean="0"/>
              <a:t>UNDERSTANDING THE NATURE OF FREQUENCY-MODULATED COMMUNICATION BETWEEN CELLS MAY ENABLE US TO ONE DAY CONTROL CERTAIN CELLULAR FUNCTIONS (cell repair, cell division, cell reproduction, etc.).</a:t>
            </a:r>
          </a:p>
          <a:p>
            <a:endParaRPr lang="en-US" dirty="0" smtClean="0"/>
          </a:p>
          <a:p>
            <a:endParaRPr lang="en-US" dirty="0" smtClean="0"/>
          </a:p>
          <a:p>
            <a:endParaRPr lang="en-US" dirty="0" smtClean="0"/>
          </a:p>
          <a:p>
            <a:endParaRPr lang="en-US" dirty="0" smtClean="0"/>
          </a:p>
          <a:p>
            <a:endParaRPr lang="en-US" dirty="0" smtClean="0"/>
          </a:p>
          <a:p>
            <a:r>
              <a:rPr lang="en-US" dirty="0" smtClean="0"/>
              <a:t>BUT, IN 2010, Craig Venter and his team built the genome of a bacterium from scratch and incorporated it into a cell to make what they call the world's first synthetic life form.</a:t>
            </a:r>
          </a:p>
        </p:txBody>
      </p:sp>
    </p:spTree>
  </p:cSld>
  <p:clrMapOvr>
    <a:masterClrMapping/>
  </p:clrMapOvr>
  <p:transition advTm="12783">
    <p:dissolve/>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7" name="Group 6"/>
          <p:cNvGrpSpPr/>
          <p:nvPr/>
        </p:nvGrpSpPr>
        <p:grpSpPr>
          <a:xfrm>
            <a:off x="4546600" y="87013"/>
            <a:ext cx="4576220" cy="4371232"/>
            <a:chOff x="4792815" y="2272629"/>
            <a:chExt cx="4576220" cy="4371232"/>
          </a:xfrm>
        </p:grpSpPr>
        <p:sp>
          <p:nvSpPr>
            <p:cNvPr id="2" name="Text Box 1"/>
            <p:cNvSpPr txBox="1">
              <a:spLocks noChangeArrowheads="1"/>
            </p:cNvSpPr>
            <p:nvPr/>
          </p:nvSpPr>
          <p:spPr bwMode="auto">
            <a:xfrm>
              <a:off x="4792815" y="2272629"/>
              <a:ext cx="4576220" cy="214252"/>
            </a:xfrm>
            <a:prstGeom prst="rect">
              <a:avLst/>
            </a:prstGeom>
            <a:noFill/>
            <a:ln w="9525">
              <a:noFill/>
              <a:round/>
              <a:headEnd/>
              <a:tailEnd/>
            </a:ln>
            <a:effectLst/>
          </p:spPr>
          <p:txBody>
            <a:bodyPr lIns="0" tIns="0" rIns="0" bIns="0">
              <a:prstTxWarp prst="textNoShape">
                <a:avLst/>
              </a:prstTxWarp>
            </a:bodyPr>
            <a:lstStyle/>
            <a:p>
              <a:pPr algn="ct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sz="1200" b="1" dirty="0" smtClean="0">
                  <a:latin typeface="Arial" charset="0"/>
                  <a:ea typeface="msgothic" charset="0"/>
                  <a:cs typeface="msgothic" charset="0"/>
                </a:rPr>
                <a:t>The </a:t>
              </a:r>
              <a:r>
                <a:rPr lang="en-GB" sz="1200" b="1" dirty="0">
                  <a:latin typeface="Arial" charset="0"/>
                  <a:ea typeface="msgothic" charset="0"/>
                  <a:cs typeface="msgothic" charset="0"/>
                </a:rPr>
                <a:t>assembly of a synthetic M. </a:t>
              </a:r>
              <a:r>
                <a:rPr lang="en-GB" sz="1200" b="1" dirty="0" err="1">
                  <a:latin typeface="Arial" charset="0"/>
                  <a:ea typeface="msgothic" charset="0"/>
                  <a:cs typeface="msgothic" charset="0"/>
                </a:rPr>
                <a:t>mycoides</a:t>
              </a:r>
              <a:r>
                <a:rPr lang="en-GB" sz="1200" b="1" dirty="0">
                  <a:latin typeface="Arial" charset="0"/>
                  <a:ea typeface="msgothic" charset="0"/>
                  <a:cs typeface="msgothic" charset="0"/>
                </a:rPr>
                <a:t> genome in yeast.</a:t>
              </a:r>
            </a:p>
          </p:txBody>
        </p:sp>
        <p:pic>
          <p:nvPicPr>
            <p:cNvPr id="3" name="Picture 3"/>
            <p:cNvPicPr>
              <a:picLocks noChangeAspect="1" noChangeArrowheads="1"/>
            </p:cNvPicPr>
            <p:nvPr/>
          </p:nvPicPr>
          <p:blipFill>
            <a:blip r:embed="rId2"/>
            <a:srcRect/>
            <a:stretch>
              <a:fillRect/>
            </a:stretch>
          </p:blipFill>
          <p:spPr bwMode="auto">
            <a:xfrm>
              <a:off x="5065914" y="2486881"/>
              <a:ext cx="3595545" cy="3735146"/>
            </a:xfrm>
            <a:prstGeom prst="rect">
              <a:avLst/>
            </a:prstGeom>
            <a:noFill/>
            <a:ln w="9525">
              <a:noFill/>
              <a:round/>
              <a:headEnd/>
              <a:tailEnd/>
            </a:ln>
            <a:effectLst/>
          </p:spPr>
        </p:pic>
        <p:sp>
          <p:nvSpPr>
            <p:cNvPr id="4" name="Text Box 4"/>
            <p:cNvSpPr txBox="1">
              <a:spLocks noChangeArrowheads="1"/>
            </p:cNvSpPr>
            <p:nvPr/>
          </p:nvSpPr>
          <p:spPr bwMode="auto">
            <a:xfrm>
              <a:off x="5354123" y="6388274"/>
              <a:ext cx="3307336" cy="255587"/>
            </a:xfrm>
            <a:prstGeom prst="rect">
              <a:avLst/>
            </a:prstGeom>
            <a:noFill/>
            <a:ln w="9525">
              <a:noFill/>
              <a:round/>
              <a:headEnd/>
              <a:tailEnd/>
            </a:ln>
            <a:effectLst/>
          </p:spPr>
          <p:txBody>
            <a:bodyPr lIns="0" tIns="0" rIns="0" bIns="0">
              <a:prstTxWarp prst="textNoShape">
                <a:avLst/>
              </a:prstTxWarp>
            </a:bodyPr>
            <a:lstStyle/>
            <a:p>
              <a:pPr>
                <a:tabLst>
                  <a:tab pos="723900" algn="l"/>
                  <a:tab pos="1447800" algn="l"/>
                  <a:tab pos="2171700" algn="l"/>
                  <a:tab pos="2895600" algn="l"/>
                  <a:tab pos="3619500" algn="l"/>
                </a:tabLst>
              </a:pPr>
              <a:r>
                <a:rPr lang="en-GB" sz="1200" b="1" dirty="0">
                  <a:latin typeface="Arial" charset="0"/>
                  <a:ea typeface="msgothic" charset="0"/>
                  <a:cs typeface="msgothic" charset="0"/>
                </a:rPr>
                <a:t>D G Gibson et al. Science 2010;329:52-56</a:t>
              </a:r>
            </a:p>
          </p:txBody>
        </p:sp>
      </p:grpSp>
      <p:pic>
        <p:nvPicPr>
          <p:cNvPr id="6" name="Picture 5"/>
          <p:cNvPicPr>
            <a:picLocks noChangeAspect="1"/>
          </p:cNvPicPr>
          <p:nvPr/>
        </p:nvPicPr>
        <p:blipFill>
          <a:blip r:embed="rId3"/>
          <a:stretch>
            <a:fillRect/>
          </a:stretch>
        </p:blipFill>
        <p:spPr>
          <a:xfrm>
            <a:off x="566101" y="4458245"/>
            <a:ext cx="6919959" cy="2235350"/>
          </a:xfrm>
          <a:prstGeom prst="rect">
            <a:avLst/>
          </a:prstGeom>
        </p:spPr>
      </p:pic>
      <p:sp>
        <p:nvSpPr>
          <p:cNvPr id="8" name="TextBox 7"/>
          <p:cNvSpPr txBox="1"/>
          <p:nvPr/>
        </p:nvSpPr>
        <p:spPr>
          <a:xfrm>
            <a:off x="566101" y="1017170"/>
            <a:ext cx="3706195" cy="830997"/>
          </a:xfrm>
          <a:prstGeom prst="rect">
            <a:avLst/>
          </a:prstGeom>
          <a:noFill/>
        </p:spPr>
        <p:txBody>
          <a:bodyPr wrap="square" rtlCol="0">
            <a:spAutoFit/>
          </a:bodyPr>
          <a:lstStyle/>
          <a:p>
            <a:r>
              <a:rPr lang="en-US" sz="2400" b="1" dirty="0" smtClean="0"/>
              <a:t>THE DAWN OF </a:t>
            </a:r>
          </a:p>
          <a:p>
            <a:r>
              <a:rPr lang="en-US" sz="2400" b="1" i="1" dirty="0" smtClean="0"/>
              <a:t>SYNTHETIC BIOLOGY</a:t>
            </a:r>
            <a:endParaRPr lang="en-US" sz="2400" b="1" i="1" dirty="0"/>
          </a:p>
        </p:txBody>
      </p:sp>
      <p:sp>
        <p:nvSpPr>
          <p:cNvPr id="9" name="TextBox 8"/>
          <p:cNvSpPr txBox="1"/>
          <p:nvPr/>
        </p:nvSpPr>
        <p:spPr>
          <a:xfrm>
            <a:off x="566101" y="1995526"/>
            <a:ext cx="3412227" cy="1323439"/>
          </a:xfrm>
          <a:prstGeom prst="rect">
            <a:avLst/>
          </a:prstGeom>
          <a:noFill/>
        </p:spPr>
        <p:txBody>
          <a:bodyPr wrap="square" rtlCol="0">
            <a:spAutoFit/>
          </a:bodyPr>
          <a:lstStyle/>
          <a:p>
            <a:r>
              <a:rPr lang="en-US" sz="1600" dirty="0" smtClean="0"/>
              <a:t>Craig Venter and his team have built the genome of a bacterium from scratch and incorporated it into a cell to make what they call the world's first synthetic life form.</a:t>
            </a:r>
            <a:endParaRPr lang="en-US" sz="1600" dirty="0"/>
          </a:p>
        </p:txBody>
      </p:sp>
    </p:spTree>
  </p:cSld>
  <p:clrMapOvr>
    <a:masterClrMapping/>
  </p:clrMapOvr>
  <p:transition advTm="40216">
    <p:dissolve/>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5" name="Group 6"/>
          <p:cNvGrpSpPr/>
          <p:nvPr/>
        </p:nvGrpSpPr>
        <p:grpSpPr>
          <a:xfrm>
            <a:off x="4546600" y="87013"/>
            <a:ext cx="4576220" cy="4371232"/>
            <a:chOff x="4792815" y="2272629"/>
            <a:chExt cx="4576220" cy="4371232"/>
          </a:xfrm>
        </p:grpSpPr>
        <p:sp>
          <p:nvSpPr>
            <p:cNvPr id="2" name="Text Box 1"/>
            <p:cNvSpPr txBox="1">
              <a:spLocks noChangeArrowheads="1"/>
            </p:cNvSpPr>
            <p:nvPr/>
          </p:nvSpPr>
          <p:spPr bwMode="auto">
            <a:xfrm>
              <a:off x="4792815" y="2272629"/>
              <a:ext cx="4576220" cy="214252"/>
            </a:xfrm>
            <a:prstGeom prst="rect">
              <a:avLst/>
            </a:prstGeom>
            <a:noFill/>
            <a:ln w="9525">
              <a:noFill/>
              <a:round/>
              <a:headEnd/>
              <a:tailEnd/>
            </a:ln>
            <a:effectLst/>
          </p:spPr>
          <p:txBody>
            <a:bodyPr lIns="0" tIns="0" rIns="0" bIns="0">
              <a:prstTxWarp prst="textNoShape">
                <a:avLst/>
              </a:prstTxWarp>
            </a:bodyPr>
            <a:lstStyle/>
            <a:p>
              <a:pPr algn="ct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sz="1200" b="1" dirty="0" smtClean="0">
                  <a:latin typeface="Arial" charset="0"/>
                  <a:ea typeface="msgothic" charset="0"/>
                  <a:cs typeface="msgothic" charset="0"/>
                </a:rPr>
                <a:t>The </a:t>
              </a:r>
              <a:r>
                <a:rPr lang="en-GB" sz="1200" b="1" dirty="0">
                  <a:latin typeface="Arial" charset="0"/>
                  <a:ea typeface="msgothic" charset="0"/>
                  <a:cs typeface="msgothic" charset="0"/>
                </a:rPr>
                <a:t>assembly of a synthetic M. </a:t>
              </a:r>
              <a:r>
                <a:rPr lang="en-GB" sz="1200" b="1" dirty="0" err="1">
                  <a:latin typeface="Arial" charset="0"/>
                  <a:ea typeface="msgothic" charset="0"/>
                  <a:cs typeface="msgothic" charset="0"/>
                </a:rPr>
                <a:t>mycoides</a:t>
              </a:r>
              <a:r>
                <a:rPr lang="en-GB" sz="1200" b="1" dirty="0">
                  <a:latin typeface="Arial" charset="0"/>
                  <a:ea typeface="msgothic" charset="0"/>
                  <a:cs typeface="msgothic" charset="0"/>
                </a:rPr>
                <a:t> genome in yeast.</a:t>
              </a:r>
            </a:p>
          </p:txBody>
        </p:sp>
        <p:pic>
          <p:nvPicPr>
            <p:cNvPr id="3" name="Picture 3"/>
            <p:cNvPicPr>
              <a:picLocks noChangeAspect="1" noChangeArrowheads="1"/>
            </p:cNvPicPr>
            <p:nvPr/>
          </p:nvPicPr>
          <p:blipFill>
            <a:blip r:embed="rId2"/>
            <a:srcRect/>
            <a:stretch>
              <a:fillRect/>
            </a:stretch>
          </p:blipFill>
          <p:spPr bwMode="auto">
            <a:xfrm>
              <a:off x="5065914" y="2486881"/>
              <a:ext cx="3595545" cy="3735146"/>
            </a:xfrm>
            <a:prstGeom prst="rect">
              <a:avLst/>
            </a:prstGeom>
            <a:noFill/>
            <a:ln w="9525">
              <a:noFill/>
              <a:round/>
              <a:headEnd/>
              <a:tailEnd/>
            </a:ln>
            <a:effectLst/>
          </p:spPr>
        </p:pic>
        <p:sp>
          <p:nvSpPr>
            <p:cNvPr id="4" name="Text Box 4"/>
            <p:cNvSpPr txBox="1">
              <a:spLocks noChangeArrowheads="1"/>
            </p:cNvSpPr>
            <p:nvPr/>
          </p:nvSpPr>
          <p:spPr bwMode="auto">
            <a:xfrm>
              <a:off x="5354123" y="6388274"/>
              <a:ext cx="3307336" cy="255587"/>
            </a:xfrm>
            <a:prstGeom prst="rect">
              <a:avLst/>
            </a:prstGeom>
            <a:noFill/>
            <a:ln w="9525">
              <a:noFill/>
              <a:round/>
              <a:headEnd/>
              <a:tailEnd/>
            </a:ln>
            <a:effectLst/>
          </p:spPr>
          <p:txBody>
            <a:bodyPr lIns="0" tIns="0" rIns="0" bIns="0">
              <a:prstTxWarp prst="textNoShape">
                <a:avLst/>
              </a:prstTxWarp>
            </a:bodyPr>
            <a:lstStyle/>
            <a:p>
              <a:pPr>
                <a:tabLst>
                  <a:tab pos="723900" algn="l"/>
                  <a:tab pos="1447800" algn="l"/>
                  <a:tab pos="2171700" algn="l"/>
                  <a:tab pos="2895600" algn="l"/>
                  <a:tab pos="3619500" algn="l"/>
                </a:tabLst>
              </a:pPr>
              <a:r>
                <a:rPr lang="en-GB" sz="1200" b="1" dirty="0">
                  <a:latin typeface="Arial" charset="0"/>
                  <a:ea typeface="msgothic" charset="0"/>
                  <a:cs typeface="msgothic" charset="0"/>
                </a:rPr>
                <a:t>D G Gibson et al. Science 2010;329:52-56</a:t>
              </a:r>
            </a:p>
          </p:txBody>
        </p:sp>
      </p:grpSp>
      <p:pic>
        <p:nvPicPr>
          <p:cNvPr id="6" name="Picture 5"/>
          <p:cNvPicPr>
            <a:picLocks noChangeAspect="1"/>
          </p:cNvPicPr>
          <p:nvPr/>
        </p:nvPicPr>
        <p:blipFill>
          <a:blip r:embed="rId3"/>
          <a:stretch>
            <a:fillRect/>
          </a:stretch>
        </p:blipFill>
        <p:spPr>
          <a:xfrm>
            <a:off x="566101" y="4458245"/>
            <a:ext cx="6919959" cy="2235350"/>
          </a:xfrm>
          <a:prstGeom prst="rect">
            <a:avLst/>
          </a:prstGeom>
        </p:spPr>
      </p:pic>
      <p:sp>
        <p:nvSpPr>
          <p:cNvPr id="8" name="TextBox 7"/>
          <p:cNvSpPr txBox="1"/>
          <p:nvPr/>
        </p:nvSpPr>
        <p:spPr>
          <a:xfrm>
            <a:off x="566101" y="1017170"/>
            <a:ext cx="3706195" cy="830997"/>
          </a:xfrm>
          <a:prstGeom prst="rect">
            <a:avLst/>
          </a:prstGeom>
          <a:noFill/>
        </p:spPr>
        <p:txBody>
          <a:bodyPr wrap="square" rtlCol="0">
            <a:spAutoFit/>
          </a:bodyPr>
          <a:lstStyle/>
          <a:p>
            <a:r>
              <a:rPr lang="en-US" sz="2400" b="1" dirty="0" smtClean="0"/>
              <a:t>THE DAWN OF </a:t>
            </a:r>
          </a:p>
          <a:p>
            <a:r>
              <a:rPr lang="en-US" sz="2400" b="1" i="1" dirty="0" smtClean="0"/>
              <a:t>SYNTHETIC BIOLOGY</a:t>
            </a:r>
            <a:endParaRPr lang="en-US" sz="2400" b="1" i="1" dirty="0"/>
          </a:p>
        </p:txBody>
      </p:sp>
      <p:sp>
        <p:nvSpPr>
          <p:cNvPr id="9" name="TextBox 8"/>
          <p:cNvSpPr txBox="1"/>
          <p:nvPr/>
        </p:nvSpPr>
        <p:spPr>
          <a:xfrm>
            <a:off x="566101" y="1995526"/>
            <a:ext cx="3412227" cy="1815882"/>
          </a:xfrm>
          <a:prstGeom prst="rect">
            <a:avLst/>
          </a:prstGeom>
          <a:noFill/>
        </p:spPr>
        <p:txBody>
          <a:bodyPr wrap="square" rtlCol="0">
            <a:spAutoFit/>
          </a:bodyPr>
          <a:lstStyle/>
          <a:p>
            <a:r>
              <a:rPr lang="en-US" sz="1600" dirty="0" smtClean="0"/>
              <a:t>Craig Venter and his team have built the genome of a bacterium from scratch and incorporated it into a cell to make what they call the world's first synthetic life form.</a:t>
            </a:r>
          </a:p>
          <a:p>
            <a:endParaRPr lang="en-US" sz="1600" dirty="0" smtClean="0"/>
          </a:p>
          <a:p>
            <a:r>
              <a:rPr lang="en-US" sz="1600" dirty="0" smtClean="0"/>
              <a:t>        </a:t>
            </a:r>
            <a:r>
              <a:rPr lang="en-US" sz="1600" b="1" i="1" dirty="0" smtClean="0"/>
              <a:t>HOW WAS THIS DONE?</a:t>
            </a:r>
            <a:endParaRPr lang="en-US" sz="1600" b="1" i="1" dirty="0"/>
          </a:p>
        </p:txBody>
      </p:sp>
    </p:spTree>
  </p:cSld>
  <p:clrMapOvr>
    <a:masterClrMapping/>
  </p:clrMapOvr>
  <p:transition advTm="3683">
    <p:dissolve/>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286524" y="349865"/>
            <a:ext cx="6520151" cy="461665"/>
          </a:xfrm>
          <a:prstGeom prst="rect">
            <a:avLst/>
          </a:prstGeom>
          <a:noFill/>
        </p:spPr>
        <p:txBody>
          <a:bodyPr wrap="square" rtlCol="0">
            <a:spAutoFit/>
          </a:bodyPr>
          <a:lstStyle/>
          <a:p>
            <a:r>
              <a:rPr lang="en-US" sz="2400" b="1" i="1" dirty="0" smtClean="0"/>
              <a:t>THE DESIGN AND CONSTRUCTION OF A GENOME:</a:t>
            </a:r>
            <a:endParaRPr lang="en-US" sz="2400" b="1" i="1" dirty="0"/>
          </a:p>
        </p:txBody>
      </p:sp>
      <p:pic>
        <p:nvPicPr>
          <p:cNvPr id="3" name="Picture 2"/>
          <p:cNvPicPr>
            <a:picLocks noChangeAspect="1"/>
          </p:cNvPicPr>
          <p:nvPr/>
        </p:nvPicPr>
        <p:blipFill>
          <a:blip r:embed="rId3"/>
          <a:stretch>
            <a:fillRect/>
          </a:stretch>
        </p:blipFill>
        <p:spPr>
          <a:xfrm>
            <a:off x="190500" y="1148417"/>
            <a:ext cx="2921000" cy="5105400"/>
          </a:xfrm>
          <a:prstGeom prst="rect">
            <a:avLst/>
          </a:prstGeom>
        </p:spPr>
      </p:pic>
    </p:spTree>
  </p:cSld>
  <p:clrMapOvr>
    <a:masterClrMapping/>
  </p:clrMapOvr>
  <p:transition advTm="15333">
    <p:dissolve/>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286524" y="349865"/>
            <a:ext cx="6520151" cy="461665"/>
          </a:xfrm>
          <a:prstGeom prst="rect">
            <a:avLst/>
          </a:prstGeom>
          <a:noFill/>
        </p:spPr>
        <p:txBody>
          <a:bodyPr wrap="square" rtlCol="0">
            <a:spAutoFit/>
          </a:bodyPr>
          <a:lstStyle/>
          <a:p>
            <a:r>
              <a:rPr lang="en-US" sz="2400" b="1" i="1" dirty="0" smtClean="0"/>
              <a:t>THE DESIGN AND CONSTRUCTION OF A GENOME:</a:t>
            </a:r>
            <a:endParaRPr lang="en-US" sz="2400" b="1" i="1" dirty="0"/>
          </a:p>
        </p:txBody>
      </p:sp>
      <p:pic>
        <p:nvPicPr>
          <p:cNvPr id="3" name="Picture 2"/>
          <p:cNvPicPr>
            <a:picLocks noChangeAspect="1"/>
          </p:cNvPicPr>
          <p:nvPr/>
        </p:nvPicPr>
        <p:blipFill>
          <a:blip r:embed="rId3"/>
          <a:stretch>
            <a:fillRect/>
          </a:stretch>
        </p:blipFill>
        <p:spPr>
          <a:xfrm>
            <a:off x="190500" y="1148417"/>
            <a:ext cx="2921000" cy="5105400"/>
          </a:xfrm>
          <a:prstGeom prst="rect">
            <a:avLst/>
          </a:prstGeom>
        </p:spPr>
      </p:pic>
      <p:pic>
        <p:nvPicPr>
          <p:cNvPr id="4" name="Picture 3"/>
          <p:cNvPicPr>
            <a:picLocks noChangeAspect="1"/>
          </p:cNvPicPr>
          <p:nvPr/>
        </p:nvPicPr>
        <p:blipFill>
          <a:blip r:embed="rId4"/>
          <a:stretch>
            <a:fillRect/>
          </a:stretch>
        </p:blipFill>
        <p:spPr>
          <a:xfrm>
            <a:off x="3111500" y="1148417"/>
            <a:ext cx="2895600" cy="5130800"/>
          </a:xfrm>
          <a:prstGeom prst="rect">
            <a:avLst/>
          </a:prstGeom>
        </p:spPr>
      </p:pic>
    </p:spTree>
  </p:cSld>
  <p:clrMapOvr>
    <a:masterClrMapping/>
  </p:clrMapOvr>
  <p:transition advTm="15633">
    <p:dissolve/>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286524" y="349865"/>
            <a:ext cx="6520151" cy="461665"/>
          </a:xfrm>
          <a:prstGeom prst="rect">
            <a:avLst/>
          </a:prstGeom>
          <a:noFill/>
        </p:spPr>
        <p:txBody>
          <a:bodyPr wrap="square" rtlCol="0">
            <a:spAutoFit/>
          </a:bodyPr>
          <a:lstStyle/>
          <a:p>
            <a:r>
              <a:rPr lang="en-US" sz="2400" b="1" i="1" dirty="0" smtClean="0"/>
              <a:t>THE DESIGN AND CONSTRUCTION OF A GENOME:</a:t>
            </a:r>
            <a:endParaRPr lang="en-US" sz="2400" b="1" i="1" dirty="0"/>
          </a:p>
        </p:txBody>
      </p:sp>
      <p:pic>
        <p:nvPicPr>
          <p:cNvPr id="3" name="Picture 2"/>
          <p:cNvPicPr>
            <a:picLocks noChangeAspect="1"/>
          </p:cNvPicPr>
          <p:nvPr/>
        </p:nvPicPr>
        <p:blipFill>
          <a:blip r:embed="rId3"/>
          <a:stretch>
            <a:fillRect/>
          </a:stretch>
        </p:blipFill>
        <p:spPr>
          <a:xfrm>
            <a:off x="190500" y="1148417"/>
            <a:ext cx="2921000" cy="5105400"/>
          </a:xfrm>
          <a:prstGeom prst="rect">
            <a:avLst/>
          </a:prstGeom>
        </p:spPr>
      </p:pic>
      <p:pic>
        <p:nvPicPr>
          <p:cNvPr id="4" name="Picture 3"/>
          <p:cNvPicPr>
            <a:picLocks noChangeAspect="1"/>
          </p:cNvPicPr>
          <p:nvPr/>
        </p:nvPicPr>
        <p:blipFill>
          <a:blip r:embed="rId4"/>
          <a:stretch>
            <a:fillRect/>
          </a:stretch>
        </p:blipFill>
        <p:spPr>
          <a:xfrm>
            <a:off x="3111500" y="1148417"/>
            <a:ext cx="2895600" cy="5130800"/>
          </a:xfrm>
          <a:prstGeom prst="rect">
            <a:avLst/>
          </a:prstGeom>
        </p:spPr>
      </p:pic>
      <p:pic>
        <p:nvPicPr>
          <p:cNvPr id="5" name="Picture 4"/>
          <p:cNvPicPr>
            <a:picLocks noChangeAspect="1"/>
          </p:cNvPicPr>
          <p:nvPr/>
        </p:nvPicPr>
        <p:blipFill>
          <a:blip r:embed="rId5"/>
          <a:stretch>
            <a:fillRect/>
          </a:stretch>
        </p:blipFill>
        <p:spPr>
          <a:xfrm>
            <a:off x="6007100" y="1148417"/>
            <a:ext cx="2882900" cy="5105400"/>
          </a:xfrm>
          <a:prstGeom prst="rect">
            <a:avLst/>
          </a:prstGeom>
        </p:spPr>
      </p:pic>
    </p:spTree>
  </p:cSld>
  <p:clrMapOvr>
    <a:masterClrMapping/>
  </p:clrMapOvr>
  <p:transition advTm="15416">
    <p:dissolve/>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039086" y="1308754"/>
            <a:ext cx="5015027" cy="1631216"/>
          </a:xfrm>
          <a:prstGeom prst="rect">
            <a:avLst/>
          </a:prstGeom>
          <a:noFill/>
        </p:spPr>
        <p:txBody>
          <a:bodyPr wrap="square" rtlCol="0">
            <a:spAutoFit/>
          </a:bodyPr>
          <a:lstStyle/>
          <a:p>
            <a:r>
              <a:rPr lang="en-US" dirty="0" smtClean="0"/>
              <a:t>"We decided that [by] writing new biological software and creating new species, we could create new species to do what we want them to do, not what they evolved to do.”</a:t>
            </a:r>
          </a:p>
          <a:p>
            <a:endParaRPr lang="en-US" sz="1400" dirty="0" smtClean="0"/>
          </a:p>
          <a:p>
            <a:r>
              <a:rPr lang="en-US" sz="1400" dirty="0" smtClean="0"/>
              <a:t>J. Craig Venter</a:t>
            </a:r>
            <a:endParaRPr lang="en-US" sz="1400" dirty="0"/>
          </a:p>
        </p:txBody>
      </p:sp>
      <p:pic>
        <p:nvPicPr>
          <p:cNvPr id="3" name="Picture 2"/>
          <p:cNvPicPr>
            <a:picLocks noChangeAspect="1"/>
          </p:cNvPicPr>
          <p:nvPr/>
        </p:nvPicPr>
        <p:blipFill>
          <a:blip r:embed="rId2"/>
          <a:stretch>
            <a:fillRect/>
          </a:stretch>
        </p:blipFill>
        <p:spPr>
          <a:xfrm>
            <a:off x="4769024" y="2327671"/>
            <a:ext cx="1725209" cy="2529190"/>
          </a:xfrm>
          <a:prstGeom prst="rect">
            <a:avLst/>
          </a:prstGeom>
        </p:spPr>
      </p:pic>
    </p:spTree>
  </p:cSld>
  <p:clrMapOvr>
    <a:masterClrMapping/>
  </p:clrMapOvr>
  <p:transition advTm="16099">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
        <p:nvSpPr>
          <p:cNvPr id="3" name="TextBox 2"/>
          <p:cNvSpPr txBox="1"/>
          <p:nvPr/>
        </p:nvSpPr>
        <p:spPr>
          <a:xfrm>
            <a:off x="583721" y="1285633"/>
            <a:ext cx="7976558" cy="1754327"/>
          </a:xfrm>
          <a:prstGeom prst="rect">
            <a:avLst/>
          </a:prstGeom>
          <a:noFill/>
        </p:spPr>
        <p:txBody>
          <a:bodyPr wrap="square" rtlCol="0">
            <a:spAutoFit/>
          </a:bodyPr>
          <a:lstStyle/>
          <a:p>
            <a:r>
              <a:rPr lang="en-US" dirty="0" smtClean="0"/>
              <a:t>Throughout human history, man has engaged science by careful observation of the world around him.  In the 16</a:t>
            </a:r>
            <a:r>
              <a:rPr lang="en-US" baseline="30000" dirty="0" smtClean="0"/>
              <a:t>th</a:t>
            </a:r>
            <a:r>
              <a:rPr lang="en-US" dirty="0" smtClean="0"/>
              <a:t> century, astronomer </a:t>
            </a:r>
            <a:r>
              <a:rPr lang="en-US" dirty="0" err="1" smtClean="0"/>
              <a:t>Tycho</a:t>
            </a:r>
            <a:r>
              <a:rPr lang="en-US" dirty="0" smtClean="0"/>
              <a:t> Brahe made careful measurements of the motion of Mars.</a:t>
            </a:r>
          </a:p>
          <a:p>
            <a:endParaRPr lang="en-US" dirty="0" smtClean="0"/>
          </a:p>
          <a:p>
            <a:r>
              <a:rPr lang="en-US" dirty="0" smtClean="0"/>
              <a:t>By using the Copernican model of the sun-centered universe, developed in 1543, </a:t>
            </a:r>
            <a:r>
              <a:rPr lang="en-US" dirty="0" err="1" smtClean="0"/>
              <a:t>Kepler</a:t>
            </a:r>
            <a:r>
              <a:rPr lang="en-US" dirty="0" smtClean="0"/>
              <a:t> would go on to define his Laws of Planetary Motion.</a:t>
            </a:r>
            <a:endParaRPr lang="en-US" dirty="0"/>
          </a:p>
        </p:txBody>
      </p:sp>
      <p:sp>
        <p:nvSpPr>
          <p:cNvPr id="5" name="TextBox 4"/>
          <p:cNvSpPr txBox="1"/>
          <p:nvPr/>
        </p:nvSpPr>
        <p:spPr>
          <a:xfrm>
            <a:off x="583721" y="3429000"/>
            <a:ext cx="3988279" cy="2308324"/>
          </a:xfrm>
          <a:prstGeom prst="rect">
            <a:avLst/>
          </a:prstGeom>
          <a:noFill/>
        </p:spPr>
        <p:txBody>
          <a:bodyPr wrap="square" rtlCol="0">
            <a:spAutoFit/>
          </a:bodyPr>
          <a:lstStyle/>
          <a:p>
            <a:r>
              <a:rPr lang="en-US" dirty="0" smtClean="0"/>
              <a:t>Isaac Newton offered a radical explanation of these laws with his Theory of Gravitation.</a:t>
            </a:r>
          </a:p>
          <a:p>
            <a:endParaRPr lang="en-US" dirty="0" smtClean="0"/>
          </a:p>
          <a:p>
            <a:r>
              <a:rPr lang="en-US" dirty="0" smtClean="0"/>
              <a:t>The science of astronomy, and methods used to eventually become the basis for scientific investigation, flourished over the 150-year period from 1543 to 1687.</a:t>
            </a:r>
            <a:endParaRPr lang="en-US" dirty="0"/>
          </a:p>
        </p:txBody>
      </p:sp>
      <p:pic>
        <p:nvPicPr>
          <p:cNvPr id="6" name="Picture 5"/>
          <p:cNvPicPr>
            <a:picLocks noChangeAspect="1"/>
          </p:cNvPicPr>
          <p:nvPr/>
        </p:nvPicPr>
        <p:blipFill>
          <a:blip r:embed="rId3"/>
          <a:stretch>
            <a:fillRect/>
          </a:stretch>
        </p:blipFill>
        <p:spPr>
          <a:xfrm>
            <a:off x="5253435" y="3429000"/>
            <a:ext cx="2769588" cy="2662180"/>
          </a:xfrm>
          <a:prstGeom prst="rect">
            <a:avLst/>
          </a:prstGeom>
        </p:spPr>
      </p:pic>
    </p:spTree>
  </p:cSld>
  <p:clrMapOvr>
    <a:masterClrMapping/>
  </p:clrMapOvr>
  <p:transition advTm="3066">
    <p:dissolve/>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039086" y="1308754"/>
            <a:ext cx="5015027" cy="1631216"/>
          </a:xfrm>
          <a:prstGeom prst="rect">
            <a:avLst/>
          </a:prstGeom>
          <a:noFill/>
        </p:spPr>
        <p:txBody>
          <a:bodyPr wrap="square" rtlCol="0">
            <a:spAutoFit/>
          </a:bodyPr>
          <a:lstStyle/>
          <a:p>
            <a:r>
              <a:rPr lang="en-US" dirty="0" smtClean="0"/>
              <a:t>"We decided that [by] writing new biological software and creating new species, we could create new species to do what we want them to do, not what they evolved to do.”</a:t>
            </a:r>
          </a:p>
          <a:p>
            <a:endParaRPr lang="en-US" sz="1400" dirty="0" smtClean="0"/>
          </a:p>
          <a:p>
            <a:r>
              <a:rPr lang="en-US" sz="1400" dirty="0" smtClean="0"/>
              <a:t>J. Craig Venter</a:t>
            </a:r>
            <a:endParaRPr lang="en-US" sz="1400" dirty="0"/>
          </a:p>
        </p:txBody>
      </p:sp>
      <p:pic>
        <p:nvPicPr>
          <p:cNvPr id="3" name="Picture 2"/>
          <p:cNvPicPr>
            <a:picLocks noChangeAspect="1"/>
          </p:cNvPicPr>
          <p:nvPr/>
        </p:nvPicPr>
        <p:blipFill>
          <a:blip r:embed="rId2"/>
          <a:stretch>
            <a:fillRect/>
          </a:stretch>
        </p:blipFill>
        <p:spPr>
          <a:xfrm>
            <a:off x="4769024" y="2327671"/>
            <a:ext cx="1725209" cy="2529190"/>
          </a:xfrm>
          <a:prstGeom prst="rect">
            <a:avLst/>
          </a:prstGeom>
        </p:spPr>
      </p:pic>
      <p:sp>
        <p:nvSpPr>
          <p:cNvPr id="4" name="TextBox 3"/>
          <p:cNvSpPr txBox="1"/>
          <p:nvPr/>
        </p:nvSpPr>
        <p:spPr>
          <a:xfrm>
            <a:off x="1028306" y="5364595"/>
            <a:ext cx="7036588" cy="769441"/>
          </a:xfrm>
          <a:prstGeom prst="rect">
            <a:avLst/>
          </a:prstGeom>
          <a:noFill/>
        </p:spPr>
        <p:txBody>
          <a:bodyPr wrap="square" rtlCol="0">
            <a:spAutoFit/>
          </a:bodyPr>
          <a:lstStyle/>
          <a:p>
            <a:r>
              <a:rPr lang="en-US" sz="4400" b="1" i="1" dirty="0" smtClean="0"/>
              <a:t>SO WHAT DOES THIS MEAN?</a:t>
            </a:r>
            <a:endParaRPr lang="en-US" sz="4400" b="1" i="1" dirty="0"/>
          </a:p>
        </p:txBody>
      </p:sp>
    </p:spTree>
  </p:cSld>
  <p:clrMapOvr>
    <a:masterClrMapping/>
  </p:clrMapOvr>
  <p:transition advTm="5649">
    <p:dissolve/>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537732" y="3252448"/>
            <a:ext cx="1995643" cy="400110"/>
          </a:xfrm>
          <a:prstGeom prst="rect">
            <a:avLst/>
          </a:prstGeom>
          <a:noFill/>
        </p:spPr>
        <p:txBody>
          <a:bodyPr wrap="square" rtlCol="0">
            <a:spAutoFit/>
          </a:bodyPr>
          <a:lstStyle/>
          <a:p>
            <a:r>
              <a:rPr lang="en-US" sz="2000" b="1" dirty="0" smtClean="0"/>
              <a:t>IN SUMMARY. . .</a:t>
            </a:r>
            <a:endParaRPr lang="en-US" sz="2000" b="1" dirty="0"/>
          </a:p>
        </p:txBody>
      </p:sp>
    </p:spTree>
  </p:cSld>
  <p:clrMapOvr>
    <a:masterClrMapping/>
  </p:clrMapOvr>
  <p:transition advTm="4533">
    <p:dissolve/>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2652" y="518318"/>
            <a:ext cx="7567895" cy="461665"/>
          </a:xfrm>
          <a:prstGeom prst="rect">
            <a:avLst/>
          </a:prstGeom>
          <a:noFill/>
        </p:spPr>
        <p:txBody>
          <a:bodyPr wrap="square" rtlCol="0">
            <a:spAutoFit/>
          </a:bodyPr>
          <a:lstStyle/>
          <a:p>
            <a:r>
              <a:rPr lang="en-US" sz="2400" b="1" dirty="0" smtClean="0"/>
              <a:t>THE SCIENCE OF BIOLOGY IS HEADED INTO A NEW REALM</a:t>
            </a:r>
            <a:endParaRPr lang="en-US" sz="2400" b="1" dirty="0"/>
          </a:p>
        </p:txBody>
      </p:sp>
    </p:spTree>
  </p:cSld>
  <p:clrMapOvr>
    <a:masterClrMapping/>
  </p:clrMapOvr>
  <p:transition advTm="6500">
    <p:dissolve/>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805970" y="2424191"/>
            <a:ext cx="4965700" cy="3771900"/>
          </a:xfrm>
          <a:prstGeom prst="rect">
            <a:avLst/>
          </a:prstGeom>
        </p:spPr>
      </p:pic>
      <p:sp>
        <p:nvSpPr>
          <p:cNvPr id="2" name="TextBox 1"/>
          <p:cNvSpPr txBox="1"/>
          <p:nvPr/>
        </p:nvSpPr>
        <p:spPr>
          <a:xfrm>
            <a:off x="762652" y="518318"/>
            <a:ext cx="7567895" cy="461665"/>
          </a:xfrm>
          <a:prstGeom prst="rect">
            <a:avLst/>
          </a:prstGeom>
          <a:noFill/>
        </p:spPr>
        <p:txBody>
          <a:bodyPr wrap="square" rtlCol="0">
            <a:spAutoFit/>
          </a:bodyPr>
          <a:lstStyle/>
          <a:p>
            <a:r>
              <a:rPr lang="en-US" sz="2400" b="1" dirty="0" smtClean="0"/>
              <a:t>THE SCIENCE OF BIOLOGY IS HEADED INTO A NEW REALM</a:t>
            </a:r>
            <a:endParaRPr lang="en-US" sz="2400" b="1" dirty="0"/>
          </a:p>
        </p:txBody>
      </p:sp>
      <p:sp>
        <p:nvSpPr>
          <p:cNvPr id="3" name="TextBox 2"/>
          <p:cNvSpPr txBox="1"/>
          <p:nvPr/>
        </p:nvSpPr>
        <p:spPr>
          <a:xfrm>
            <a:off x="762652" y="1451291"/>
            <a:ext cx="7336551" cy="1200329"/>
          </a:xfrm>
          <a:prstGeom prst="rect">
            <a:avLst/>
          </a:prstGeom>
          <a:noFill/>
        </p:spPr>
        <p:txBody>
          <a:bodyPr wrap="square" rtlCol="0">
            <a:spAutoFit/>
          </a:bodyPr>
          <a:lstStyle/>
          <a:p>
            <a:r>
              <a:rPr lang="en-US" dirty="0" smtClean="0"/>
              <a:t>By understanding the underlying molecular and cellular mechanisms that create and influence the development of cells, we can gain a better insight into the evolutionary pathways of all organisms, from the simplest to the most complex.</a:t>
            </a:r>
            <a:endParaRPr lang="en-US" dirty="0"/>
          </a:p>
        </p:txBody>
      </p:sp>
    </p:spTree>
  </p:cSld>
  <p:clrMapOvr>
    <a:masterClrMapping/>
  </p:clrMapOvr>
  <p:transition advTm="15699">
    <p:dissolve/>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2652" y="518318"/>
            <a:ext cx="7567895" cy="461665"/>
          </a:xfrm>
          <a:prstGeom prst="rect">
            <a:avLst/>
          </a:prstGeom>
          <a:noFill/>
        </p:spPr>
        <p:txBody>
          <a:bodyPr wrap="square" rtlCol="0">
            <a:spAutoFit/>
          </a:bodyPr>
          <a:lstStyle/>
          <a:p>
            <a:r>
              <a:rPr lang="en-US" sz="2400" b="1" dirty="0" smtClean="0"/>
              <a:t>THE SCIENCE OF BIOLOGY IS HEADED INTO A NEW REALM</a:t>
            </a:r>
            <a:endParaRPr lang="en-US" sz="2400" b="1" dirty="0"/>
          </a:p>
        </p:txBody>
      </p:sp>
      <p:sp>
        <p:nvSpPr>
          <p:cNvPr id="3" name="TextBox 2"/>
          <p:cNvSpPr txBox="1"/>
          <p:nvPr/>
        </p:nvSpPr>
        <p:spPr>
          <a:xfrm>
            <a:off x="762652" y="1451291"/>
            <a:ext cx="7336551" cy="2308324"/>
          </a:xfrm>
          <a:prstGeom prst="rect">
            <a:avLst/>
          </a:prstGeom>
          <a:noFill/>
        </p:spPr>
        <p:txBody>
          <a:bodyPr wrap="square" rtlCol="0">
            <a:spAutoFit/>
          </a:bodyPr>
          <a:lstStyle/>
          <a:p>
            <a:r>
              <a:rPr lang="en-US" dirty="0" smtClean="0"/>
              <a:t>By understanding the underlying molecular and cellular mechanisms that create and influence the development of cells, we can gain a better insight into the evolutionary pathways of all organisms, from the simplest to the most complex.</a:t>
            </a:r>
          </a:p>
          <a:p>
            <a:endParaRPr lang="en-US" dirty="0" smtClean="0"/>
          </a:p>
          <a:p>
            <a:r>
              <a:rPr lang="en-US" dirty="0" smtClean="0"/>
              <a:t>By being able to intervene and alter specific metabolic pathways, we will be in position to deal with diseased or mutant cells.  This will be a key factor in curing diseases of all types.</a:t>
            </a:r>
            <a:endParaRPr lang="en-US" dirty="0"/>
          </a:p>
        </p:txBody>
      </p:sp>
      <p:pic>
        <p:nvPicPr>
          <p:cNvPr id="4" name="Picture 3"/>
          <p:cNvPicPr>
            <a:picLocks noChangeAspect="1"/>
          </p:cNvPicPr>
          <p:nvPr/>
        </p:nvPicPr>
        <p:blipFill>
          <a:blip r:embed="rId3"/>
          <a:stretch>
            <a:fillRect/>
          </a:stretch>
        </p:blipFill>
        <p:spPr>
          <a:xfrm rot="5400000">
            <a:off x="1196289" y="3486610"/>
            <a:ext cx="2616654" cy="3499574"/>
          </a:xfrm>
          <a:prstGeom prst="rect">
            <a:avLst/>
          </a:prstGeom>
        </p:spPr>
      </p:pic>
      <p:pic>
        <p:nvPicPr>
          <p:cNvPr id="5" name="Picture 4"/>
          <p:cNvPicPr>
            <a:picLocks noChangeAspect="1"/>
          </p:cNvPicPr>
          <p:nvPr/>
        </p:nvPicPr>
        <p:blipFill>
          <a:blip r:embed="rId4"/>
          <a:stretch>
            <a:fillRect/>
          </a:stretch>
        </p:blipFill>
        <p:spPr>
          <a:xfrm>
            <a:off x="4950233" y="3928070"/>
            <a:ext cx="3563649" cy="2616654"/>
          </a:xfrm>
          <a:prstGeom prst="rect">
            <a:avLst/>
          </a:prstGeom>
        </p:spPr>
      </p:pic>
    </p:spTree>
  </p:cSld>
  <p:clrMapOvr>
    <a:masterClrMapping/>
  </p:clrMapOvr>
  <p:transition advTm="15733">
    <p:dissolve/>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2652" y="518318"/>
            <a:ext cx="7567895" cy="461665"/>
          </a:xfrm>
          <a:prstGeom prst="rect">
            <a:avLst/>
          </a:prstGeom>
          <a:noFill/>
        </p:spPr>
        <p:txBody>
          <a:bodyPr wrap="square" rtlCol="0">
            <a:spAutoFit/>
          </a:bodyPr>
          <a:lstStyle/>
          <a:p>
            <a:r>
              <a:rPr lang="en-US" sz="2400" b="1" dirty="0" smtClean="0"/>
              <a:t>THE SCIENCE OF BIOLOGY IS HEADED INTO A NEW REALM</a:t>
            </a:r>
            <a:endParaRPr lang="en-US" sz="2400" b="1" dirty="0"/>
          </a:p>
        </p:txBody>
      </p:sp>
      <p:sp>
        <p:nvSpPr>
          <p:cNvPr id="3" name="TextBox 2"/>
          <p:cNvSpPr txBox="1"/>
          <p:nvPr/>
        </p:nvSpPr>
        <p:spPr>
          <a:xfrm>
            <a:off x="762652" y="1451291"/>
            <a:ext cx="7336551" cy="3416320"/>
          </a:xfrm>
          <a:prstGeom prst="rect">
            <a:avLst/>
          </a:prstGeom>
          <a:noFill/>
        </p:spPr>
        <p:txBody>
          <a:bodyPr wrap="square" rtlCol="0">
            <a:spAutoFit/>
          </a:bodyPr>
          <a:lstStyle/>
          <a:p>
            <a:r>
              <a:rPr lang="en-US" dirty="0" smtClean="0"/>
              <a:t>By understanding the underlying molecular and cellular mechanisms that create and influence the development of cells, we can gain a better insight into the evolutionary pathways of all organisms, from the simplest to the most complex.</a:t>
            </a:r>
          </a:p>
          <a:p>
            <a:endParaRPr lang="en-US" dirty="0" smtClean="0"/>
          </a:p>
          <a:p>
            <a:r>
              <a:rPr lang="en-US" dirty="0" smtClean="0"/>
              <a:t>By being able to intervene and alter specific metabolic pathways, we will be in position to deal with diseased or mutant cells.  This will be a key factor in curing diseases of all types.</a:t>
            </a:r>
          </a:p>
          <a:p>
            <a:endParaRPr lang="en-US" dirty="0" smtClean="0"/>
          </a:p>
          <a:p>
            <a:r>
              <a:rPr lang="en-US" dirty="0" smtClean="0"/>
              <a:t>By the reality that the diversity of life on Earth is only a </a:t>
            </a:r>
            <a:r>
              <a:rPr lang="en-US" i="1" dirty="0" smtClean="0"/>
              <a:t>subset</a:t>
            </a:r>
            <a:r>
              <a:rPr lang="en-US" dirty="0" smtClean="0"/>
              <a:t> of the </a:t>
            </a:r>
            <a:r>
              <a:rPr lang="en-US" i="1" dirty="0" smtClean="0"/>
              <a:t>potential</a:t>
            </a:r>
            <a:r>
              <a:rPr lang="en-US" dirty="0" smtClean="0"/>
              <a:t> diversity, using the same molecules, the same principles, working differently.</a:t>
            </a:r>
            <a:endParaRPr lang="en-US" dirty="0"/>
          </a:p>
        </p:txBody>
      </p:sp>
      <p:pic>
        <p:nvPicPr>
          <p:cNvPr id="4" name="Picture 3"/>
          <p:cNvPicPr>
            <a:picLocks noChangeAspect="1"/>
          </p:cNvPicPr>
          <p:nvPr/>
        </p:nvPicPr>
        <p:blipFill>
          <a:blip r:embed="rId3"/>
          <a:stretch>
            <a:fillRect/>
          </a:stretch>
        </p:blipFill>
        <p:spPr>
          <a:xfrm>
            <a:off x="2077625" y="4670447"/>
            <a:ext cx="2626392" cy="1734024"/>
          </a:xfrm>
          <a:prstGeom prst="rect">
            <a:avLst/>
          </a:prstGeom>
        </p:spPr>
      </p:pic>
      <p:pic>
        <p:nvPicPr>
          <p:cNvPr id="5" name="Picture 4"/>
          <p:cNvPicPr>
            <a:picLocks noChangeAspect="1"/>
          </p:cNvPicPr>
          <p:nvPr/>
        </p:nvPicPr>
        <p:blipFill>
          <a:blip r:embed="rId4"/>
          <a:stretch>
            <a:fillRect/>
          </a:stretch>
        </p:blipFill>
        <p:spPr>
          <a:xfrm>
            <a:off x="5426972" y="4670447"/>
            <a:ext cx="2514600" cy="1734024"/>
          </a:xfrm>
          <a:prstGeom prst="rect">
            <a:avLst/>
          </a:prstGeom>
        </p:spPr>
      </p:pic>
    </p:spTree>
  </p:cSld>
  <p:clrMapOvr>
    <a:masterClrMapping/>
  </p:clrMapOvr>
  <p:transition advTm="17116">
    <p:dissolve/>
  </p:transition>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77523" y="634940"/>
            <a:ext cx="7593813" cy="830997"/>
          </a:xfrm>
          <a:prstGeom prst="rect">
            <a:avLst/>
          </a:prstGeom>
          <a:noFill/>
        </p:spPr>
        <p:txBody>
          <a:bodyPr wrap="square" rtlCol="0">
            <a:spAutoFit/>
          </a:bodyPr>
          <a:lstStyle/>
          <a:p>
            <a:r>
              <a:rPr lang="en-US" sz="2400" b="1" i="1" dirty="0" smtClean="0"/>
              <a:t>AND THAT THE TOOLS OF PHYSICS ARE BEING ADAPTED AND APPLIED TO BRING US INTO THIS NEW REALM</a:t>
            </a:r>
            <a:endParaRPr lang="en-US" sz="2400" b="1" i="1" dirty="0"/>
          </a:p>
        </p:txBody>
      </p:sp>
      <p:pic>
        <p:nvPicPr>
          <p:cNvPr id="3" name="Picture 2"/>
          <p:cNvPicPr>
            <a:picLocks noChangeAspect="1"/>
          </p:cNvPicPr>
          <p:nvPr/>
        </p:nvPicPr>
        <p:blipFill>
          <a:blip r:embed="rId3"/>
          <a:stretch>
            <a:fillRect/>
          </a:stretch>
        </p:blipFill>
        <p:spPr>
          <a:xfrm>
            <a:off x="777523" y="1696164"/>
            <a:ext cx="6972300" cy="4813300"/>
          </a:xfrm>
          <a:prstGeom prst="rect">
            <a:avLst/>
          </a:prstGeom>
        </p:spPr>
      </p:pic>
    </p:spTree>
  </p:cSld>
  <p:clrMapOvr>
    <a:masterClrMapping/>
  </p:clrMapOvr>
  <p:transition advTm="12133">
    <p:dissolve/>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alphaModFix amt="18000"/>
          </a:blip>
          <a:stretch>
            <a:fillRect/>
          </a:stretch>
        </p:blipFill>
        <p:spPr>
          <a:xfrm>
            <a:off x="1" y="0"/>
            <a:ext cx="9100260" cy="6858000"/>
          </a:xfrm>
          <a:prstGeom prst="rect">
            <a:avLst/>
          </a:prstGeom>
        </p:spPr>
      </p:pic>
      <p:sp>
        <p:nvSpPr>
          <p:cNvPr id="4" name="TextBox 3"/>
          <p:cNvSpPr txBox="1"/>
          <p:nvPr/>
        </p:nvSpPr>
        <p:spPr>
          <a:xfrm>
            <a:off x="866322" y="195575"/>
            <a:ext cx="7360556" cy="13388274"/>
          </a:xfrm>
          <a:prstGeom prst="rect">
            <a:avLst/>
          </a:prstGeom>
          <a:noFill/>
        </p:spPr>
        <p:txBody>
          <a:bodyPr wrap="square" rtlCol="0">
            <a:spAutoFit/>
          </a:bodyPr>
          <a:lstStyle/>
          <a:p>
            <a:r>
              <a:rPr lang="en-US" b="1" dirty="0" smtClean="0"/>
              <a:t>                                                             CREDITS</a:t>
            </a:r>
          </a:p>
          <a:p>
            <a:endParaRPr lang="en-US" b="1" dirty="0" smtClean="0"/>
          </a:p>
          <a:p>
            <a:r>
              <a:rPr lang="en-US" b="1" dirty="0" smtClean="0"/>
              <a:t>                                                      THE PRESENTERS:</a:t>
            </a:r>
          </a:p>
          <a:p>
            <a:endParaRPr lang="en-US" b="1" dirty="0" smtClean="0"/>
          </a:p>
          <a:p>
            <a:pPr algn="ctr"/>
            <a:r>
              <a:rPr lang="en-US" b="1" dirty="0" smtClean="0"/>
              <a:t>BORIS SHRAIMAN (KITP Permanent Member)</a:t>
            </a:r>
          </a:p>
          <a:p>
            <a:pPr algn="ctr"/>
            <a:r>
              <a:rPr lang="en-US" b="1" dirty="0" smtClean="0"/>
              <a:t>Conference Coordinator</a:t>
            </a:r>
          </a:p>
          <a:p>
            <a:pPr algn="ctr"/>
            <a:r>
              <a:rPr lang="en-US" b="1" i="1" dirty="0" smtClean="0"/>
              <a:t>“Unexpected Physics in Biology”</a:t>
            </a:r>
          </a:p>
          <a:p>
            <a:pPr algn="ctr"/>
            <a:endParaRPr lang="en-US" b="1" dirty="0" smtClean="0"/>
          </a:p>
          <a:p>
            <a:pPr algn="ctr"/>
            <a:r>
              <a:rPr lang="en-US" b="1" dirty="0" smtClean="0"/>
              <a:t>ROB PHILLIPS (California Institute of Technology)</a:t>
            </a:r>
          </a:p>
          <a:p>
            <a:pPr algn="ctr"/>
            <a:r>
              <a:rPr lang="en-US" b="1" i="1" dirty="0" smtClean="0"/>
              <a:t>“Physical Biology of the Cell”</a:t>
            </a:r>
          </a:p>
          <a:p>
            <a:pPr algn="ctr"/>
            <a:endParaRPr lang="en-US" b="1" dirty="0" smtClean="0"/>
          </a:p>
          <a:p>
            <a:pPr algn="ctr"/>
            <a:r>
              <a:rPr lang="en-US" b="1" dirty="0" smtClean="0"/>
              <a:t>RICHARD NEHER (Max Planck Institute, Germany)</a:t>
            </a:r>
          </a:p>
          <a:p>
            <a:pPr algn="ctr"/>
            <a:r>
              <a:rPr lang="en-US" b="1" i="1" dirty="0" smtClean="0"/>
              <a:t>“Watching Evolution Happen”</a:t>
            </a:r>
          </a:p>
          <a:p>
            <a:pPr algn="ctr"/>
            <a:endParaRPr lang="en-US" b="1" dirty="0" smtClean="0"/>
          </a:p>
          <a:p>
            <a:pPr algn="ctr"/>
            <a:r>
              <a:rPr lang="en-US" b="1" dirty="0" smtClean="0"/>
              <a:t>MICHAEL ELOWITZ (California Institute of Technology)</a:t>
            </a:r>
          </a:p>
          <a:p>
            <a:pPr algn="ctr"/>
            <a:r>
              <a:rPr lang="en-US" b="1" i="1" dirty="0" smtClean="0"/>
              <a:t>“Life at the Single Cell Level”</a:t>
            </a:r>
          </a:p>
          <a:p>
            <a:pPr algn="ctr"/>
            <a:endParaRPr lang="en-US" b="1" dirty="0" smtClean="0"/>
          </a:p>
          <a:p>
            <a:pPr algn="ctr"/>
            <a:endParaRPr lang="en-US" b="1" dirty="0" smtClean="0"/>
          </a:p>
          <a:p>
            <a:pPr algn="ctr"/>
            <a:endParaRPr lang="en-US" b="1" dirty="0" smtClean="0"/>
          </a:p>
          <a:p>
            <a:pPr algn="ctr"/>
            <a:endParaRPr lang="en-US" b="1" dirty="0" smtClean="0"/>
          </a:p>
          <a:p>
            <a:pPr algn="ctr"/>
            <a:r>
              <a:rPr lang="en-US" b="1" dirty="0" smtClean="0"/>
              <a:t>The Rockefeller University  Laboratory of Molecular Biology &amp; Biochemistry</a:t>
            </a:r>
          </a:p>
          <a:p>
            <a:pPr algn="ctr"/>
            <a:endParaRPr lang="en-US" b="1" dirty="0" smtClean="0"/>
          </a:p>
          <a:p>
            <a:pPr algn="ctr"/>
            <a:r>
              <a:rPr lang="en-US" b="1" dirty="0" smtClean="0"/>
              <a:t>Charles W. </a:t>
            </a:r>
            <a:r>
              <a:rPr lang="en-US" b="1" dirty="0" err="1" smtClean="0"/>
              <a:t>Wolgemuth</a:t>
            </a:r>
            <a:r>
              <a:rPr lang="en-US" b="1" dirty="0" smtClean="0"/>
              <a:t> </a:t>
            </a:r>
          </a:p>
          <a:p>
            <a:pPr algn="ctr"/>
            <a:endParaRPr lang="en-US" b="1" dirty="0" smtClean="0"/>
          </a:p>
          <a:p>
            <a:pPr algn="ctr"/>
            <a:r>
              <a:rPr lang="en-US" b="1" dirty="0" smtClean="0"/>
              <a:t>Annual Review of Genetics</a:t>
            </a:r>
          </a:p>
          <a:p>
            <a:pPr algn="ctr"/>
            <a:endParaRPr lang="en-US" b="1" dirty="0" smtClean="0"/>
          </a:p>
          <a:p>
            <a:pPr algn="ctr"/>
            <a:r>
              <a:rPr lang="en-US" b="1" dirty="0" smtClean="0"/>
              <a:t>Theoretical Biophysics Group, Beckman Institute, University of Illinois – Urbana-Champaign</a:t>
            </a:r>
          </a:p>
          <a:p>
            <a:pPr algn="ctr"/>
            <a:endParaRPr lang="en-US" b="1" dirty="0" smtClean="0"/>
          </a:p>
          <a:p>
            <a:pPr algn="ctr"/>
            <a:r>
              <a:rPr lang="en-US" b="1" dirty="0" smtClean="0"/>
              <a:t>Victoria Gill</a:t>
            </a:r>
          </a:p>
          <a:p>
            <a:pPr algn="ctr"/>
            <a:endParaRPr lang="en-US" b="1" dirty="0" smtClean="0"/>
          </a:p>
          <a:p>
            <a:pPr algn="ctr"/>
            <a:r>
              <a:rPr lang="en-US" b="1" dirty="0" smtClean="0"/>
              <a:t>Matthew Hemphill </a:t>
            </a:r>
          </a:p>
          <a:p>
            <a:pPr algn="ctr"/>
            <a:endParaRPr lang="en-US" b="1" dirty="0" smtClean="0"/>
          </a:p>
          <a:p>
            <a:pPr algn="ctr"/>
            <a:r>
              <a:rPr lang="en-US" b="1" dirty="0" err="1" smtClean="0"/>
              <a:t>Borna</a:t>
            </a:r>
            <a:r>
              <a:rPr lang="en-US" b="1" dirty="0" smtClean="0"/>
              <a:t> </a:t>
            </a:r>
            <a:r>
              <a:rPr lang="en-US" b="1" dirty="0" err="1" smtClean="0"/>
              <a:t>Dabiri</a:t>
            </a:r>
            <a:r>
              <a:rPr lang="en-US" b="1" dirty="0" smtClean="0"/>
              <a:t> </a:t>
            </a:r>
          </a:p>
          <a:p>
            <a:pPr algn="ctr"/>
            <a:endParaRPr lang="en-US" b="1" dirty="0" smtClean="0"/>
          </a:p>
          <a:p>
            <a:pPr algn="ctr"/>
            <a:r>
              <a:rPr lang="en-US" b="1" dirty="0" smtClean="0"/>
              <a:t>Sylvain Gabriele.</a:t>
            </a:r>
          </a:p>
          <a:p>
            <a:pPr algn="ctr"/>
            <a:endParaRPr lang="en-US" b="1" dirty="0" smtClean="0"/>
          </a:p>
          <a:p>
            <a:pPr algn="ctr"/>
            <a:r>
              <a:rPr lang="en-US" b="1" dirty="0" smtClean="0"/>
              <a:t>The Staff of the KAVLI INSTITUTE FOR THEORETICAL PHYSICS (UCSB):</a:t>
            </a:r>
          </a:p>
          <a:p>
            <a:pPr algn="ctr"/>
            <a:endParaRPr lang="en-US" b="1" dirty="0" smtClean="0"/>
          </a:p>
          <a:p>
            <a:pPr algn="ctr"/>
            <a:r>
              <a:rPr lang="en-US" b="1" dirty="0" smtClean="0"/>
              <a:t>DAVID GROSS, Director</a:t>
            </a:r>
          </a:p>
          <a:p>
            <a:pPr algn="ctr"/>
            <a:endParaRPr lang="en-US" b="1" dirty="0" smtClean="0"/>
          </a:p>
          <a:p>
            <a:pPr algn="ctr"/>
            <a:r>
              <a:rPr lang="en-US" b="1" dirty="0" smtClean="0"/>
              <a:t>DANIEL HONE, Director of Outreach</a:t>
            </a:r>
          </a:p>
          <a:p>
            <a:pPr algn="ctr"/>
            <a:endParaRPr lang="en-US" b="1" dirty="0" smtClean="0"/>
          </a:p>
          <a:p>
            <a:pPr algn="ctr"/>
            <a:r>
              <a:rPr lang="en-US" b="1" dirty="0" smtClean="0"/>
              <a:t>LUCA PELITI, Morning Session Chair</a:t>
            </a:r>
          </a:p>
          <a:p>
            <a:pPr algn="ctr"/>
            <a:endParaRPr lang="en-US" b="1" dirty="0" smtClean="0"/>
          </a:p>
          <a:p>
            <a:pPr algn="ctr"/>
            <a:r>
              <a:rPr lang="en-US" b="1" dirty="0" smtClean="0"/>
              <a:t>JOCELYN QUICK, Administrative Conference </a:t>
            </a:r>
            <a:r>
              <a:rPr lang="en-US" b="1" dirty="0" err="1" smtClean="0"/>
              <a:t>Coodinator</a:t>
            </a:r>
            <a:endParaRPr lang="en-US" b="1" dirty="0" smtClean="0"/>
          </a:p>
          <a:p>
            <a:pPr algn="ctr"/>
            <a:endParaRPr lang="en-US" b="1" dirty="0" smtClean="0"/>
          </a:p>
          <a:p>
            <a:pPr algn="ctr"/>
            <a:endParaRPr lang="en-US" b="1" dirty="0" smtClean="0"/>
          </a:p>
        </p:txBody>
      </p:sp>
    </p:spTree>
  </p:cSld>
  <p:clrMapOvr>
    <a:masterClrMapping/>
  </p:clrMapOvr>
  <p:transition advTm="25599">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5000" fill="hold"/>
                                        <p:tgtEl>
                                          <p:spTgt spid="4"/>
                                        </p:tgtEl>
                                        <p:attrNameLst>
                                          <p:attrName>ppt_x</p:attrName>
                                        </p:attrNameLst>
                                      </p:cBhvr>
                                      <p:tavLst>
                                        <p:tav tm="0">
                                          <p:val>
                                            <p:strVal val="#ppt_x"/>
                                          </p:val>
                                        </p:tav>
                                        <p:tav tm="100000">
                                          <p:val>
                                            <p:strVal val="#ppt_x"/>
                                          </p:val>
                                        </p:tav>
                                      </p:tavLst>
                                    </p:anim>
                                    <p:anim calcmode="lin" valueType="num">
                                      <p:cBhvr>
                                        <p:cTn id="8" dur="15000" fill="hold"/>
                                        <p:tgtEl>
                                          <p:spTgt spid="4"/>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“Biology is (today) enjoying a halcyon moment like that seen in astronomy. ”</a:t>
            </a:r>
          </a:p>
          <a:p>
            <a:r>
              <a:rPr lang="en-US" dirty="0" smtClean="0"/>
              <a:t>														R. Phillips</a:t>
            </a:r>
            <a:endParaRPr lang="en-US" dirty="0"/>
          </a:p>
        </p:txBody>
      </p:sp>
    </p:spTree>
  </p:cSld>
  <p:clrMapOvr>
    <a:masterClrMapping/>
  </p:clrMapOvr>
  <p:transition advTm="7299">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“Biology is (today) enjoying a halcyon moment like that seen in astronomy. ”</a:t>
            </a:r>
          </a:p>
          <a:p>
            <a:r>
              <a:rPr lang="en-US" dirty="0" smtClean="0"/>
              <a:t>														R. Phillips</a:t>
            </a:r>
            <a:endParaRPr lang="en-US" dirty="0"/>
          </a:p>
        </p:txBody>
      </p:sp>
      <p:sp>
        <p:nvSpPr>
          <p:cNvPr id="3" name="TextBox 2"/>
          <p:cNvSpPr txBox="1"/>
          <p:nvPr/>
        </p:nvSpPr>
        <p:spPr>
          <a:xfrm>
            <a:off x="583721" y="1409549"/>
            <a:ext cx="3706583" cy="1754327"/>
          </a:xfrm>
          <a:prstGeom prst="rect">
            <a:avLst/>
          </a:prstGeom>
          <a:noFill/>
        </p:spPr>
        <p:txBody>
          <a:bodyPr wrap="square" rtlCol="0">
            <a:spAutoFit/>
          </a:bodyPr>
          <a:lstStyle/>
          <a:p>
            <a:r>
              <a:rPr lang="en-US" dirty="0" smtClean="0"/>
              <a:t>Even in the mid 20</a:t>
            </a:r>
            <a:r>
              <a:rPr lang="en-US" baseline="30000" dirty="0" smtClean="0"/>
              <a:t>th</a:t>
            </a:r>
            <a:r>
              <a:rPr lang="en-US" dirty="0" smtClean="0"/>
              <a:t> century, most people thought proteins were the molecules of heredity.</a:t>
            </a:r>
          </a:p>
          <a:p>
            <a:endParaRPr lang="en-US" dirty="0" smtClean="0"/>
          </a:p>
          <a:p>
            <a:r>
              <a:rPr lang="en-US" dirty="0" smtClean="0"/>
              <a:t>In just under 60 years, biology has been completely rewritten.</a:t>
            </a:r>
            <a:endParaRPr lang="en-US" dirty="0"/>
          </a:p>
        </p:txBody>
      </p:sp>
    </p:spTree>
  </p:cSld>
  <p:clrMapOvr>
    <a:masterClrMapping/>
  </p:clrMapOvr>
  <p:transition advTm="2183">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“Biology is (today) enjoying a halcyon moment like that seen in astronomy. ”</a:t>
            </a:r>
          </a:p>
          <a:p>
            <a:r>
              <a:rPr lang="en-US" dirty="0" smtClean="0"/>
              <a:t>														R. Phillips</a:t>
            </a:r>
            <a:endParaRPr lang="en-US" dirty="0"/>
          </a:p>
        </p:txBody>
      </p:sp>
      <p:sp>
        <p:nvSpPr>
          <p:cNvPr id="3" name="TextBox 2"/>
          <p:cNvSpPr txBox="1"/>
          <p:nvPr/>
        </p:nvSpPr>
        <p:spPr>
          <a:xfrm>
            <a:off x="583721" y="1409549"/>
            <a:ext cx="3706583" cy="2862323"/>
          </a:xfrm>
          <a:prstGeom prst="rect">
            <a:avLst/>
          </a:prstGeom>
          <a:noFill/>
        </p:spPr>
        <p:txBody>
          <a:bodyPr wrap="square" rtlCol="0">
            <a:spAutoFit/>
          </a:bodyPr>
          <a:lstStyle/>
          <a:p>
            <a:r>
              <a:rPr lang="en-US" dirty="0" smtClean="0"/>
              <a:t>Even in the mid 20</a:t>
            </a:r>
            <a:r>
              <a:rPr lang="en-US" baseline="30000" dirty="0" smtClean="0"/>
              <a:t>th</a:t>
            </a:r>
            <a:r>
              <a:rPr lang="en-US" dirty="0" smtClean="0"/>
              <a:t> century, most people thought proteins were the molecules of heredity.</a:t>
            </a:r>
          </a:p>
          <a:p>
            <a:endParaRPr lang="en-US" dirty="0" smtClean="0"/>
          </a:p>
          <a:p>
            <a:r>
              <a:rPr lang="en-US" dirty="0" smtClean="0"/>
              <a:t>In just under 60 years, biology has been completely rewritten.</a:t>
            </a:r>
          </a:p>
          <a:p>
            <a:endParaRPr lang="en-US" dirty="0" smtClean="0"/>
          </a:p>
          <a:p>
            <a:r>
              <a:rPr lang="en-US" dirty="0" smtClean="0"/>
              <a:t>The ability to read and write DNA has completely changed the face of biology.</a:t>
            </a:r>
            <a:endParaRPr lang="en-US" dirty="0"/>
          </a:p>
        </p:txBody>
      </p:sp>
      <p:pic>
        <p:nvPicPr>
          <p:cNvPr id="4" name="Picture 3"/>
          <p:cNvPicPr>
            <a:picLocks noChangeAspect="1"/>
          </p:cNvPicPr>
          <p:nvPr/>
        </p:nvPicPr>
        <p:blipFill>
          <a:blip r:embed="rId3"/>
          <a:stretch>
            <a:fillRect/>
          </a:stretch>
        </p:blipFill>
        <p:spPr>
          <a:xfrm>
            <a:off x="5102996" y="1409549"/>
            <a:ext cx="2438400" cy="2286000"/>
          </a:xfrm>
          <a:prstGeom prst="rect">
            <a:avLst/>
          </a:prstGeom>
        </p:spPr>
      </p:pic>
    </p:spTree>
  </p:cSld>
  <p:clrMapOvr>
    <a:masterClrMapping/>
  </p:clrMapOvr>
  <p:transition advTm="5966">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“Biology is (today) enjoying a halcyon moment like that seen in astronomy. ”</a:t>
            </a:r>
          </a:p>
          <a:p>
            <a:r>
              <a:rPr lang="en-US" dirty="0" smtClean="0"/>
              <a:t>														R. Phillips</a:t>
            </a:r>
            <a:endParaRPr lang="en-US" dirty="0"/>
          </a:p>
        </p:txBody>
      </p:sp>
      <p:sp>
        <p:nvSpPr>
          <p:cNvPr id="3" name="TextBox 2"/>
          <p:cNvSpPr txBox="1"/>
          <p:nvPr/>
        </p:nvSpPr>
        <p:spPr>
          <a:xfrm>
            <a:off x="583721" y="1409549"/>
            <a:ext cx="3706583" cy="3693319"/>
          </a:xfrm>
          <a:prstGeom prst="rect">
            <a:avLst/>
          </a:prstGeom>
          <a:noFill/>
        </p:spPr>
        <p:txBody>
          <a:bodyPr wrap="square" rtlCol="0">
            <a:spAutoFit/>
          </a:bodyPr>
          <a:lstStyle/>
          <a:p>
            <a:r>
              <a:rPr lang="en-US" dirty="0" smtClean="0"/>
              <a:t>Even in the mid 20</a:t>
            </a:r>
            <a:r>
              <a:rPr lang="en-US" baseline="30000" dirty="0" smtClean="0"/>
              <a:t>th</a:t>
            </a:r>
            <a:r>
              <a:rPr lang="en-US" dirty="0" smtClean="0"/>
              <a:t> century, most people thought proteins were the molecules of heredity.</a:t>
            </a:r>
          </a:p>
          <a:p>
            <a:endParaRPr lang="en-US" dirty="0" smtClean="0"/>
          </a:p>
          <a:p>
            <a:r>
              <a:rPr lang="en-US" dirty="0" smtClean="0"/>
              <a:t>In just under 60 years, biology has been completely rewritten.</a:t>
            </a:r>
          </a:p>
          <a:p>
            <a:endParaRPr lang="en-US" dirty="0" smtClean="0"/>
          </a:p>
          <a:p>
            <a:r>
              <a:rPr lang="en-US" dirty="0" smtClean="0"/>
              <a:t>The ability to read and write DNA has completely changed the face of biology.</a:t>
            </a:r>
          </a:p>
          <a:p>
            <a:endParaRPr lang="en-US" dirty="0" smtClean="0"/>
          </a:p>
          <a:p>
            <a:r>
              <a:rPr lang="en-US" dirty="0" smtClean="0"/>
              <a:t>It has, in a sense, created a</a:t>
            </a:r>
          </a:p>
          <a:p>
            <a:r>
              <a:rPr lang="en-US" b="1" i="1" dirty="0"/>
              <a:t>n</a:t>
            </a:r>
            <a:r>
              <a:rPr lang="en-US" b="1" i="1" dirty="0" smtClean="0"/>
              <a:t>ew domain of life</a:t>
            </a:r>
            <a:r>
              <a:rPr lang="en-US" dirty="0" smtClean="0"/>
              <a:t>.</a:t>
            </a:r>
            <a:endParaRPr lang="en-US" dirty="0"/>
          </a:p>
        </p:txBody>
      </p:sp>
      <p:pic>
        <p:nvPicPr>
          <p:cNvPr id="4" name="Picture 3"/>
          <p:cNvPicPr>
            <a:picLocks noChangeAspect="1"/>
          </p:cNvPicPr>
          <p:nvPr/>
        </p:nvPicPr>
        <p:blipFill>
          <a:blip r:embed="rId3"/>
          <a:stretch>
            <a:fillRect/>
          </a:stretch>
        </p:blipFill>
        <p:spPr>
          <a:xfrm>
            <a:off x="5102996" y="1409549"/>
            <a:ext cx="2438400" cy="2286000"/>
          </a:xfrm>
          <a:prstGeom prst="rect">
            <a:avLst/>
          </a:prstGeom>
        </p:spPr>
      </p:pic>
      <p:pic>
        <p:nvPicPr>
          <p:cNvPr id="5" name="Picture 4"/>
          <p:cNvPicPr>
            <a:picLocks noChangeAspect="1"/>
          </p:cNvPicPr>
          <p:nvPr/>
        </p:nvPicPr>
        <p:blipFill>
          <a:blip r:embed="rId4"/>
          <a:stretch>
            <a:fillRect/>
          </a:stretch>
        </p:blipFill>
        <p:spPr>
          <a:xfrm>
            <a:off x="5102996" y="3861414"/>
            <a:ext cx="2438400" cy="2241073"/>
          </a:xfrm>
          <a:prstGeom prst="rect">
            <a:avLst/>
          </a:prstGeom>
        </p:spPr>
      </p:pic>
    </p:spTree>
  </p:cSld>
  <p:clrMapOvr>
    <a:masterClrMapping/>
  </p:clrMapOvr>
  <p:transition advTm="6083">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“Biology is (today) enjoying a halcyon moment like that seen in astronomy. ”</a:t>
            </a:r>
          </a:p>
          <a:p>
            <a:r>
              <a:rPr lang="en-US" dirty="0" smtClean="0"/>
              <a:t>														R. Phillips</a:t>
            </a:r>
            <a:endParaRPr lang="en-US" dirty="0"/>
          </a:p>
        </p:txBody>
      </p:sp>
      <p:sp>
        <p:nvSpPr>
          <p:cNvPr id="3" name="TextBox 2"/>
          <p:cNvSpPr txBox="1"/>
          <p:nvPr/>
        </p:nvSpPr>
        <p:spPr>
          <a:xfrm>
            <a:off x="583721" y="1409549"/>
            <a:ext cx="3706583" cy="4801315"/>
          </a:xfrm>
          <a:prstGeom prst="rect">
            <a:avLst/>
          </a:prstGeom>
          <a:noFill/>
        </p:spPr>
        <p:txBody>
          <a:bodyPr wrap="square" rtlCol="0">
            <a:spAutoFit/>
          </a:bodyPr>
          <a:lstStyle/>
          <a:p>
            <a:r>
              <a:rPr lang="en-US" dirty="0" smtClean="0"/>
              <a:t>Even in the mid 20</a:t>
            </a:r>
            <a:r>
              <a:rPr lang="en-US" baseline="30000" dirty="0" smtClean="0"/>
              <a:t>th</a:t>
            </a:r>
            <a:r>
              <a:rPr lang="en-US" dirty="0" smtClean="0"/>
              <a:t> century, most people thought proteins were the molecules of heredity.</a:t>
            </a:r>
          </a:p>
          <a:p>
            <a:endParaRPr lang="en-US" dirty="0" smtClean="0"/>
          </a:p>
          <a:p>
            <a:r>
              <a:rPr lang="en-US" dirty="0" smtClean="0"/>
              <a:t>In just under 60 years, biology has been completely rewritten.</a:t>
            </a:r>
          </a:p>
          <a:p>
            <a:endParaRPr lang="en-US" dirty="0" smtClean="0"/>
          </a:p>
          <a:p>
            <a:r>
              <a:rPr lang="en-US" dirty="0" smtClean="0"/>
              <a:t>The ability to read and write DNA has completely changed the face of biology.</a:t>
            </a:r>
          </a:p>
          <a:p>
            <a:endParaRPr lang="en-US" dirty="0" smtClean="0"/>
          </a:p>
          <a:p>
            <a:r>
              <a:rPr lang="en-US" dirty="0" smtClean="0"/>
              <a:t>It has, in a sense, created a</a:t>
            </a:r>
          </a:p>
          <a:p>
            <a:r>
              <a:rPr lang="en-US" b="1" i="1" dirty="0"/>
              <a:t>n</a:t>
            </a:r>
            <a:r>
              <a:rPr lang="en-US" b="1" i="1" dirty="0" smtClean="0"/>
              <a:t>ew domain of life</a:t>
            </a:r>
            <a:r>
              <a:rPr lang="en-US" dirty="0" smtClean="0"/>
              <a:t>.</a:t>
            </a:r>
          </a:p>
          <a:p>
            <a:endParaRPr lang="en-US" dirty="0" smtClean="0"/>
          </a:p>
          <a:p>
            <a:r>
              <a:rPr lang="en-US" dirty="0" smtClean="0"/>
              <a:t>The science of physics has become an integral part in our understanding of this new domain.</a:t>
            </a:r>
            <a:endParaRPr lang="en-US" dirty="0"/>
          </a:p>
        </p:txBody>
      </p:sp>
      <p:pic>
        <p:nvPicPr>
          <p:cNvPr id="4" name="Picture 3"/>
          <p:cNvPicPr>
            <a:picLocks noChangeAspect="1"/>
          </p:cNvPicPr>
          <p:nvPr/>
        </p:nvPicPr>
        <p:blipFill>
          <a:blip r:embed="rId3"/>
          <a:stretch>
            <a:fillRect/>
          </a:stretch>
        </p:blipFill>
        <p:spPr>
          <a:xfrm>
            <a:off x="5102996" y="1409549"/>
            <a:ext cx="2438400" cy="2286000"/>
          </a:xfrm>
          <a:prstGeom prst="rect">
            <a:avLst/>
          </a:prstGeom>
        </p:spPr>
      </p:pic>
      <p:pic>
        <p:nvPicPr>
          <p:cNvPr id="5" name="Picture 4"/>
          <p:cNvPicPr>
            <a:picLocks noChangeAspect="1"/>
          </p:cNvPicPr>
          <p:nvPr/>
        </p:nvPicPr>
        <p:blipFill>
          <a:blip r:embed="rId4"/>
          <a:stretch>
            <a:fillRect/>
          </a:stretch>
        </p:blipFill>
        <p:spPr>
          <a:xfrm>
            <a:off x="5102996" y="3861414"/>
            <a:ext cx="2438400" cy="2241073"/>
          </a:xfrm>
          <a:prstGeom prst="rect">
            <a:avLst/>
          </a:prstGeom>
        </p:spPr>
      </p:pic>
    </p:spTree>
  </p:cSld>
  <p:clrMapOvr>
    <a:masterClrMapping/>
  </p:clrMapOvr>
  <p:transition advTm="6516">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413348" y="278813"/>
            <a:ext cx="8317303" cy="338554"/>
          </a:xfrm>
          <a:prstGeom prst="rect">
            <a:avLst/>
          </a:prstGeom>
          <a:noFill/>
        </p:spPr>
        <p:txBody>
          <a:bodyPr wrap="square" rtlCol="0">
            <a:spAutoFit/>
          </a:bodyPr>
          <a:lstStyle/>
          <a:p>
            <a:r>
              <a:rPr lang="en-US" sz="1600" b="1" dirty="0" smtClean="0"/>
              <a:t>The science of physics deals with the interrelationships between space, time, matter and energy.  </a:t>
            </a:r>
            <a:endParaRPr lang="en-US" sz="1600" b="1" dirty="0"/>
          </a:p>
        </p:txBody>
      </p:sp>
      <p:pic>
        <p:nvPicPr>
          <p:cNvPr id="3" name="Picture 2"/>
          <p:cNvPicPr>
            <a:picLocks noChangeAspect="1"/>
          </p:cNvPicPr>
          <p:nvPr/>
        </p:nvPicPr>
        <p:blipFill>
          <a:blip r:embed="rId2"/>
          <a:stretch>
            <a:fillRect/>
          </a:stretch>
        </p:blipFill>
        <p:spPr>
          <a:xfrm>
            <a:off x="413348" y="812800"/>
            <a:ext cx="1898619" cy="1401848"/>
          </a:xfrm>
          <a:prstGeom prst="rect">
            <a:avLst/>
          </a:prstGeom>
        </p:spPr>
      </p:pic>
      <p:pic>
        <p:nvPicPr>
          <p:cNvPr id="4" name="Picture 3"/>
          <p:cNvPicPr>
            <a:picLocks noChangeAspect="1"/>
          </p:cNvPicPr>
          <p:nvPr/>
        </p:nvPicPr>
        <p:blipFill>
          <a:blip r:embed="rId3"/>
          <a:stretch>
            <a:fillRect/>
          </a:stretch>
        </p:blipFill>
        <p:spPr>
          <a:xfrm>
            <a:off x="2565400" y="812800"/>
            <a:ext cx="1492577" cy="1459514"/>
          </a:xfrm>
          <a:prstGeom prst="rect">
            <a:avLst/>
          </a:prstGeom>
        </p:spPr>
      </p:pic>
      <p:pic>
        <p:nvPicPr>
          <p:cNvPr id="5" name="Picture 4"/>
          <p:cNvPicPr>
            <a:picLocks noChangeAspect="1"/>
          </p:cNvPicPr>
          <p:nvPr/>
        </p:nvPicPr>
        <p:blipFill>
          <a:blip r:embed="rId4"/>
          <a:stretch>
            <a:fillRect/>
          </a:stretch>
        </p:blipFill>
        <p:spPr>
          <a:xfrm>
            <a:off x="4320427" y="842790"/>
            <a:ext cx="1751050" cy="1429524"/>
          </a:xfrm>
          <a:prstGeom prst="rect">
            <a:avLst/>
          </a:prstGeom>
        </p:spPr>
      </p:pic>
      <p:pic>
        <p:nvPicPr>
          <p:cNvPr id="6" name="Picture 5"/>
          <p:cNvPicPr>
            <a:picLocks noChangeAspect="1"/>
          </p:cNvPicPr>
          <p:nvPr/>
        </p:nvPicPr>
        <p:blipFill>
          <a:blip r:embed="rId5"/>
          <a:stretch>
            <a:fillRect/>
          </a:stretch>
        </p:blipFill>
        <p:spPr>
          <a:xfrm>
            <a:off x="6328671" y="812800"/>
            <a:ext cx="1973144" cy="1486348"/>
          </a:xfrm>
          <a:prstGeom prst="rect">
            <a:avLst/>
          </a:prstGeom>
        </p:spPr>
      </p:pic>
    </p:spTree>
  </p:cSld>
  <p:clrMapOvr>
    <a:masterClrMapping/>
  </p:clrMapOvr>
  <p:transition advTm="6316">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413348" y="278813"/>
            <a:ext cx="8317303" cy="338554"/>
          </a:xfrm>
          <a:prstGeom prst="rect">
            <a:avLst/>
          </a:prstGeom>
          <a:noFill/>
        </p:spPr>
        <p:txBody>
          <a:bodyPr wrap="square" rtlCol="0">
            <a:spAutoFit/>
          </a:bodyPr>
          <a:lstStyle/>
          <a:p>
            <a:r>
              <a:rPr lang="en-US" sz="1600" b="1" dirty="0" smtClean="0"/>
              <a:t>The science of physics deals with the interrelationships between space, time, matter and energy.  </a:t>
            </a:r>
            <a:endParaRPr lang="en-US" sz="1600" b="1" dirty="0"/>
          </a:p>
        </p:txBody>
      </p:sp>
      <p:pic>
        <p:nvPicPr>
          <p:cNvPr id="3" name="Picture 2"/>
          <p:cNvPicPr>
            <a:picLocks noChangeAspect="1"/>
          </p:cNvPicPr>
          <p:nvPr/>
        </p:nvPicPr>
        <p:blipFill>
          <a:blip r:embed="rId2"/>
          <a:stretch>
            <a:fillRect/>
          </a:stretch>
        </p:blipFill>
        <p:spPr>
          <a:xfrm>
            <a:off x="413348" y="812800"/>
            <a:ext cx="1898619" cy="1401848"/>
          </a:xfrm>
          <a:prstGeom prst="rect">
            <a:avLst/>
          </a:prstGeom>
        </p:spPr>
      </p:pic>
      <p:pic>
        <p:nvPicPr>
          <p:cNvPr id="4" name="Picture 3"/>
          <p:cNvPicPr>
            <a:picLocks noChangeAspect="1"/>
          </p:cNvPicPr>
          <p:nvPr/>
        </p:nvPicPr>
        <p:blipFill>
          <a:blip r:embed="rId3"/>
          <a:stretch>
            <a:fillRect/>
          </a:stretch>
        </p:blipFill>
        <p:spPr>
          <a:xfrm>
            <a:off x="2565400" y="812800"/>
            <a:ext cx="1492577" cy="1459514"/>
          </a:xfrm>
          <a:prstGeom prst="rect">
            <a:avLst/>
          </a:prstGeom>
        </p:spPr>
      </p:pic>
      <p:pic>
        <p:nvPicPr>
          <p:cNvPr id="5" name="Picture 4"/>
          <p:cNvPicPr>
            <a:picLocks noChangeAspect="1"/>
          </p:cNvPicPr>
          <p:nvPr/>
        </p:nvPicPr>
        <p:blipFill>
          <a:blip r:embed="rId4"/>
          <a:stretch>
            <a:fillRect/>
          </a:stretch>
        </p:blipFill>
        <p:spPr>
          <a:xfrm>
            <a:off x="4320427" y="842790"/>
            <a:ext cx="1751050" cy="1429524"/>
          </a:xfrm>
          <a:prstGeom prst="rect">
            <a:avLst/>
          </a:prstGeom>
        </p:spPr>
      </p:pic>
      <p:pic>
        <p:nvPicPr>
          <p:cNvPr id="6" name="Picture 5"/>
          <p:cNvPicPr>
            <a:picLocks noChangeAspect="1"/>
          </p:cNvPicPr>
          <p:nvPr/>
        </p:nvPicPr>
        <p:blipFill>
          <a:blip r:embed="rId5"/>
          <a:stretch>
            <a:fillRect/>
          </a:stretch>
        </p:blipFill>
        <p:spPr>
          <a:xfrm>
            <a:off x="6328671" y="812800"/>
            <a:ext cx="1973144" cy="1486348"/>
          </a:xfrm>
          <a:prstGeom prst="rect">
            <a:avLst/>
          </a:prstGeom>
        </p:spPr>
      </p:pic>
      <p:sp>
        <p:nvSpPr>
          <p:cNvPr id="7" name="TextBox 6"/>
          <p:cNvSpPr txBox="1"/>
          <p:nvPr/>
        </p:nvSpPr>
        <p:spPr>
          <a:xfrm>
            <a:off x="413348" y="2679693"/>
            <a:ext cx="8317303" cy="584776"/>
          </a:xfrm>
          <a:prstGeom prst="rect">
            <a:avLst/>
          </a:prstGeom>
          <a:noFill/>
        </p:spPr>
        <p:txBody>
          <a:bodyPr wrap="square" rtlCol="0">
            <a:spAutoFit/>
          </a:bodyPr>
          <a:lstStyle/>
          <a:p>
            <a:r>
              <a:rPr lang="en-US" sz="1600" b="1" dirty="0" smtClean="0"/>
              <a:t>Biology of the 20</a:t>
            </a:r>
            <a:r>
              <a:rPr lang="en-US" sz="1600" b="1" baseline="30000" dirty="0" smtClean="0"/>
              <a:t>th</a:t>
            </a:r>
            <a:r>
              <a:rPr lang="en-US" sz="1600" b="1" dirty="0" smtClean="0"/>
              <a:t> and 21</a:t>
            </a:r>
            <a:r>
              <a:rPr lang="en-US" sz="1600" b="1" baseline="30000" dirty="0" smtClean="0"/>
              <a:t>st</a:t>
            </a:r>
            <a:r>
              <a:rPr lang="en-US" sz="1600" b="1" dirty="0" smtClean="0"/>
              <a:t> centuries deals with these same concepts on the molecular and cellular scale. </a:t>
            </a:r>
            <a:endParaRPr lang="en-US" sz="1600" b="1" dirty="0"/>
          </a:p>
        </p:txBody>
      </p:sp>
    </p:spTree>
  </p:cSld>
  <p:clrMapOvr>
    <a:masterClrMapping/>
  </p:clrMapOvr>
  <p:transition advTm="6783">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413348" y="278813"/>
            <a:ext cx="8317303" cy="338554"/>
          </a:xfrm>
          <a:prstGeom prst="rect">
            <a:avLst/>
          </a:prstGeom>
          <a:noFill/>
        </p:spPr>
        <p:txBody>
          <a:bodyPr wrap="square" rtlCol="0">
            <a:spAutoFit/>
          </a:bodyPr>
          <a:lstStyle/>
          <a:p>
            <a:r>
              <a:rPr lang="en-US" sz="1600" b="1" dirty="0" smtClean="0"/>
              <a:t>The science of physics deals with the interrelationships between space, time, matter and energy.  </a:t>
            </a:r>
            <a:endParaRPr lang="en-US" sz="1600" b="1" dirty="0"/>
          </a:p>
        </p:txBody>
      </p:sp>
      <p:pic>
        <p:nvPicPr>
          <p:cNvPr id="3" name="Picture 2"/>
          <p:cNvPicPr>
            <a:picLocks noChangeAspect="1"/>
          </p:cNvPicPr>
          <p:nvPr/>
        </p:nvPicPr>
        <p:blipFill>
          <a:blip r:embed="rId2"/>
          <a:stretch>
            <a:fillRect/>
          </a:stretch>
        </p:blipFill>
        <p:spPr>
          <a:xfrm>
            <a:off x="413348" y="812800"/>
            <a:ext cx="1898619" cy="1401848"/>
          </a:xfrm>
          <a:prstGeom prst="rect">
            <a:avLst/>
          </a:prstGeom>
        </p:spPr>
      </p:pic>
      <p:pic>
        <p:nvPicPr>
          <p:cNvPr id="4" name="Picture 3"/>
          <p:cNvPicPr>
            <a:picLocks noChangeAspect="1"/>
          </p:cNvPicPr>
          <p:nvPr/>
        </p:nvPicPr>
        <p:blipFill>
          <a:blip r:embed="rId3"/>
          <a:stretch>
            <a:fillRect/>
          </a:stretch>
        </p:blipFill>
        <p:spPr>
          <a:xfrm>
            <a:off x="2565400" y="812800"/>
            <a:ext cx="1492577" cy="1459514"/>
          </a:xfrm>
          <a:prstGeom prst="rect">
            <a:avLst/>
          </a:prstGeom>
        </p:spPr>
      </p:pic>
      <p:pic>
        <p:nvPicPr>
          <p:cNvPr id="5" name="Picture 4"/>
          <p:cNvPicPr>
            <a:picLocks noChangeAspect="1"/>
          </p:cNvPicPr>
          <p:nvPr/>
        </p:nvPicPr>
        <p:blipFill>
          <a:blip r:embed="rId4"/>
          <a:stretch>
            <a:fillRect/>
          </a:stretch>
        </p:blipFill>
        <p:spPr>
          <a:xfrm>
            <a:off x="4320427" y="842790"/>
            <a:ext cx="1751050" cy="1429524"/>
          </a:xfrm>
          <a:prstGeom prst="rect">
            <a:avLst/>
          </a:prstGeom>
        </p:spPr>
      </p:pic>
      <p:pic>
        <p:nvPicPr>
          <p:cNvPr id="6" name="Picture 5"/>
          <p:cNvPicPr>
            <a:picLocks noChangeAspect="1"/>
          </p:cNvPicPr>
          <p:nvPr/>
        </p:nvPicPr>
        <p:blipFill>
          <a:blip r:embed="rId5"/>
          <a:stretch>
            <a:fillRect/>
          </a:stretch>
        </p:blipFill>
        <p:spPr>
          <a:xfrm>
            <a:off x="6328671" y="812800"/>
            <a:ext cx="1973144" cy="1486348"/>
          </a:xfrm>
          <a:prstGeom prst="rect">
            <a:avLst/>
          </a:prstGeom>
        </p:spPr>
      </p:pic>
      <p:sp>
        <p:nvSpPr>
          <p:cNvPr id="7" name="TextBox 6"/>
          <p:cNvSpPr txBox="1"/>
          <p:nvPr/>
        </p:nvSpPr>
        <p:spPr>
          <a:xfrm>
            <a:off x="413348" y="2679693"/>
            <a:ext cx="8317303" cy="1323439"/>
          </a:xfrm>
          <a:prstGeom prst="rect">
            <a:avLst/>
          </a:prstGeom>
          <a:noFill/>
        </p:spPr>
        <p:txBody>
          <a:bodyPr wrap="square" rtlCol="0">
            <a:spAutoFit/>
          </a:bodyPr>
          <a:lstStyle/>
          <a:p>
            <a:r>
              <a:rPr lang="en-US" sz="1600" b="1" dirty="0" smtClean="0"/>
              <a:t>Biology of the 20</a:t>
            </a:r>
            <a:r>
              <a:rPr lang="en-US" sz="1600" b="1" baseline="30000" dirty="0" smtClean="0"/>
              <a:t>th</a:t>
            </a:r>
            <a:r>
              <a:rPr lang="en-US" sz="1600" b="1" dirty="0" smtClean="0"/>
              <a:t> and 21</a:t>
            </a:r>
            <a:r>
              <a:rPr lang="en-US" sz="1600" b="1" baseline="30000" dirty="0" smtClean="0"/>
              <a:t>st</a:t>
            </a:r>
            <a:r>
              <a:rPr lang="en-US" sz="1600" b="1" dirty="0" smtClean="0"/>
              <a:t> centuries deals with these same concepts on the molecular and cellular scale. </a:t>
            </a:r>
          </a:p>
          <a:p>
            <a:endParaRPr lang="en-US" sz="1600" b="1" dirty="0" smtClean="0"/>
          </a:p>
          <a:p>
            <a:r>
              <a:rPr lang="en-US" sz="1600" b="1" dirty="0" smtClean="0"/>
              <a:t>In the same way that Bunsen and Kirchhoff connected barium and strontium to fire, and linked these to the stars. . .</a:t>
            </a:r>
            <a:endParaRPr lang="en-US" sz="1600" b="1" dirty="0"/>
          </a:p>
        </p:txBody>
      </p:sp>
      <p:pic>
        <p:nvPicPr>
          <p:cNvPr id="8" name="Picture 7"/>
          <p:cNvPicPr>
            <a:picLocks noChangeAspect="1"/>
          </p:cNvPicPr>
          <p:nvPr/>
        </p:nvPicPr>
        <p:blipFill>
          <a:blip r:embed="rId6"/>
          <a:stretch>
            <a:fillRect/>
          </a:stretch>
        </p:blipFill>
        <p:spPr>
          <a:xfrm>
            <a:off x="1193800" y="4266455"/>
            <a:ext cx="2743200" cy="1905000"/>
          </a:xfrm>
          <a:prstGeom prst="rect">
            <a:avLst/>
          </a:prstGeom>
        </p:spPr>
      </p:pic>
    </p:spTree>
  </p:cSld>
  <p:clrMapOvr>
    <a:masterClrMapping/>
  </p:clrMapOvr>
  <p:transition advTm="7183">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9478" y="492403"/>
            <a:ext cx="9074522" cy="5740376"/>
          </a:xfrm>
          <a:prstGeom prst="rect">
            <a:avLst/>
          </a:prstGeom>
        </p:spPr>
      </p:pic>
      <p:sp>
        <p:nvSpPr>
          <p:cNvPr id="2" name="TextBox 1"/>
          <p:cNvSpPr txBox="1"/>
          <p:nvPr/>
        </p:nvSpPr>
        <p:spPr>
          <a:xfrm>
            <a:off x="1526699" y="3182292"/>
            <a:ext cx="6090601" cy="461665"/>
          </a:xfrm>
          <a:prstGeom prst="rect">
            <a:avLst/>
          </a:prstGeom>
          <a:noFill/>
        </p:spPr>
        <p:txBody>
          <a:bodyPr wrap="square" rtlCol="0">
            <a:spAutoFit/>
          </a:bodyPr>
          <a:lstStyle/>
          <a:p>
            <a:r>
              <a:rPr lang="en-US" sz="2400" b="1" dirty="0" smtClean="0"/>
              <a:t>PART 1:   THE ROLE OF PHYSICS IN BIOLOGY</a:t>
            </a:r>
          </a:p>
        </p:txBody>
      </p:sp>
    </p:spTree>
  </p:cSld>
  <p:clrMapOvr>
    <a:masterClrMapping/>
  </p:clrMapOvr>
  <p:transition advTm="7199">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413348" y="278813"/>
            <a:ext cx="8317303" cy="338554"/>
          </a:xfrm>
          <a:prstGeom prst="rect">
            <a:avLst/>
          </a:prstGeom>
          <a:noFill/>
        </p:spPr>
        <p:txBody>
          <a:bodyPr wrap="square" rtlCol="0">
            <a:spAutoFit/>
          </a:bodyPr>
          <a:lstStyle/>
          <a:p>
            <a:r>
              <a:rPr lang="en-US" sz="1600" b="1" dirty="0" smtClean="0"/>
              <a:t>The science of physics deals with the interrelationships between space, time, matter and energy.  </a:t>
            </a:r>
            <a:endParaRPr lang="en-US" sz="1600" b="1" dirty="0"/>
          </a:p>
        </p:txBody>
      </p:sp>
      <p:pic>
        <p:nvPicPr>
          <p:cNvPr id="3" name="Picture 2"/>
          <p:cNvPicPr>
            <a:picLocks noChangeAspect="1"/>
          </p:cNvPicPr>
          <p:nvPr/>
        </p:nvPicPr>
        <p:blipFill>
          <a:blip r:embed="rId2"/>
          <a:stretch>
            <a:fillRect/>
          </a:stretch>
        </p:blipFill>
        <p:spPr>
          <a:xfrm>
            <a:off x="413348" y="812800"/>
            <a:ext cx="1898619" cy="1401848"/>
          </a:xfrm>
          <a:prstGeom prst="rect">
            <a:avLst/>
          </a:prstGeom>
        </p:spPr>
      </p:pic>
      <p:pic>
        <p:nvPicPr>
          <p:cNvPr id="4" name="Picture 3"/>
          <p:cNvPicPr>
            <a:picLocks noChangeAspect="1"/>
          </p:cNvPicPr>
          <p:nvPr/>
        </p:nvPicPr>
        <p:blipFill>
          <a:blip r:embed="rId3"/>
          <a:stretch>
            <a:fillRect/>
          </a:stretch>
        </p:blipFill>
        <p:spPr>
          <a:xfrm>
            <a:off x="2565400" y="812800"/>
            <a:ext cx="1492577" cy="1459514"/>
          </a:xfrm>
          <a:prstGeom prst="rect">
            <a:avLst/>
          </a:prstGeom>
        </p:spPr>
      </p:pic>
      <p:pic>
        <p:nvPicPr>
          <p:cNvPr id="5" name="Picture 4"/>
          <p:cNvPicPr>
            <a:picLocks noChangeAspect="1"/>
          </p:cNvPicPr>
          <p:nvPr/>
        </p:nvPicPr>
        <p:blipFill>
          <a:blip r:embed="rId4"/>
          <a:stretch>
            <a:fillRect/>
          </a:stretch>
        </p:blipFill>
        <p:spPr>
          <a:xfrm>
            <a:off x="4320427" y="842790"/>
            <a:ext cx="1751050" cy="1429524"/>
          </a:xfrm>
          <a:prstGeom prst="rect">
            <a:avLst/>
          </a:prstGeom>
        </p:spPr>
      </p:pic>
      <p:pic>
        <p:nvPicPr>
          <p:cNvPr id="6" name="Picture 5"/>
          <p:cNvPicPr>
            <a:picLocks noChangeAspect="1"/>
          </p:cNvPicPr>
          <p:nvPr/>
        </p:nvPicPr>
        <p:blipFill>
          <a:blip r:embed="rId5"/>
          <a:stretch>
            <a:fillRect/>
          </a:stretch>
        </p:blipFill>
        <p:spPr>
          <a:xfrm>
            <a:off x="6328671" y="812800"/>
            <a:ext cx="1973144" cy="1486348"/>
          </a:xfrm>
          <a:prstGeom prst="rect">
            <a:avLst/>
          </a:prstGeom>
        </p:spPr>
      </p:pic>
      <p:sp>
        <p:nvSpPr>
          <p:cNvPr id="7" name="TextBox 6"/>
          <p:cNvSpPr txBox="1"/>
          <p:nvPr/>
        </p:nvSpPr>
        <p:spPr>
          <a:xfrm>
            <a:off x="413348" y="2679693"/>
            <a:ext cx="8317303" cy="1569660"/>
          </a:xfrm>
          <a:prstGeom prst="rect">
            <a:avLst/>
          </a:prstGeom>
          <a:noFill/>
        </p:spPr>
        <p:txBody>
          <a:bodyPr wrap="square" rtlCol="0">
            <a:spAutoFit/>
          </a:bodyPr>
          <a:lstStyle/>
          <a:p>
            <a:r>
              <a:rPr lang="en-US" sz="1600" b="1" dirty="0" smtClean="0"/>
              <a:t>Biology of the 20</a:t>
            </a:r>
            <a:r>
              <a:rPr lang="en-US" sz="1600" b="1" baseline="30000" dirty="0" smtClean="0"/>
              <a:t>th</a:t>
            </a:r>
            <a:r>
              <a:rPr lang="en-US" sz="1600" b="1" dirty="0" smtClean="0"/>
              <a:t> and 21</a:t>
            </a:r>
            <a:r>
              <a:rPr lang="en-US" sz="1600" b="1" baseline="30000" dirty="0" smtClean="0"/>
              <a:t>st</a:t>
            </a:r>
            <a:r>
              <a:rPr lang="en-US" sz="1600" b="1" dirty="0" smtClean="0"/>
              <a:t> centuries deals with these same concepts on the molecular and cellular scale. </a:t>
            </a:r>
          </a:p>
          <a:p>
            <a:endParaRPr lang="en-US" sz="1600" b="1" dirty="0" smtClean="0"/>
          </a:p>
          <a:p>
            <a:r>
              <a:rPr lang="en-US" sz="1600" b="1" dirty="0" smtClean="0"/>
              <a:t>In the same way that Bunsen and Kirchhoff connected barium and strontium to fire, and linked these to the stars. . .</a:t>
            </a:r>
          </a:p>
          <a:p>
            <a:r>
              <a:rPr lang="en-US" sz="1600" b="1" dirty="0" smtClean="0"/>
              <a:t>				and the tools of spectroscopy made it possible to determine the</a:t>
            </a:r>
            <a:endParaRPr lang="en-US" sz="1600" b="1" dirty="0"/>
          </a:p>
        </p:txBody>
      </p:sp>
      <p:pic>
        <p:nvPicPr>
          <p:cNvPr id="8" name="Picture 7"/>
          <p:cNvPicPr>
            <a:picLocks noChangeAspect="1"/>
          </p:cNvPicPr>
          <p:nvPr/>
        </p:nvPicPr>
        <p:blipFill>
          <a:blip r:embed="rId6"/>
          <a:stretch>
            <a:fillRect/>
          </a:stretch>
        </p:blipFill>
        <p:spPr>
          <a:xfrm>
            <a:off x="1193800" y="4266455"/>
            <a:ext cx="2743200" cy="1905000"/>
          </a:xfrm>
          <a:prstGeom prst="rect">
            <a:avLst/>
          </a:prstGeom>
        </p:spPr>
      </p:pic>
      <p:sp>
        <p:nvSpPr>
          <p:cNvPr id="9" name="TextBox 8"/>
          <p:cNvSpPr txBox="1"/>
          <p:nvPr/>
        </p:nvSpPr>
        <p:spPr>
          <a:xfrm>
            <a:off x="4119077" y="4266455"/>
            <a:ext cx="4182738" cy="338554"/>
          </a:xfrm>
          <a:prstGeom prst="rect">
            <a:avLst/>
          </a:prstGeom>
          <a:noFill/>
        </p:spPr>
        <p:txBody>
          <a:bodyPr wrap="square" rtlCol="0">
            <a:spAutoFit/>
          </a:bodyPr>
          <a:lstStyle/>
          <a:p>
            <a:r>
              <a:rPr lang="en-US" sz="1600" b="1" dirty="0"/>
              <a:t>r</a:t>
            </a:r>
            <a:r>
              <a:rPr lang="en-US" sz="1600" b="1" dirty="0" smtClean="0"/>
              <a:t>ed shifts of galaxies. . .</a:t>
            </a:r>
            <a:endParaRPr lang="en-US" sz="1600" b="1" dirty="0"/>
          </a:p>
        </p:txBody>
      </p:sp>
      <p:pic>
        <p:nvPicPr>
          <p:cNvPr id="10" name="Picture 9"/>
          <p:cNvPicPr>
            <a:picLocks noChangeAspect="1"/>
          </p:cNvPicPr>
          <p:nvPr/>
        </p:nvPicPr>
        <p:blipFill>
          <a:blip r:embed="rId7"/>
          <a:stretch>
            <a:fillRect/>
          </a:stretch>
        </p:blipFill>
        <p:spPr>
          <a:xfrm>
            <a:off x="5439353" y="4680729"/>
            <a:ext cx="2630134" cy="1490726"/>
          </a:xfrm>
          <a:prstGeom prst="rect">
            <a:avLst/>
          </a:prstGeom>
        </p:spPr>
      </p:pic>
    </p:spTree>
  </p:cSld>
  <p:clrMapOvr>
    <a:masterClrMapping/>
  </p:clrMapOvr>
  <p:transition advTm="6449">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4546600" y="2546557"/>
            <a:ext cx="4080473" cy="3046988"/>
          </a:xfrm>
          <a:prstGeom prst="rect">
            <a:avLst/>
          </a:prstGeom>
          <a:noFill/>
        </p:spPr>
        <p:txBody>
          <a:bodyPr wrap="square" rtlCol="0">
            <a:spAutoFit/>
          </a:bodyPr>
          <a:lstStyle/>
          <a:p>
            <a:r>
              <a:rPr lang="en-US" sz="1600" b="1" dirty="0" smtClean="0">
                <a:solidFill>
                  <a:schemeClr val="tx2">
                    <a:lumMod val="75000"/>
                  </a:schemeClr>
                </a:solidFill>
                <a:latin typeface="Arial"/>
                <a:ea typeface="Arial"/>
                <a:cs typeface="Arial"/>
              </a:rPr>
              <a:t>“M</a:t>
            </a:r>
            <a:r>
              <a:rPr lang="en-US" sz="1600" b="1" i="0" dirty="0" smtClean="0">
                <a:solidFill>
                  <a:schemeClr val="tx2">
                    <a:lumMod val="75000"/>
                  </a:schemeClr>
                </a:solidFill>
                <a:latin typeface="Arial"/>
                <a:ea typeface="Arial"/>
                <a:cs typeface="Arial"/>
              </a:rPr>
              <a:t>olecular and cellular biology have become more amenable to a research paradigm that melds experimental and theoretical investigations, and, more specifically, research that is geared toward an accurate description of how things move in space and time. It is, therefore, not surprising that physicists would be attracted to cell biological research</a:t>
            </a:r>
            <a:r>
              <a:rPr lang="en-US" sz="1600" b="1" dirty="0" smtClean="0">
                <a:solidFill>
                  <a:schemeClr val="tx2">
                    <a:lumMod val="75000"/>
                  </a:schemeClr>
                </a:solidFill>
              </a:rPr>
              <a:t>.”      </a:t>
            </a:r>
          </a:p>
          <a:p>
            <a:r>
              <a:rPr lang="en-US" sz="1600" b="1" dirty="0" smtClean="0">
                <a:solidFill>
                  <a:schemeClr val="tx2">
                    <a:lumMod val="75000"/>
                  </a:schemeClr>
                </a:solidFill>
              </a:rPr>
              <a:t>										C. </a:t>
            </a:r>
            <a:r>
              <a:rPr lang="en-US" sz="1600" b="1" dirty="0" err="1" smtClean="0">
                <a:solidFill>
                  <a:schemeClr val="tx2">
                    <a:lumMod val="75000"/>
                  </a:schemeClr>
                </a:solidFill>
              </a:rPr>
              <a:t>Wolgemuth</a:t>
            </a:r>
            <a:endParaRPr lang="en-US" sz="1600" b="1" dirty="0">
              <a:solidFill>
                <a:schemeClr val="tx2">
                  <a:lumMod val="75000"/>
                </a:schemeClr>
              </a:solidFill>
            </a:endParaRPr>
          </a:p>
        </p:txBody>
      </p:sp>
      <p:pic>
        <p:nvPicPr>
          <p:cNvPr id="3" name="Picture 2"/>
          <p:cNvPicPr>
            <a:picLocks noChangeAspect="1"/>
          </p:cNvPicPr>
          <p:nvPr/>
        </p:nvPicPr>
        <p:blipFill>
          <a:blip r:embed="rId3"/>
          <a:stretch>
            <a:fillRect/>
          </a:stretch>
        </p:blipFill>
        <p:spPr>
          <a:xfrm>
            <a:off x="1580958" y="2275148"/>
            <a:ext cx="2486925" cy="3318397"/>
          </a:xfrm>
          <a:prstGeom prst="rect">
            <a:avLst/>
          </a:prstGeom>
        </p:spPr>
      </p:pic>
      <p:sp>
        <p:nvSpPr>
          <p:cNvPr id="4" name="TextBox 3"/>
          <p:cNvSpPr txBox="1"/>
          <p:nvPr/>
        </p:nvSpPr>
        <p:spPr>
          <a:xfrm>
            <a:off x="816400" y="336907"/>
            <a:ext cx="7477184" cy="830997"/>
          </a:xfrm>
          <a:prstGeom prst="rect">
            <a:avLst/>
          </a:prstGeom>
          <a:noFill/>
        </p:spPr>
        <p:txBody>
          <a:bodyPr wrap="square" rtlCol="0">
            <a:spAutoFit/>
          </a:bodyPr>
          <a:lstStyle/>
          <a:p>
            <a:r>
              <a:rPr lang="en-US" sz="2400" i="1" dirty="0" smtClean="0"/>
              <a:t>THE TOOLS OF MODERN DAY PHYSICS ARE BEING UTILIZED AND ADAPTED FOR THE LEAP INTO 21</a:t>
            </a:r>
            <a:r>
              <a:rPr lang="en-US" sz="2400" i="1" baseline="30000" dirty="0" smtClean="0"/>
              <a:t>ST</a:t>
            </a:r>
            <a:r>
              <a:rPr lang="en-US" sz="2400" i="1" dirty="0" smtClean="0"/>
              <a:t> CENTURY BIOLOGY</a:t>
            </a:r>
            <a:endParaRPr lang="en-US" sz="2400" i="1" dirty="0"/>
          </a:p>
        </p:txBody>
      </p:sp>
    </p:spTree>
  </p:cSld>
  <p:clrMapOvr>
    <a:masterClrMapping/>
  </p:clrMapOvr>
  <p:transition advTm="16082">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40746" y="758988"/>
            <a:ext cx="3794673" cy="646331"/>
          </a:xfrm>
          <a:prstGeom prst="rect">
            <a:avLst/>
          </a:prstGeom>
          <a:noFill/>
        </p:spPr>
        <p:txBody>
          <a:bodyPr wrap="square" rtlCol="0">
            <a:spAutoFit/>
          </a:bodyPr>
          <a:lstStyle/>
          <a:p>
            <a:r>
              <a:rPr lang="en-US" b="1" dirty="0" smtClean="0"/>
              <a:t>Like astrophysicists investigating the interactions between galaxies. . .</a:t>
            </a:r>
            <a:endParaRPr lang="en-US" b="1" dirty="0"/>
          </a:p>
        </p:txBody>
      </p:sp>
      <p:pic>
        <p:nvPicPr>
          <p:cNvPr id="3" name="Picture 2"/>
          <p:cNvPicPr>
            <a:picLocks noChangeAspect="1"/>
          </p:cNvPicPr>
          <p:nvPr/>
        </p:nvPicPr>
        <p:blipFill>
          <a:blip r:embed="rId2"/>
          <a:stretch>
            <a:fillRect/>
          </a:stretch>
        </p:blipFill>
        <p:spPr>
          <a:xfrm>
            <a:off x="340746" y="1518668"/>
            <a:ext cx="3794673" cy="3820664"/>
          </a:xfrm>
          <a:prstGeom prst="rect">
            <a:avLst/>
          </a:prstGeom>
        </p:spPr>
      </p:pic>
    </p:spTree>
  </p:cSld>
  <p:clrMapOvr>
    <a:masterClrMapping/>
  </p:clrMapOvr>
  <p:transition advTm="2416">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40746" y="758988"/>
            <a:ext cx="3794673" cy="646331"/>
          </a:xfrm>
          <a:prstGeom prst="rect">
            <a:avLst/>
          </a:prstGeom>
          <a:noFill/>
        </p:spPr>
        <p:txBody>
          <a:bodyPr wrap="square" rtlCol="0">
            <a:spAutoFit/>
          </a:bodyPr>
          <a:lstStyle/>
          <a:p>
            <a:r>
              <a:rPr lang="en-US" b="1" dirty="0" smtClean="0"/>
              <a:t>Like astrophysicists investigating the interactions between galaxies. . .</a:t>
            </a:r>
            <a:endParaRPr lang="en-US" b="1" dirty="0"/>
          </a:p>
        </p:txBody>
      </p:sp>
      <p:pic>
        <p:nvPicPr>
          <p:cNvPr id="3" name="Picture 2"/>
          <p:cNvPicPr>
            <a:picLocks noChangeAspect="1"/>
          </p:cNvPicPr>
          <p:nvPr/>
        </p:nvPicPr>
        <p:blipFill>
          <a:blip r:embed="rId2"/>
          <a:stretch>
            <a:fillRect/>
          </a:stretch>
        </p:blipFill>
        <p:spPr>
          <a:xfrm>
            <a:off x="340746" y="1518668"/>
            <a:ext cx="3794673" cy="3820664"/>
          </a:xfrm>
          <a:prstGeom prst="rect">
            <a:avLst/>
          </a:prstGeom>
        </p:spPr>
      </p:pic>
      <p:pic>
        <p:nvPicPr>
          <p:cNvPr id="4" name="Picture 3"/>
          <p:cNvPicPr>
            <a:picLocks noChangeAspect="1"/>
          </p:cNvPicPr>
          <p:nvPr/>
        </p:nvPicPr>
        <p:blipFill>
          <a:blip r:embed="rId3"/>
          <a:stretch>
            <a:fillRect/>
          </a:stretch>
        </p:blipFill>
        <p:spPr>
          <a:xfrm>
            <a:off x="4572000" y="2043044"/>
            <a:ext cx="4295163" cy="3296288"/>
          </a:xfrm>
          <a:prstGeom prst="rect">
            <a:avLst/>
          </a:prstGeom>
        </p:spPr>
      </p:pic>
      <p:sp>
        <p:nvSpPr>
          <p:cNvPr id="5" name="TextBox 4"/>
          <p:cNvSpPr txBox="1"/>
          <p:nvPr/>
        </p:nvSpPr>
        <p:spPr>
          <a:xfrm>
            <a:off x="4572000" y="933892"/>
            <a:ext cx="4295163" cy="584776"/>
          </a:xfrm>
          <a:prstGeom prst="rect">
            <a:avLst/>
          </a:prstGeom>
          <a:noFill/>
        </p:spPr>
        <p:txBody>
          <a:bodyPr wrap="square" rtlCol="0">
            <a:spAutoFit/>
          </a:bodyPr>
          <a:lstStyle/>
          <a:p>
            <a:r>
              <a:rPr lang="en-US" sz="1600" b="1" dirty="0" smtClean="0"/>
              <a:t>Cellular and molecular biologists investigate interactions within and between cells.</a:t>
            </a:r>
            <a:endParaRPr lang="en-US" sz="1600" b="1" dirty="0"/>
          </a:p>
        </p:txBody>
      </p:sp>
    </p:spTree>
  </p:cSld>
  <p:clrMapOvr>
    <a:masterClrMapping/>
  </p:clrMapOvr>
  <p:transition advTm="3666">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Tree>
  </p:cSld>
  <p:clrMapOvr>
    <a:masterClrMapping/>
  </p:clrMapOvr>
  <p:transition advTm="1133">
    <p:dissolv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Tree>
  </p:cSld>
  <p:clrMapOvr>
    <a:masterClrMapping/>
  </p:clrMapOvr>
  <p:transition advTm="1899">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19" y="2341440"/>
            <a:ext cx="1099681" cy="400110"/>
          </a:xfrm>
          <a:prstGeom prst="rect">
            <a:avLst/>
          </a:prstGeom>
          <a:noFill/>
        </p:spPr>
        <p:txBody>
          <a:bodyPr wrap="square" rtlCol="0">
            <a:spAutoFit/>
          </a:bodyPr>
          <a:lstStyle/>
          <a:p>
            <a:r>
              <a:rPr lang="en-US" sz="2000" b="1" dirty="0" smtClean="0"/>
              <a:t>“lattice”</a:t>
            </a:r>
            <a:endParaRPr lang="en-US" sz="2000" b="1" dirty="0"/>
          </a:p>
        </p:txBody>
      </p:sp>
      <p:pic>
        <p:nvPicPr>
          <p:cNvPr id="7" name="Picture 6"/>
          <p:cNvPicPr>
            <a:picLocks noChangeAspect="1"/>
          </p:cNvPicPr>
          <p:nvPr/>
        </p:nvPicPr>
        <p:blipFill>
          <a:blip r:embed="rId2"/>
          <a:stretch>
            <a:fillRect/>
          </a:stretch>
        </p:blipFill>
        <p:spPr>
          <a:xfrm>
            <a:off x="2818900" y="1917699"/>
            <a:ext cx="3051228" cy="3130139"/>
          </a:xfrm>
          <a:prstGeom prst="rect">
            <a:avLst/>
          </a:prstGeom>
        </p:spPr>
      </p:pic>
      <p:sp>
        <p:nvSpPr>
          <p:cNvPr id="8" name="TextBox 7"/>
          <p:cNvSpPr txBox="1"/>
          <p:nvPr/>
        </p:nvSpPr>
        <p:spPr>
          <a:xfrm>
            <a:off x="6071478" y="2341440"/>
            <a:ext cx="1239077" cy="400110"/>
          </a:xfrm>
          <a:prstGeom prst="rect">
            <a:avLst/>
          </a:prstGeom>
          <a:noFill/>
        </p:spPr>
        <p:txBody>
          <a:bodyPr wrap="square" rtlCol="0">
            <a:spAutoFit/>
          </a:bodyPr>
          <a:lstStyle/>
          <a:p>
            <a:r>
              <a:rPr lang="en-US" sz="2000" b="1" dirty="0"/>
              <a:t>o</a:t>
            </a:r>
            <a:r>
              <a:rPr lang="en-US" sz="2000" b="1" dirty="0" smtClean="0"/>
              <a:t>f nuclei</a:t>
            </a:r>
            <a:endParaRPr lang="en-US" sz="2000" b="1" dirty="0"/>
          </a:p>
        </p:txBody>
      </p:sp>
    </p:spTree>
  </p:cSld>
  <p:clrMapOvr>
    <a:masterClrMapping/>
  </p:clrMapOvr>
  <p:transition advTm="1866">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pic>
        <p:nvPicPr>
          <p:cNvPr id="9" name="Picture 8"/>
          <p:cNvPicPr>
            <a:picLocks noChangeAspect="1"/>
          </p:cNvPicPr>
          <p:nvPr/>
        </p:nvPicPr>
        <p:blipFill>
          <a:blip r:embed="rId2"/>
          <a:stretch>
            <a:fillRect/>
          </a:stretch>
        </p:blipFill>
        <p:spPr>
          <a:xfrm>
            <a:off x="4960614" y="3764273"/>
            <a:ext cx="3276330" cy="2039676"/>
          </a:xfrm>
          <a:prstGeom prst="rect">
            <a:avLst/>
          </a:prstGeom>
        </p:spPr>
      </p:pic>
      <p:sp>
        <p:nvSpPr>
          <p:cNvPr id="10" name="TextBox 9"/>
          <p:cNvSpPr txBox="1"/>
          <p:nvPr/>
        </p:nvSpPr>
        <p:spPr>
          <a:xfrm>
            <a:off x="1719220" y="4275117"/>
            <a:ext cx="1812150" cy="400110"/>
          </a:xfrm>
          <a:prstGeom prst="rect">
            <a:avLst/>
          </a:prstGeom>
          <a:noFill/>
        </p:spPr>
        <p:txBody>
          <a:bodyPr wrap="square" rtlCol="0">
            <a:spAutoFit/>
          </a:bodyPr>
          <a:lstStyle/>
          <a:p>
            <a:r>
              <a:rPr lang="en-US" sz="2000" b="1" dirty="0"/>
              <a:t>s</a:t>
            </a:r>
            <a:r>
              <a:rPr lang="en-US" sz="2000" b="1" dirty="0" smtClean="0"/>
              <a:t>and + wind = </a:t>
            </a:r>
            <a:endParaRPr lang="en-US" sz="2000" b="1" dirty="0"/>
          </a:p>
        </p:txBody>
      </p:sp>
      <p:sp>
        <p:nvSpPr>
          <p:cNvPr id="11" name="TextBox 10"/>
          <p:cNvSpPr txBox="1"/>
          <p:nvPr/>
        </p:nvSpPr>
        <p:spPr>
          <a:xfrm>
            <a:off x="5870128" y="6164842"/>
            <a:ext cx="1672752" cy="400110"/>
          </a:xfrm>
          <a:prstGeom prst="rect">
            <a:avLst/>
          </a:prstGeom>
          <a:noFill/>
        </p:spPr>
        <p:txBody>
          <a:bodyPr wrap="square" rtlCol="0">
            <a:spAutoFit/>
          </a:bodyPr>
          <a:lstStyle/>
          <a:p>
            <a:r>
              <a:rPr lang="en-US" sz="2000" b="1" dirty="0"/>
              <a:t>s</a:t>
            </a:r>
            <a:r>
              <a:rPr lang="en-US" sz="2000" b="1" dirty="0" smtClean="0"/>
              <a:t>and ripples</a:t>
            </a:r>
            <a:endParaRPr lang="en-US" sz="2000" b="1" dirty="0"/>
          </a:p>
        </p:txBody>
      </p:sp>
    </p:spTree>
  </p:cSld>
  <p:clrMapOvr>
    <a:masterClrMapping/>
  </p:clrMapOvr>
  <p:transition advTm="4133">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pic>
        <p:nvPicPr>
          <p:cNvPr id="9" name="Picture 8"/>
          <p:cNvPicPr>
            <a:picLocks noChangeAspect="1"/>
          </p:cNvPicPr>
          <p:nvPr/>
        </p:nvPicPr>
        <p:blipFill>
          <a:blip r:embed="rId2"/>
          <a:stretch>
            <a:fillRect/>
          </a:stretch>
        </p:blipFill>
        <p:spPr>
          <a:xfrm>
            <a:off x="4960614" y="3764273"/>
            <a:ext cx="3276330" cy="2039676"/>
          </a:xfrm>
          <a:prstGeom prst="rect">
            <a:avLst/>
          </a:prstGeom>
        </p:spPr>
      </p:pic>
      <p:sp>
        <p:nvSpPr>
          <p:cNvPr id="10" name="TextBox 9"/>
          <p:cNvSpPr txBox="1"/>
          <p:nvPr/>
        </p:nvSpPr>
        <p:spPr>
          <a:xfrm>
            <a:off x="1719220" y="4275117"/>
            <a:ext cx="1812150" cy="400110"/>
          </a:xfrm>
          <a:prstGeom prst="rect">
            <a:avLst/>
          </a:prstGeom>
          <a:noFill/>
        </p:spPr>
        <p:txBody>
          <a:bodyPr wrap="square" rtlCol="0">
            <a:spAutoFit/>
          </a:bodyPr>
          <a:lstStyle/>
          <a:p>
            <a:r>
              <a:rPr lang="en-US" sz="2000" b="1" dirty="0"/>
              <a:t>s</a:t>
            </a:r>
            <a:r>
              <a:rPr lang="en-US" sz="2000" b="1" dirty="0" smtClean="0"/>
              <a:t>and + wind = </a:t>
            </a:r>
            <a:endParaRPr lang="en-US" sz="2000" b="1" dirty="0"/>
          </a:p>
        </p:txBody>
      </p:sp>
      <p:sp>
        <p:nvSpPr>
          <p:cNvPr id="11" name="TextBox 10"/>
          <p:cNvSpPr txBox="1"/>
          <p:nvPr/>
        </p:nvSpPr>
        <p:spPr>
          <a:xfrm>
            <a:off x="5870128" y="6164842"/>
            <a:ext cx="1672752" cy="400110"/>
          </a:xfrm>
          <a:prstGeom prst="rect">
            <a:avLst/>
          </a:prstGeom>
          <a:noFill/>
        </p:spPr>
        <p:txBody>
          <a:bodyPr wrap="square" rtlCol="0">
            <a:spAutoFit/>
          </a:bodyPr>
          <a:lstStyle/>
          <a:p>
            <a:r>
              <a:rPr lang="en-US" sz="2000" b="1" dirty="0"/>
              <a:t>s</a:t>
            </a:r>
            <a:r>
              <a:rPr lang="en-US" sz="2000" b="1" dirty="0" smtClean="0"/>
              <a:t>and ripples</a:t>
            </a:r>
            <a:endParaRPr lang="en-US" sz="2000" b="1" dirty="0"/>
          </a:p>
        </p:txBody>
      </p:sp>
      <p:sp>
        <p:nvSpPr>
          <p:cNvPr id="12" name="TextBox 11"/>
          <p:cNvSpPr txBox="1"/>
          <p:nvPr/>
        </p:nvSpPr>
        <p:spPr>
          <a:xfrm>
            <a:off x="2976689" y="3244334"/>
            <a:ext cx="2893439" cy="461665"/>
          </a:xfrm>
          <a:prstGeom prst="rect">
            <a:avLst/>
          </a:prstGeom>
          <a:noFill/>
        </p:spPr>
        <p:txBody>
          <a:bodyPr wrap="square" rtlCol="0">
            <a:spAutoFit/>
          </a:bodyPr>
          <a:lstStyle/>
          <a:p>
            <a:r>
              <a:rPr lang="en-US" sz="2400" b="1" dirty="0" smtClean="0"/>
              <a:t>“waves of division”</a:t>
            </a:r>
            <a:endParaRPr lang="en-US" sz="2400" b="1" dirty="0"/>
          </a:p>
        </p:txBody>
      </p:sp>
    </p:spTree>
  </p:cSld>
  <p:clrMapOvr>
    <a:masterClrMapping/>
  </p:clrMapOvr>
  <p:transition advTm="4066">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sp>
        <p:nvSpPr>
          <p:cNvPr id="10" name="TextBox 9"/>
          <p:cNvSpPr txBox="1"/>
          <p:nvPr/>
        </p:nvSpPr>
        <p:spPr>
          <a:xfrm>
            <a:off x="774423" y="4275117"/>
            <a:ext cx="3438437" cy="400110"/>
          </a:xfrm>
          <a:prstGeom prst="rect">
            <a:avLst/>
          </a:prstGeom>
          <a:noFill/>
        </p:spPr>
        <p:txBody>
          <a:bodyPr wrap="square" rtlCol="0">
            <a:spAutoFit/>
          </a:bodyPr>
          <a:lstStyle/>
          <a:p>
            <a:r>
              <a:rPr lang="en-US" sz="2000" b="1" dirty="0" smtClean="0"/>
              <a:t>Water + Heat + Buoyancy =</a:t>
            </a:r>
            <a:endParaRPr lang="en-US" sz="2000" b="1" dirty="0"/>
          </a:p>
        </p:txBody>
      </p:sp>
      <p:sp>
        <p:nvSpPr>
          <p:cNvPr id="11" name="TextBox 10"/>
          <p:cNvSpPr txBox="1"/>
          <p:nvPr/>
        </p:nvSpPr>
        <p:spPr>
          <a:xfrm>
            <a:off x="5389983" y="6164842"/>
            <a:ext cx="3376485" cy="400110"/>
          </a:xfrm>
          <a:prstGeom prst="rect">
            <a:avLst/>
          </a:prstGeom>
          <a:noFill/>
        </p:spPr>
        <p:txBody>
          <a:bodyPr wrap="square" rtlCol="0">
            <a:spAutoFit/>
          </a:bodyPr>
          <a:lstStyle/>
          <a:p>
            <a:r>
              <a:rPr lang="en-US" sz="2000" b="1" dirty="0" smtClean="0"/>
              <a:t>Rayleigh-</a:t>
            </a:r>
            <a:r>
              <a:rPr lang="en-US" sz="2000" b="1" dirty="0" err="1" smtClean="0"/>
              <a:t>Benard</a:t>
            </a:r>
            <a:r>
              <a:rPr lang="en-US" sz="2000" b="1" dirty="0" smtClean="0"/>
              <a:t> Convection</a:t>
            </a:r>
            <a:endParaRPr lang="en-US" sz="2000" b="1" dirty="0"/>
          </a:p>
        </p:txBody>
      </p:sp>
      <p:sp>
        <p:nvSpPr>
          <p:cNvPr id="12" name="TextBox 11"/>
          <p:cNvSpPr txBox="1"/>
          <p:nvPr/>
        </p:nvSpPr>
        <p:spPr>
          <a:xfrm>
            <a:off x="2976689" y="3244334"/>
            <a:ext cx="2893439" cy="461665"/>
          </a:xfrm>
          <a:prstGeom prst="rect">
            <a:avLst/>
          </a:prstGeom>
          <a:noFill/>
        </p:spPr>
        <p:txBody>
          <a:bodyPr wrap="square" rtlCol="0">
            <a:spAutoFit/>
          </a:bodyPr>
          <a:lstStyle/>
          <a:p>
            <a:r>
              <a:rPr lang="en-US" sz="2400" b="1" dirty="0" smtClean="0"/>
              <a:t>“waves of division”</a:t>
            </a:r>
            <a:endParaRPr lang="en-US" sz="2400" b="1" dirty="0"/>
          </a:p>
        </p:txBody>
      </p:sp>
      <p:pic>
        <p:nvPicPr>
          <p:cNvPr id="13" name="Picture 12"/>
          <p:cNvPicPr>
            <a:picLocks noChangeAspect="1"/>
          </p:cNvPicPr>
          <p:nvPr/>
        </p:nvPicPr>
        <p:blipFill>
          <a:blip r:embed="rId3"/>
          <a:stretch>
            <a:fillRect/>
          </a:stretch>
        </p:blipFill>
        <p:spPr>
          <a:xfrm>
            <a:off x="5808171" y="3429000"/>
            <a:ext cx="2316584" cy="2355848"/>
          </a:xfrm>
          <a:prstGeom prst="rect">
            <a:avLst/>
          </a:prstGeom>
        </p:spPr>
      </p:pic>
    </p:spTree>
  </p:cSld>
  <p:clrMapOvr>
    <a:masterClrMapping/>
  </p:clrMapOvr>
  <p:transition advTm="2400">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1838" y="635072"/>
            <a:ext cx="7620323" cy="461665"/>
          </a:xfrm>
          <a:prstGeom prst="rect">
            <a:avLst/>
          </a:prstGeom>
          <a:noFill/>
        </p:spPr>
        <p:txBody>
          <a:bodyPr wrap="square" rtlCol="0">
            <a:spAutoFit/>
          </a:bodyPr>
          <a:lstStyle/>
          <a:p>
            <a:r>
              <a:rPr lang="en-US" sz="2400" i="1" dirty="0" smtClean="0"/>
              <a:t>All physical processes are driven by the principles of physics.</a:t>
            </a:r>
            <a:endParaRPr lang="en-US" sz="2400" i="1" dirty="0"/>
          </a:p>
        </p:txBody>
      </p:sp>
      <p:pic>
        <p:nvPicPr>
          <p:cNvPr id="3" name="Picture 2"/>
          <p:cNvPicPr>
            <a:picLocks noChangeAspect="1"/>
          </p:cNvPicPr>
          <p:nvPr/>
        </p:nvPicPr>
        <p:blipFill>
          <a:blip r:embed="rId2"/>
          <a:stretch>
            <a:fillRect/>
          </a:stretch>
        </p:blipFill>
        <p:spPr>
          <a:xfrm>
            <a:off x="1480057" y="1227578"/>
            <a:ext cx="6133085" cy="4371094"/>
          </a:xfrm>
          <a:prstGeom prst="rect">
            <a:avLst/>
          </a:prstGeom>
        </p:spPr>
      </p:pic>
    </p:spTree>
  </p:cSld>
  <p:clrMapOvr>
    <a:masterClrMapping/>
  </p:clrMapOvr>
  <p:transition advTm="7366">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sp>
        <p:nvSpPr>
          <p:cNvPr id="10" name="TextBox 9"/>
          <p:cNvSpPr txBox="1"/>
          <p:nvPr/>
        </p:nvSpPr>
        <p:spPr>
          <a:xfrm>
            <a:off x="774423" y="4275117"/>
            <a:ext cx="3438437" cy="400110"/>
          </a:xfrm>
          <a:prstGeom prst="rect">
            <a:avLst/>
          </a:prstGeom>
          <a:noFill/>
        </p:spPr>
        <p:txBody>
          <a:bodyPr wrap="square" rtlCol="0">
            <a:spAutoFit/>
          </a:bodyPr>
          <a:lstStyle/>
          <a:p>
            <a:r>
              <a:rPr lang="en-US" sz="2000" b="1" dirty="0" smtClean="0"/>
              <a:t>Water + Heat + Buoyancy =</a:t>
            </a:r>
            <a:endParaRPr lang="en-US" sz="2000" b="1" dirty="0"/>
          </a:p>
        </p:txBody>
      </p:sp>
      <p:sp>
        <p:nvSpPr>
          <p:cNvPr id="11" name="TextBox 10"/>
          <p:cNvSpPr txBox="1"/>
          <p:nvPr/>
        </p:nvSpPr>
        <p:spPr>
          <a:xfrm>
            <a:off x="5389983" y="6164842"/>
            <a:ext cx="3376485" cy="400110"/>
          </a:xfrm>
          <a:prstGeom prst="rect">
            <a:avLst/>
          </a:prstGeom>
          <a:noFill/>
        </p:spPr>
        <p:txBody>
          <a:bodyPr wrap="square" rtlCol="0">
            <a:spAutoFit/>
          </a:bodyPr>
          <a:lstStyle/>
          <a:p>
            <a:r>
              <a:rPr lang="en-US" sz="2000" b="1" dirty="0" smtClean="0"/>
              <a:t>Rayleigh-</a:t>
            </a:r>
            <a:r>
              <a:rPr lang="en-US" sz="2000" b="1" dirty="0" err="1" smtClean="0"/>
              <a:t>Benard</a:t>
            </a:r>
            <a:r>
              <a:rPr lang="en-US" sz="2000" b="1" dirty="0" smtClean="0"/>
              <a:t> Cells</a:t>
            </a:r>
            <a:endParaRPr lang="en-US" sz="2000" b="1" dirty="0"/>
          </a:p>
        </p:txBody>
      </p:sp>
      <p:sp>
        <p:nvSpPr>
          <p:cNvPr id="12" name="TextBox 11"/>
          <p:cNvSpPr txBox="1"/>
          <p:nvPr/>
        </p:nvSpPr>
        <p:spPr>
          <a:xfrm>
            <a:off x="2976689" y="3244334"/>
            <a:ext cx="2893439" cy="461665"/>
          </a:xfrm>
          <a:prstGeom prst="rect">
            <a:avLst/>
          </a:prstGeom>
          <a:noFill/>
        </p:spPr>
        <p:txBody>
          <a:bodyPr wrap="square" rtlCol="0">
            <a:spAutoFit/>
          </a:bodyPr>
          <a:lstStyle/>
          <a:p>
            <a:r>
              <a:rPr lang="en-US" sz="2400" b="1" dirty="0" smtClean="0"/>
              <a:t>“waves of division”</a:t>
            </a:r>
            <a:endParaRPr lang="en-US" sz="2400" b="1" dirty="0"/>
          </a:p>
        </p:txBody>
      </p:sp>
      <p:pic>
        <p:nvPicPr>
          <p:cNvPr id="14" name="Picture 13"/>
          <p:cNvPicPr>
            <a:picLocks noChangeAspect="1"/>
          </p:cNvPicPr>
          <p:nvPr/>
        </p:nvPicPr>
        <p:blipFill>
          <a:blip r:embed="rId3"/>
          <a:stretch>
            <a:fillRect/>
          </a:stretch>
        </p:blipFill>
        <p:spPr>
          <a:xfrm>
            <a:off x="5389984" y="3705999"/>
            <a:ext cx="2405483" cy="2097581"/>
          </a:xfrm>
          <a:prstGeom prst="rect">
            <a:avLst/>
          </a:prstGeom>
        </p:spPr>
      </p:pic>
    </p:spTree>
  </p:cSld>
  <p:clrMapOvr>
    <a:masterClrMapping/>
  </p:clrMapOvr>
  <p:transition advTm="2433">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sp>
        <p:nvSpPr>
          <p:cNvPr id="10" name="TextBox 9"/>
          <p:cNvSpPr txBox="1"/>
          <p:nvPr/>
        </p:nvSpPr>
        <p:spPr>
          <a:xfrm>
            <a:off x="774423" y="4275117"/>
            <a:ext cx="3438437" cy="400110"/>
          </a:xfrm>
          <a:prstGeom prst="rect">
            <a:avLst/>
          </a:prstGeom>
          <a:noFill/>
        </p:spPr>
        <p:txBody>
          <a:bodyPr wrap="square" rtlCol="0">
            <a:spAutoFit/>
          </a:bodyPr>
          <a:lstStyle/>
          <a:p>
            <a:r>
              <a:rPr lang="en-US" sz="2000" b="1" dirty="0" smtClean="0"/>
              <a:t>Water + Winter =</a:t>
            </a:r>
            <a:endParaRPr lang="en-US" sz="2000" b="1" dirty="0"/>
          </a:p>
        </p:txBody>
      </p:sp>
      <p:sp>
        <p:nvSpPr>
          <p:cNvPr id="11" name="TextBox 10"/>
          <p:cNvSpPr txBox="1"/>
          <p:nvPr/>
        </p:nvSpPr>
        <p:spPr>
          <a:xfrm>
            <a:off x="5870128" y="6164842"/>
            <a:ext cx="1517870" cy="400110"/>
          </a:xfrm>
          <a:prstGeom prst="rect">
            <a:avLst/>
          </a:prstGeom>
          <a:noFill/>
        </p:spPr>
        <p:txBody>
          <a:bodyPr wrap="square" rtlCol="0">
            <a:spAutoFit/>
          </a:bodyPr>
          <a:lstStyle/>
          <a:p>
            <a:r>
              <a:rPr lang="en-US" sz="2000" b="1" dirty="0" smtClean="0"/>
              <a:t>Snowflakes</a:t>
            </a:r>
            <a:endParaRPr lang="en-US" sz="2000" b="1" dirty="0"/>
          </a:p>
        </p:txBody>
      </p:sp>
      <p:sp>
        <p:nvSpPr>
          <p:cNvPr id="12" name="TextBox 11"/>
          <p:cNvSpPr txBox="1"/>
          <p:nvPr/>
        </p:nvSpPr>
        <p:spPr>
          <a:xfrm>
            <a:off x="2976689" y="3244334"/>
            <a:ext cx="2893439" cy="461665"/>
          </a:xfrm>
          <a:prstGeom prst="rect">
            <a:avLst/>
          </a:prstGeom>
          <a:noFill/>
        </p:spPr>
        <p:txBody>
          <a:bodyPr wrap="square" rtlCol="0">
            <a:spAutoFit/>
          </a:bodyPr>
          <a:lstStyle/>
          <a:p>
            <a:r>
              <a:rPr lang="en-US" sz="2400" b="1" dirty="0" smtClean="0"/>
              <a:t>“waves of division”</a:t>
            </a:r>
            <a:endParaRPr lang="en-US" sz="2400" b="1" dirty="0"/>
          </a:p>
        </p:txBody>
      </p:sp>
      <p:pic>
        <p:nvPicPr>
          <p:cNvPr id="13" name="Picture 12"/>
          <p:cNvPicPr>
            <a:picLocks noChangeAspect="1"/>
          </p:cNvPicPr>
          <p:nvPr/>
        </p:nvPicPr>
        <p:blipFill>
          <a:blip r:embed="rId3"/>
          <a:stretch>
            <a:fillRect/>
          </a:stretch>
        </p:blipFill>
        <p:spPr>
          <a:xfrm>
            <a:off x="4820888" y="3705999"/>
            <a:ext cx="3390900" cy="2095500"/>
          </a:xfrm>
          <a:prstGeom prst="rect">
            <a:avLst/>
          </a:prstGeom>
        </p:spPr>
      </p:pic>
    </p:spTree>
  </p:cSld>
  <p:clrMapOvr>
    <a:masterClrMapping/>
  </p:clrMapOvr>
  <p:transition advTm="3933">
    <p:dissolv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sp>
        <p:nvSpPr>
          <p:cNvPr id="10" name="TextBox 9"/>
          <p:cNvSpPr txBox="1"/>
          <p:nvPr/>
        </p:nvSpPr>
        <p:spPr>
          <a:xfrm>
            <a:off x="774423" y="3875006"/>
            <a:ext cx="3438437" cy="1323439"/>
          </a:xfrm>
          <a:prstGeom prst="rect">
            <a:avLst/>
          </a:prstGeom>
          <a:noFill/>
        </p:spPr>
        <p:txBody>
          <a:bodyPr wrap="square" rtlCol="0">
            <a:spAutoFit/>
          </a:bodyPr>
          <a:lstStyle/>
          <a:p>
            <a:r>
              <a:rPr lang="en-US" sz="2000" b="1" dirty="0" smtClean="0"/>
              <a:t>The science of pattern formation deals with statistically-ordered outcomes of self-organization.</a:t>
            </a:r>
            <a:endParaRPr lang="en-US" sz="2000" b="1" dirty="0"/>
          </a:p>
        </p:txBody>
      </p:sp>
      <p:sp>
        <p:nvSpPr>
          <p:cNvPr id="12" name="TextBox 11"/>
          <p:cNvSpPr txBox="1"/>
          <p:nvPr/>
        </p:nvSpPr>
        <p:spPr>
          <a:xfrm>
            <a:off x="2976689" y="3244334"/>
            <a:ext cx="2893439" cy="461665"/>
          </a:xfrm>
          <a:prstGeom prst="rect">
            <a:avLst/>
          </a:prstGeom>
          <a:noFill/>
        </p:spPr>
        <p:txBody>
          <a:bodyPr wrap="square" rtlCol="0">
            <a:spAutoFit/>
          </a:bodyPr>
          <a:lstStyle/>
          <a:p>
            <a:r>
              <a:rPr lang="en-US" sz="2400" b="1" dirty="0" smtClean="0"/>
              <a:t>“waves of division”</a:t>
            </a:r>
            <a:endParaRPr lang="en-US" sz="2400" b="1" dirty="0"/>
          </a:p>
        </p:txBody>
      </p:sp>
    </p:spTree>
  </p:cSld>
  <p:clrMapOvr>
    <a:masterClrMapping/>
  </p:clrMapOvr>
  <p:transition advTm="3283">
    <p:dissolv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sp>
        <p:nvSpPr>
          <p:cNvPr id="10" name="TextBox 9"/>
          <p:cNvSpPr txBox="1"/>
          <p:nvPr/>
        </p:nvSpPr>
        <p:spPr>
          <a:xfrm>
            <a:off x="774423" y="3875006"/>
            <a:ext cx="3438437" cy="2554545"/>
          </a:xfrm>
          <a:prstGeom prst="rect">
            <a:avLst/>
          </a:prstGeom>
          <a:noFill/>
        </p:spPr>
        <p:txBody>
          <a:bodyPr wrap="square" rtlCol="0">
            <a:spAutoFit/>
          </a:bodyPr>
          <a:lstStyle/>
          <a:p>
            <a:r>
              <a:rPr lang="en-US" sz="2000" b="1" dirty="0" smtClean="0"/>
              <a:t>The science of pattern formation deals with statistically-ordered outcomes of self-organization.</a:t>
            </a:r>
          </a:p>
          <a:p>
            <a:endParaRPr lang="en-US" sz="2000" b="1" dirty="0" smtClean="0"/>
          </a:p>
          <a:p>
            <a:r>
              <a:rPr lang="en-US" sz="2000" b="1" dirty="0" smtClean="0"/>
              <a:t>In 1952, Alan Turing formulated a type of “mathematical biology”</a:t>
            </a:r>
            <a:endParaRPr lang="en-US" sz="2000" b="1" dirty="0"/>
          </a:p>
        </p:txBody>
      </p:sp>
      <p:sp>
        <p:nvSpPr>
          <p:cNvPr id="12" name="TextBox 11"/>
          <p:cNvSpPr txBox="1"/>
          <p:nvPr/>
        </p:nvSpPr>
        <p:spPr>
          <a:xfrm>
            <a:off x="2976689" y="3244334"/>
            <a:ext cx="2893439" cy="461665"/>
          </a:xfrm>
          <a:prstGeom prst="rect">
            <a:avLst/>
          </a:prstGeom>
          <a:noFill/>
        </p:spPr>
        <p:txBody>
          <a:bodyPr wrap="square" rtlCol="0">
            <a:spAutoFit/>
          </a:bodyPr>
          <a:lstStyle/>
          <a:p>
            <a:r>
              <a:rPr lang="en-US" sz="2400" b="1" dirty="0" smtClean="0"/>
              <a:t>“waves of division”</a:t>
            </a:r>
            <a:endParaRPr lang="en-US" sz="2400" b="1" dirty="0"/>
          </a:p>
        </p:txBody>
      </p:sp>
      <p:pic>
        <p:nvPicPr>
          <p:cNvPr id="11" name="Picture 10"/>
          <p:cNvPicPr>
            <a:picLocks noChangeAspect="1"/>
          </p:cNvPicPr>
          <p:nvPr/>
        </p:nvPicPr>
        <p:blipFill>
          <a:blip r:embed="rId3"/>
          <a:stretch>
            <a:fillRect/>
          </a:stretch>
        </p:blipFill>
        <p:spPr>
          <a:xfrm>
            <a:off x="5472753" y="3705999"/>
            <a:ext cx="2255989" cy="2495563"/>
          </a:xfrm>
          <a:prstGeom prst="rect">
            <a:avLst/>
          </a:prstGeom>
        </p:spPr>
      </p:pic>
    </p:spTree>
  </p:cSld>
  <p:clrMapOvr>
    <a:masterClrMapping/>
  </p:clrMapOvr>
  <p:transition advTm="6083">
    <p:dissolv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sp>
        <p:nvSpPr>
          <p:cNvPr id="10" name="TextBox 9"/>
          <p:cNvSpPr txBox="1"/>
          <p:nvPr/>
        </p:nvSpPr>
        <p:spPr>
          <a:xfrm>
            <a:off x="774423" y="3875006"/>
            <a:ext cx="3438437" cy="1938992"/>
          </a:xfrm>
          <a:prstGeom prst="rect">
            <a:avLst/>
          </a:prstGeom>
          <a:noFill/>
        </p:spPr>
        <p:txBody>
          <a:bodyPr wrap="square" rtlCol="0">
            <a:spAutoFit/>
          </a:bodyPr>
          <a:lstStyle/>
          <a:p>
            <a:r>
              <a:rPr lang="en-US" sz="2000" b="1" dirty="0" smtClean="0"/>
              <a:t> He published one paper on the subject called “The Chemical Basis of Morphogenesis,” putting forth the Turing hypothesis of pattern formation. </a:t>
            </a:r>
            <a:endParaRPr lang="en-US" sz="2000" b="1" dirty="0"/>
          </a:p>
        </p:txBody>
      </p:sp>
      <p:sp>
        <p:nvSpPr>
          <p:cNvPr id="12" name="TextBox 11"/>
          <p:cNvSpPr txBox="1"/>
          <p:nvPr/>
        </p:nvSpPr>
        <p:spPr>
          <a:xfrm>
            <a:off x="2976689" y="3244334"/>
            <a:ext cx="2893439" cy="461665"/>
          </a:xfrm>
          <a:prstGeom prst="rect">
            <a:avLst/>
          </a:prstGeom>
          <a:noFill/>
        </p:spPr>
        <p:txBody>
          <a:bodyPr wrap="square" rtlCol="0">
            <a:spAutoFit/>
          </a:bodyPr>
          <a:lstStyle/>
          <a:p>
            <a:r>
              <a:rPr lang="en-US" sz="2400" b="1" dirty="0" smtClean="0"/>
              <a:t>“waves of division”</a:t>
            </a:r>
            <a:endParaRPr lang="en-US" sz="2400" b="1" dirty="0"/>
          </a:p>
        </p:txBody>
      </p:sp>
      <p:pic>
        <p:nvPicPr>
          <p:cNvPr id="11" name="Picture 10"/>
          <p:cNvPicPr>
            <a:picLocks noChangeAspect="1"/>
          </p:cNvPicPr>
          <p:nvPr/>
        </p:nvPicPr>
        <p:blipFill>
          <a:blip r:embed="rId3"/>
          <a:stretch>
            <a:fillRect/>
          </a:stretch>
        </p:blipFill>
        <p:spPr>
          <a:xfrm>
            <a:off x="5472753" y="3705999"/>
            <a:ext cx="2255989" cy="2495563"/>
          </a:xfrm>
          <a:prstGeom prst="rect">
            <a:avLst/>
          </a:prstGeom>
        </p:spPr>
      </p:pic>
    </p:spTree>
  </p:cSld>
  <p:clrMapOvr>
    <a:masterClrMapping/>
  </p:clrMapOvr>
  <p:transition advTm="6283">
    <p:dissolv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sp>
        <p:nvSpPr>
          <p:cNvPr id="10" name="TextBox 9"/>
          <p:cNvSpPr txBox="1"/>
          <p:nvPr/>
        </p:nvSpPr>
        <p:spPr>
          <a:xfrm>
            <a:off x="774423" y="3875006"/>
            <a:ext cx="3438437" cy="2554545"/>
          </a:xfrm>
          <a:prstGeom prst="rect">
            <a:avLst/>
          </a:prstGeom>
          <a:noFill/>
        </p:spPr>
        <p:txBody>
          <a:bodyPr wrap="square" rtlCol="0">
            <a:spAutoFit/>
          </a:bodyPr>
          <a:lstStyle/>
          <a:p>
            <a:r>
              <a:rPr lang="en-US" sz="2000" b="1" dirty="0" smtClean="0"/>
              <a:t> His central interest in the field was understanding Fibonacci </a:t>
            </a:r>
            <a:r>
              <a:rPr lang="en-US" sz="2000" b="1" dirty="0" err="1" smtClean="0"/>
              <a:t>phyllotaxis</a:t>
            </a:r>
            <a:r>
              <a:rPr lang="en-US" sz="2000" b="1" dirty="0" smtClean="0"/>
              <a:t>, the existence of Fibonacci numbers in plant structures. He used reaction–diffusion equations which are central to the field of pattern formation.</a:t>
            </a:r>
          </a:p>
        </p:txBody>
      </p:sp>
      <p:sp>
        <p:nvSpPr>
          <p:cNvPr id="12" name="TextBox 11"/>
          <p:cNvSpPr txBox="1"/>
          <p:nvPr/>
        </p:nvSpPr>
        <p:spPr>
          <a:xfrm>
            <a:off x="2976689" y="3244334"/>
            <a:ext cx="2893439" cy="461665"/>
          </a:xfrm>
          <a:prstGeom prst="rect">
            <a:avLst/>
          </a:prstGeom>
          <a:noFill/>
        </p:spPr>
        <p:txBody>
          <a:bodyPr wrap="square" rtlCol="0">
            <a:spAutoFit/>
          </a:bodyPr>
          <a:lstStyle/>
          <a:p>
            <a:r>
              <a:rPr lang="en-US" sz="2400" b="1" dirty="0" smtClean="0"/>
              <a:t>“waves of division”</a:t>
            </a:r>
            <a:endParaRPr lang="en-US" sz="2400" b="1" dirty="0"/>
          </a:p>
        </p:txBody>
      </p:sp>
      <p:pic>
        <p:nvPicPr>
          <p:cNvPr id="13" name="Picture 12"/>
          <p:cNvPicPr>
            <a:picLocks noChangeAspect="1"/>
          </p:cNvPicPr>
          <p:nvPr/>
        </p:nvPicPr>
        <p:blipFill>
          <a:blip r:embed="rId3"/>
          <a:stretch>
            <a:fillRect/>
          </a:stretch>
        </p:blipFill>
        <p:spPr>
          <a:xfrm>
            <a:off x="5389984" y="3875006"/>
            <a:ext cx="3028399" cy="2495563"/>
          </a:xfrm>
          <a:prstGeom prst="rect">
            <a:avLst/>
          </a:prstGeom>
        </p:spPr>
      </p:pic>
    </p:spTree>
  </p:cSld>
  <p:clrMapOvr>
    <a:masterClrMapping/>
  </p:clrMapOvr>
  <p:transition advTm="5250">
    <p:dissolv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sp>
        <p:nvSpPr>
          <p:cNvPr id="10" name="TextBox 9"/>
          <p:cNvSpPr txBox="1"/>
          <p:nvPr/>
        </p:nvSpPr>
        <p:spPr>
          <a:xfrm>
            <a:off x="774423" y="3875006"/>
            <a:ext cx="3438437" cy="2554545"/>
          </a:xfrm>
          <a:prstGeom prst="rect">
            <a:avLst/>
          </a:prstGeom>
          <a:noFill/>
        </p:spPr>
        <p:txBody>
          <a:bodyPr wrap="square" rtlCol="0">
            <a:spAutoFit/>
          </a:bodyPr>
          <a:lstStyle/>
          <a:p>
            <a:r>
              <a:rPr lang="en-US" sz="2000" b="1" dirty="0" smtClean="0"/>
              <a:t> His central interest in the field was understanding Fibonacci </a:t>
            </a:r>
            <a:r>
              <a:rPr lang="en-US" sz="2000" b="1" dirty="0" err="1" smtClean="0"/>
              <a:t>phyllotaxis</a:t>
            </a:r>
            <a:r>
              <a:rPr lang="en-US" sz="2000" b="1" dirty="0" smtClean="0"/>
              <a:t>, the existence of Fibonacci numbers in plant structures. He used reaction–diffusion equations which are central to the field of pattern formation.</a:t>
            </a:r>
          </a:p>
        </p:txBody>
      </p:sp>
      <p:sp>
        <p:nvSpPr>
          <p:cNvPr id="12" name="TextBox 11"/>
          <p:cNvSpPr txBox="1"/>
          <p:nvPr/>
        </p:nvSpPr>
        <p:spPr>
          <a:xfrm>
            <a:off x="2976689" y="3244334"/>
            <a:ext cx="2893439" cy="461665"/>
          </a:xfrm>
          <a:prstGeom prst="rect">
            <a:avLst/>
          </a:prstGeom>
          <a:noFill/>
        </p:spPr>
        <p:txBody>
          <a:bodyPr wrap="square" rtlCol="0">
            <a:spAutoFit/>
          </a:bodyPr>
          <a:lstStyle/>
          <a:p>
            <a:r>
              <a:rPr lang="en-US" sz="2400" b="1" dirty="0" smtClean="0"/>
              <a:t>“waves of division”</a:t>
            </a:r>
            <a:endParaRPr lang="en-US" sz="2400" b="1" dirty="0"/>
          </a:p>
        </p:txBody>
      </p:sp>
      <p:pic>
        <p:nvPicPr>
          <p:cNvPr id="14" name="Picture 13"/>
          <p:cNvPicPr>
            <a:picLocks noChangeAspect="1"/>
          </p:cNvPicPr>
          <p:nvPr/>
        </p:nvPicPr>
        <p:blipFill>
          <a:blip r:embed="rId3"/>
          <a:stretch>
            <a:fillRect/>
          </a:stretch>
        </p:blipFill>
        <p:spPr>
          <a:xfrm>
            <a:off x="5389984" y="3705999"/>
            <a:ext cx="2589634" cy="2524661"/>
          </a:xfrm>
          <a:prstGeom prst="rect">
            <a:avLst/>
          </a:prstGeom>
        </p:spPr>
      </p:pic>
    </p:spTree>
  </p:cSld>
  <p:clrMapOvr>
    <a:masterClrMapping/>
  </p:clrMapOvr>
  <p:transition advTm="2583">
    <p:dissolv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sp>
        <p:nvSpPr>
          <p:cNvPr id="10" name="TextBox 9"/>
          <p:cNvSpPr txBox="1"/>
          <p:nvPr/>
        </p:nvSpPr>
        <p:spPr>
          <a:xfrm>
            <a:off x="774423" y="3875006"/>
            <a:ext cx="3438437" cy="2554545"/>
          </a:xfrm>
          <a:prstGeom prst="rect">
            <a:avLst/>
          </a:prstGeom>
          <a:noFill/>
        </p:spPr>
        <p:txBody>
          <a:bodyPr wrap="square" rtlCol="0">
            <a:spAutoFit/>
          </a:bodyPr>
          <a:lstStyle/>
          <a:p>
            <a:r>
              <a:rPr lang="en-US" sz="2000" b="1" dirty="0" smtClean="0"/>
              <a:t> His central interest in the field was understanding Fibonacci </a:t>
            </a:r>
            <a:r>
              <a:rPr lang="en-US" sz="2000" b="1" dirty="0" err="1" smtClean="0"/>
              <a:t>phyllotaxis</a:t>
            </a:r>
            <a:r>
              <a:rPr lang="en-US" sz="2000" b="1" dirty="0" smtClean="0"/>
              <a:t>, the existence of Fibonacci numbers in plant structures. He used reaction–diffusion equations which are central to the field of pattern formation.</a:t>
            </a:r>
          </a:p>
        </p:txBody>
      </p:sp>
      <p:sp>
        <p:nvSpPr>
          <p:cNvPr id="12" name="TextBox 11"/>
          <p:cNvSpPr txBox="1"/>
          <p:nvPr/>
        </p:nvSpPr>
        <p:spPr>
          <a:xfrm>
            <a:off x="2976689" y="3244334"/>
            <a:ext cx="2893439" cy="461665"/>
          </a:xfrm>
          <a:prstGeom prst="rect">
            <a:avLst/>
          </a:prstGeom>
          <a:noFill/>
        </p:spPr>
        <p:txBody>
          <a:bodyPr wrap="square" rtlCol="0">
            <a:spAutoFit/>
          </a:bodyPr>
          <a:lstStyle/>
          <a:p>
            <a:r>
              <a:rPr lang="en-US" sz="2400" b="1" dirty="0" smtClean="0"/>
              <a:t>“waves of division”</a:t>
            </a:r>
            <a:endParaRPr lang="en-US" sz="2400" b="1" dirty="0"/>
          </a:p>
        </p:txBody>
      </p:sp>
      <p:pic>
        <p:nvPicPr>
          <p:cNvPr id="11" name="Picture 10"/>
          <p:cNvPicPr>
            <a:picLocks noChangeAspect="1"/>
          </p:cNvPicPr>
          <p:nvPr/>
        </p:nvPicPr>
        <p:blipFill>
          <a:blip r:embed="rId3"/>
          <a:stretch>
            <a:fillRect/>
          </a:stretch>
        </p:blipFill>
        <p:spPr>
          <a:xfrm>
            <a:off x="5389984" y="3881535"/>
            <a:ext cx="2594577" cy="2382935"/>
          </a:xfrm>
          <a:prstGeom prst="rect">
            <a:avLst/>
          </a:prstGeom>
        </p:spPr>
      </p:pic>
    </p:spTree>
  </p:cSld>
  <p:clrMapOvr>
    <a:masterClrMapping/>
  </p:clrMapOvr>
  <p:transition advTm="2083">
    <p:dissolv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707886"/>
          </a:xfrm>
          <a:prstGeom prst="rect">
            <a:avLst/>
          </a:prstGeom>
          <a:noFill/>
        </p:spPr>
        <p:txBody>
          <a:bodyPr wrap="square" rtlCol="0">
            <a:spAutoFit/>
          </a:bodyPr>
          <a:lstStyle/>
          <a:p>
            <a:r>
              <a:rPr lang="en-US" sz="2000" b="1" dirty="0" smtClean="0"/>
              <a:t>“pattern formation”</a:t>
            </a:r>
            <a:endParaRPr lang="en-US" sz="2000" b="1" dirty="0"/>
          </a:p>
        </p:txBody>
      </p:sp>
      <p:sp>
        <p:nvSpPr>
          <p:cNvPr id="8" name="TextBox 7"/>
          <p:cNvSpPr txBox="1"/>
          <p:nvPr/>
        </p:nvSpPr>
        <p:spPr>
          <a:xfrm>
            <a:off x="5808171" y="2341440"/>
            <a:ext cx="1920571" cy="400110"/>
          </a:xfrm>
          <a:prstGeom prst="rect">
            <a:avLst/>
          </a:prstGeom>
          <a:noFill/>
        </p:spPr>
        <p:txBody>
          <a:bodyPr wrap="square" rtlCol="0">
            <a:spAutoFit/>
          </a:bodyPr>
          <a:lstStyle/>
          <a:p>
            <a:r>
              <a:rPr lang="en-US" sz="2000" b="1" dirty="0" smtClean="0"/>
              <a:t>morphogenesis</a:t>
            </a:r>
            <a:endParaRPr lang="en-US" sz="2000" b="1" dirty="0"/>
          </a:p>
        </p:txBody>
      </p:sp>
      <p:sp>
        <p:nvSpPr>
          <p:cNvPr id="10" name="TextBox 9"/>
          <p:cNvSpPr txBox="1"/>
          <p:nvPr/>
        </p:nvSpPr>
        <p:spPr>
          <a:xfrm>
            <a:off x="774423" y="3875006"/>
            <a:ext cx="3438437" cy="2554545"/>
          </a:xfrm>
          <a:prstGeom prst="rect">
            <a:avLst/>
          </a:prstGeom>
          <a:noFill/>
        </p:spPr>
        <p:txBody>
          <a:bodyPr wrap="square" rtlCol="0">
            <a:spAutoFit/>
          </a:bodyPr>
          <a:lstStyle/>
          <a:p>
            <a:r>
              <a:rPr lang="en-US" sz="2000" b="1" dirty="0" smtClean="0"/>
              <a:t> The formation of patterns in the growth of bacterial colonies has extensively been studied experimentally.</a:t>
            </a:r>
          </a:p>
          <a:p>
            <a:endParaRPr lang="en-US" sz="2000" b="1" dirty="0"/>
          </a:p>
          <a:p>
            <a:endParaRPr lang="en-US" sz="2000" b="1" dirty="0" smtClean="0"/>
          </a:p>
          <a:p>
            <a:r>
              <a:rPr lang="en-US" sz="2000" b="1" dirty="0" smtClean="0"/>
              <a:t>Colonies of Bacillus </a:t>
            </a:r>
            <a:r>
              <a:rPr lang="en-US" sz="2000" b="1" dirty="0" err="1" smtClean="0"/>
              <a:t>subtilis</a:t>
            </a:r>
            <a:r>
              <a:rPr lang="en-US" sz="2000" b="1" dirty="0" smtClean="0"/>
              <a:t> on a Petri dish</a:t>
            </a:r>
          </a:p>
        </p:txBody>
      </p:sp>
      <p:sp>
        <p:nvSpPr>
          <p:cNvPr id="12" name="TextBox 11"/>
          <p:cNvSpPr txBox="1"/>
          <p:nvPr/>
        </p:nvSpPr>
        <p:spPr>
          <a:xfrm>
            <a:off x="2976689" y="3244334"/>
            <a:ext cx="2893439" cy="461665"/>
          </a:xfrm>
          <a:prstGeom prst="rect">
            <a:avLst/>
          </a:prstGeom>
          <a:noFill/>
        </p:spPr>
        <p:txBody>
          <a:bodyPr wrap="square" rtlCol="0">
            <a:spAutoFit/>
          </a:bodyPr>
          <a:lstStyle/>
          <a:p>
            <a:r>
              <a:rPr lang="en-US" sz="2400" b="1" dirty="0" smtClean="0"/>
              <a:t>“waves of division”</a:t>
            </a:r>
            <a:endParaRPr lang="en-US" sz="2400" b="1" dirty="0"/>
          </a:p>
        </p:txBody>
      </p:sp>
      <p:pic>
        <p:nvPicPr>
          <p:cNvPr id="13" name="Picture 12"/>
          <p:cNvPicPr>
            <a:picLocks noChangeAspect="1"/>
          </p:cNvPicPr>
          <p:nvPr/>
        </p:nvPicPr>
        <p:blipFill>
          <a:blip r:embed="rId3"/>
          <a:stretch>
            <a:fillRect/>
          </a:stretch>
        </p:blipFill>
        <p:spPr>
          <a:xfrm>
            <a:off x="5000029" y="3705999"/>
            <a:ext cx="3463629" cy="2857005"/>
          </a:xfrm>
          <a:prstGeom prst="rect">
            <a:avLst/>
          </a:prstGeom>
        </p:spPr>
      </p:pic>
    </p:spTree>
  </p:cSld>
  <p:clrMapOvr>
    <a:masterClrMapping/>
  </p:clrMapOvr>
  <p:transition advTm="6816">
    <p:dissolv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400110"/>
          </a:xfrm>
          <a:prstGeom prst="rect">
            <a:avLst/>
          </a:prstGeom>
          <a:noFill/>
        </p:spPr>
        <p:txBody>
          <a:bodyPr wrap="square" rtlCol="0">
            <a:spAutoFit/>
          </a:bodyPr>
          <a:lstStyle/>
          <a:p>
            <a:r>
              <a:rPr lang="en-US" sz="2000" b="1" dirty="0" smtClean="0"/>
              <a:t>“flow”</a:t>
            </a:r>
            <a:endParaRPr lang="en-US" sz="2000" b="1" dirty="0"/>
          </a:p>
        </p:txBody>
      </p:sp>
      <p:sp>
        <p:nvSpPr>
          <p:cNvPr id="8" name="TextBox 7"/>
          <p:cNvSpPr txBox="1"/>
          <p:nvPr/>
        </p:nvSpPr>
        <p:spPr>
          <a:xfrm>
            <a:off x="4863377" y="2341440"/>
            <a:ext cx="4091857" cy="1015663"/>
          </a:xfrm>
          <a:prstGeom prst="rect">
            <a:avLst/>
          </a:prstGeom>
          <a:noFill/>
        </p:spPr>
        <p:txBody>
          <a:bodyPr wrap="square" rtlCol="0">
            <a:spAutoFit/>
          </a:bodyPr>
          <a:lstStyle/>
          <a:p>
            <a:r>
              <a:rPr lang="en-US" sz="2000" b="1" dirty="0" smtClean="0"/>
              <a:t>Flow of cells;</a:t>
            </a:r>
          </a:p>
          <a:p>
            <a:r>
              <a:rPr lang="en-US" sz="2000" b="1" dirty="0" smtClean="0"/>
              <a:t>Cell proliferation and spatial patterning of gene expression.</a:t>
            </a:r>
            <a:endParaRPr lang="en-US" sz="2000" b="1" dirty="0"/>
          </a:p>
        </p:txBody>
      </p:sp>
    </p:spTree>
  </p:cSld>
  <p:clrMapOvr>
    <a:masterClrMapping/>
  </p:clrMapOvr>
  <p:transition advTm="3516">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1838" y="635072"/>
            <a:ext cx="7620323" cy="2308324"/>
          </a:xfrm>
          <a:prstGeom prst="rect">
            <a:avLst/>
          </a:prstGeom>
          <a:noFill/>
        </p:spPr>
        <p:txBody>
          <a:bodyPr wrap="square" rtlCol="0">
            <a:spAutoFit/>
          </a:bodyPr>
          <a:lstStyle/>
          <a:p>
            <a:r>
              <a:rPr lang="en-US" sz="2400" i="1" dirty="0" smtClean="0"/>
              <a:t>All physical processes are driven by the principles of physics.</a:t>
            </a:r>
          </a:p>
          <a:p>
            <a:endParaRPr lang="en-US" sz="2400" i="1" dirty="0" smtClean="0"/>
          </a:p>
          <a:p>
            <a:r>
              <a:rPr lang="en-US" sz="2400" i="1" dirty="0" smtClean="0"/>
              <a:t>When these processes are applied to living systems, the realms of physics and biology merge to define how organisms function, from the simplest forms of life to the most complex.</a:t>
            </a:r>
            <a:endParaRPr lang="en-US" sz="2400" i="1" dirty="0"/>
          </a:p>
        </p:txBody>
      </p:sp>
      <p:pic>
        <p:nvPicPr>
          <p:cNvPr id="3" name="Picture 2"/>
          <p:cNvPicPr>
            <a:picLocks noChangeAspect="1"/>
          </p:cNvPicPr>
          <p:nvPr/>
        </p:nvPicPr>
        <p:blipFill>
          <a:blip r:embed="rId3"/>
          <a:stretch>
            <a:fillRect/>
          </a:stretch>
        </p:blipFill>
        <p:spPr>
          <a:xfrm>
            <a:off x="3602458" y="2669743"/>
            <a:ext cx="3860800" cy="3898900"/>
          </a:xfrm>
          <a:prstGeom prst="rect">
            <a:avLst/>
          </a:prstGeom>
        </p:spPr>
      </p:pic>
    </p:spTree>
  </p:cSld>
  <p:clrMapOvr>
    <a:masterClrMapping/>
  </p:clrMapOvr>
  <p:transition advTm="7516">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400110"/>
          </a:xfrm>
          <a:prstGeom prst="rect">
            <a:avLst/>
          </a:prstGeom>
          <a:noFill/>
        </p:spPr>
        <p:txBody>
          <a:bodyPr wrap="square" rtlCol="0">
            <a:spAutoFit/>
          </a:bodyPr>
          <a:lstStyle/>
          <a:p>
            <a:r>
              <a:rPr lang="en-US" sz="2000" b="1" dirty="0" smtClean="0"/>
              <a:t>“flow”</a:t>
            </a:r>
            <a:endParaRPr lang="en-US" sz="2000" b="1" dirty="0"/>
          </a:p>
        </p:txBody>
      </p:sp>
      <p:sp>
        <p:nvSpPr>
          <p:cNvPr id="8" name="TextBox 7"/>
          <p:cNvSpPr txBox="1"/>
          <p:nvPr/>
        </p:nvSpPr>
        <p:spPr>
          <a:xfrm>
            <a:off x="4863377" y="2341440"/>
            <a:ext cx="4091857" cy="1015663"/>
          </a:xfrm>
          <a:prstGeom prst="rect">
            <a:avLst/>
          </a:prstGeom>
          <a:noFill/>
        </p:spPr>
        <p:txBody>
          <a:bodyPr wrap="square" rtlCol="0">
            <a:spAutoFit/>
          </a:bodyPr>
          <a:lstStyle/>
          <a:p>
            <a:r>
              <a:rPr lang="en-US" sz="2000" b="1" dirty="0" smtClean="0"/>
              <a:t>Flow of cells;</a:t>
            </a:r>
          </a:p>
          <a:p>
            <a:r>
              <a:rPr lang="en-US" sz="2000" b="1" dirty="0" smtClean="0"/>
              <a:t>Cell proliferation and spatial patterning of gene expression.</a:t>
            </a:r>
            <a:endParaRPr lang="en-US" sz="2000" b="1" dirty="0"/>
          </a:p>
        </p:txBody>
      </p:sp>
      <p:sp>
        <p:nvSpPr>
          <p:cNvPr id="9" name="TextBox 8"/>
          <p:cNvSpPr txBox="1"/>
          <p:nvPr/>
        </p:nvSpPr>
        <p:spPr>
          <a:xfrm>
            <a:off x="557585" y="3357103"/>
            <a:ext cx="3732719" cy="2585323"/>
          </a:xfrm>
          <a:prstGeom prst="rect">
            <a:avLst/>
          </a:prstGeom>
          <a:noFill/>
        </p:spPr>
        <p:txBody>
          <a:bodyPr wrap="square" rtlCol="0">
            <a:spAutoFit/>
          </a:bodyPr>
          <a:lstStyle/>
          <a:p>
            <a:r>
              <a:rPr lang="en-US" b="1" dirty="0" smtClean="0"/>
              <a:t>In physics, flow relates to a dynamic fluid motion of atoms or molecules.</a:t>
            </a:r>
          </a:p>
          <a:p>
            <a:r>
              <a:rPr lang="en-US" b="1" dirty="0" smtClean="0"/>
              <a:t>In 1738 Daniel Bernoulli (1700-1782) formulated the famous equation for fluid flow that bears his name. The Bernoulli Equation is a statement derived from conservation of energy and work-energy ideas that come from Newton's Laws of Motion.</a:t>
            </a:r>
            <a:endParaRPr lang="en-US" b="1" dirty="0"/>
          </a:p>
        </p:txBody>
      </p:sp>
      <p:pic>
        <p:nvPicPr>
          <p:cNvPr id="10" name="Picture 9"/>
          <p:cNvPicPr>
            <a:picLocks noChangeAspect="1"/>
          </p:cNvPicPr>
          <p:nvPr/>
        </p:nvPicPr>
        <p:blipFill>
          <a:blip r:embed="rId3"/>
          <a:stretch>
            <a:fillRect/>
          </a:stretch>
        </p:blipFill>
        <p:spPr>
          <a:xfrm>
            <a:off x="557585" y="6145626"/>
            <a:ext cx="3149600" cy="406400"/>
          </a:xfrm>
          <a:prstGeom prst="rect">
            <a:avLst/>
          </a:prstGeom>
        </p:spPr>
      </p:pic>
      <p:pic>
        <p:nvPicPr>
          <p:cNvPr id="11" name="Picture 10"/>
          <p:cNvPicPr>
            <a:picLocks noChangeAspect="1"/>
          </p:cNvPicPr>
          <p:nvPr/>
        </p:nvPicPr>
        <p:blipFill>
          <a:blip r:embed="rId4"/>
          <a:stretch>
            <a:fillRect/>
          </a:stretch>
        </p:blipFill>
        <p:spPr>
          <a:xfrm>
            <a:off x="5050262" y="3633073"/>
            <a:ext cx="3036029" cy="2309353"/>
          </a:xfrm>
          <a:prstGeom prst="rect">
            <a:avLst/>
          </a:prstGeom>
        </p:spPr>
      </p:pic>
      <p:sp>
        <p:nvSpPr>
          <p:cNvPr id="12" name="TextBox 11"/>
          <p:cNvSpPr txBox="1"/>
          <p:nvPr/>
        </p:nvSpPr>
        <p:spPr>
          <a:xfrm>
            <a:off x="5050262" y="6145626"/>
            <a:ext cx="3036029" cy="307777"/>
          </a:xfrm>
          <a:prstGeom prst="rect">
            <a:avLst/>
          </a:prstGeom>
          <a:noFill/>
        </p:spPr>
        <p:txBody>
          <a:bodyPr wrap="square" rtlCol="0">
            <a:spAutoFit/>
          </a:bodyPr>
          <a:lstStyle/>
          <a:p>
            <a:r>
              <a:rPr lang="en-US" sz="1400" b="1" dirty="0" smtClean="0"/>
              <a:t>Water flowing through a smooth pipe.</a:t>
            </a:r>
            <a:endParaRPr lang="en-US" sz="1400" b="1" dirty="0"/>
          </a:p>
        </p:txBody>
      </p:sp>
    </p:spTree>
  </p:cSld>
  <p:clrMapOvr>
    <a:masterClrMapping/>
  </p:clrMapOvr>
  <p:transition advTm="16100">
    <p:dissolv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400110"/>
          </a:xfrm>
          <a:prstGeom prst="rect">
            <a:avLst/>
          </a:prstGeom>
          <a:noFill/>
        </p:spPr>
        <p:txBody>
          <a:bodyPr wrap="square" rtlCol="0">
            <a:spAutoFit/>
          </a:bodyPr>
          <a:lstStyle/>
          <a:p>
            <a:r>
              <a:rPr lang="en-US" sz="2000" b="1" dirty="0" smtClean="0"/>
              <a:t>“flow”</a:t>
            </a:r>
            <a:endParaRPr lang="en-US" sz="2000" b="1" dirty="0"/>
          </a:p>
        </p:txBody>
      </p:sp>
      <p:sp>
        <p:nvSpPr>
          <p:cNvPr id="8" name="TextBox 7"/>
          <p:cNvSpPr txBox="1"/>
          <p:nvPr/>
        </p:nvSpPr>
        <p:spPr>
          <a:xfrm>
            <a:off x="4863377" y="2341440"/>
            <a:ext cx="4091857" cy="1015663"/>
          </a:xfrm>
          <a:prstGeom prst="rect">
            <a:avLst/>
          </a:prstGeom>
          <a:noFill/>
        </p:spPr>
        <p:txBody>
          <a:bodyPr wrap="square" rtlCol="0">
            <a:spAutoFit/>
          </a:bodyPr>
          <a:lstStyle/>
          <a:p>
            <a:r>
              <a:rPr lang="en-US" sz="2000" b="1" dirty="0" smtClean="0"/>
              <a:t>Flow of cells;</a:t>
            </a:r>
          </a:p>
          <a:p>
            <a:r>
              <a:rPr lang="en-US" sz="2000" b="1" dirty="0" smtClean="0"/>
              <a:t>Cell proliferation and spatial patterning of gene expression.</a:t>
            </a:r>
            <a:endParaRPr lang="en-US" sz="2000" b="1" dirty="0"/>
          </a:p>
        </p:txBody>
      </p:sp>
      <p:sp>
        <p:nvSpPr>
          <p:cNvPr id="9" name="TextBox 8"/>
          <p:cNvSpPr txBox="1"/>
          <p:nvPr/>
        </p:nvSpPr>
        <p:spPr>
          <a:xfrm>
            <a:off x="557585" y="3357103"/>
            <a:ext cx="3732719" cy="2031325"/>
          </a:xfrm>
          <a:prstGeom prst="rect">
            <a:avLst/>
          </a:prstGeom>
          <a:noFill/>
        </p:spPr>
        <p:txBody>
          <a:bodyPr wrap="square" rtlCol="0">
            <a:spAutoFit/>
          </a:bodyPr>
          <a:lstStyle/>
          <a:p>
            <a:r>
              <a:rPr lang="en-US" b="1" dirty="0" smtClean="0"/>
              <a:t>It can also relate to a flow of electrons, known as an electrical current.</a:t>
            </a:r>
          </a:p>
          <a:p>
            <a:endParaRPr lang="en-US" b="1" dirty="0" smtClean="0"/>
          </a:p>
          <a:p>
            <a:r>
              <a:rPr lang="en-US" b="1" dirty="0" smtClean="0"/>
              <a:t>The amount of charge moving past a specified point in a given amount of time is measured in Amps.</a:t>
            </a:r>
            <a:endParaRPr lang="en-US" b="1" dirty="0"/>
          </a:p>
        </p:txBody>
      </p:sp>
      <p:pic>
        <p:nvPicPr>
          <p:cNvPr id="13" name="Picture 12"/>
          <p:cNvPicPr>
            <a:picLocks noChangeAspect="1"/>
          </p:cNvPicPr>
          <p:nvPr/>
        </p:nvPicPr>
        <p:blipFill>
          <a:blip r:embed="rId3"/>
          <a:stretch>
            <a:fillRect/>
          </a:stretch>
        </p:blipFill>
        <p:spPr>
          <a:xfrm>
            <a:off x="4863377" y="3813628"/>
            <a:ext cx="3022600" cy="1574800"/>
          </a:xfrm>
          <a:prstGeom prst="rect">
            <a:avLst/>
          </a:prstGeom>
        </p:spPr>
      </p:pic>
    </p:spTree>
  </p:cSld>
  <p:clrMapOvr>
    <a:masterClrMapping/>
  </p:clrMapOvr>
  <p:transition advTm="8533">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400110"/>
          </a:xfrm>
          <a:prstGeom prst="rect">
            <a:avLst/>
          </a:prstGeom>
          <a:noFill/>
        </p:spPr>
        <p:txBody>
          <a:bodyPr wrap="square" rtlCol="0">
            <a:spAutoFit/>
          </a:bodyPr>
          <a:lstStyle/>
          <a:p>
            <a:r>
              <a:rPr lang="en-US" sz="2000" b="1" dirty="0" smtClean="0"/>
              <a:t>“flow”</a:t>
            </a:r>
            <a:endParaRPr lang="en-US" sz="2000" b="1" dirty="0"/>
          </a:p>
        </p:txBody>
      </p:sp>
      <p:sp>
        <p:nvSpPr>
          <p:cNvPr id="8" name="TextBox 7"/>
          <p:cNvSpPr txBox="1"/>
          <p:nvPr/>
        </p:nvSpPr>
        <p:spPr>
          <a:xfrm>
            <a:off x="4863377" y="2341440"/>
            <a:ext cx="4091857" cy="1015663"/>
          </a:xfrm>
          <a:prstGeom prst="rect">
            <a:avLst/>
          </a:prstGeom>
          <a:noFill/>
        </p:spPr>
        <p:txBody>
          <a:bodyPr wrap="square" rtlCol="0">
            <a:spAutoFit/>
          </a:bodyPr>
          <a:lstStyle/>
          <a:p>
            <a:r>
              <a:rPr lang="en-US" sz="2000" b="1" dirty="0" smtClean="0"/>
              <a:t>Flow of cells;</a:t>
            </a:r>
          </a:p>
          <a:p>
            <a:r>
              <a:rPr lang="en-US" sz="2000" b="1" dirty="0" smtClean="0"/>
              <a:t>Cell proliferation and spatial patterning of gene expression.</a:t>
            </a:r>
            <a:endParaRPr lang="en-US" sz="2000" b="1" dirty="0"/>
          </a:p>
        </p:txBody>
      </p:sp>
      <p:sp>
        <p:nvSpPr>
          <p:cNvPr id="9" name="TextBox 8"/>
          <p:cNvSpPr txBox="1"/>
          <p:nvPr/>
        </p:nvSpPr>
        <p:spPr>
          <a:xfrm>
            <a:off x="557585" y="2741550"/>
            <a:ext cx="3732719" cy="2031325"/>
          </a:xfrm>
          <a:prstGeom prst="rect">
            <a:avLst/>
          </a:prstGeom>
          <a:noFill/>
        </p:spPr>
        <p:txBody>
          <a:bodyPr wrap="square" rtlCol="0">
            <a:spAutoFit/>
          </a:bodyPr>
          <a:lstStyle/>
          <a:p>
            <a:r>
              <a:rPr lang="en-US" b="1" dirty="0" smtClean="0"/>
              <a:t>In biology, morphogenesis is attained by intercellular interactions (direct and indirect manifestations of physics).  This creates a movement of cells influenced by many factors occurring on the molecular and cellular level.</a:t>
            </a:r>
            <a:endParaRPr lang="en-US" b="1" dirty="0"/>
          </a:p>
        </p:txBody>
      </p:sp>
      <p:pic>
        <p:nvPicPr>
          <p:cNvPr id="10" name="Picture 9"/>
          <p:cNvPicPr>
            <a:picLocks noChangeAspect="1"/>
          </p:cNvPicPr>
          <p:nvPr/>
        </p:nvPicPr>
        <p:blipFill>
          <a:blip r:embed="rId3"/>
          <a:stretch>
            <a:fillRect/>
          </a:stretch>
        </p:blipFill>
        <p:spPr>
          <a:xfrm>
            <a:off x="4863377" y="3357103"/>
            <a:ext cx="3244448" cy="3317411"/>
          </a:xfrm>
          <a:prstGeom prst="rect">
            <a:avLst/>
          </a:prstGeom>
        </p:spPr>
      </p:pic>
    </p:spTree>
  </p:cSld>
  <p:clrMapOvr>
    <a:masterClrMapping/>
  </p:clrMapOvr>
  <p:transition advTm="15533">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188765" y="418218"/>
            <a:ext cx="8766469" cy="646331"/>
          </a:xfrm>
          <a:prstGeom prst="rect">
            <a:avLst/>
          </a:prstGeom>
          <a:noFill/>
        </p:spPr>
        <p:txBody>
          <a:bodyPr wrap="square" rtlCol="0">
            <a:spAutoFit/>
          </a:bodyPr>
          <a:lstStyle/>
          <a:p>
            <a:r>
              <a:rPr lang="en-US" sz="3600" b="1" dirty="0" smtClean="0"/>
              <a:t>PRINCIPLES OF PHYSICS RELATE TO BIOLOGY</a:t>
            </a:r>
            <a:endParaRPr lang="en-US" sz="3600" b="1" dirty="0"/>
          </a:p>
        </p:txBody>
      </p:sp>
      <p:sp>
        <p:nvSpPr>
          <p:cNvPr id="3" name="TextBox 2"/>
          <p:cNvSpPr txBox="1"/>
          <p:nvPr/>
        </p:nvSpPr>
        <p:spPr>
          <a:xfrm>
            <a:off x="1564334" y="1471508"/>
            <a:ext cx="1301031" cy="461665"/>
          </a:xfrm>
          <a:prstGeom prst="rect">
            <a:avLst/>
          </a:prstGeom>
          <a:noFill/>
        </p:spPr>
        <p:txBody>
          <a:bodyPr wrap="square" rtlCol="0">
            <a:spAutoFit/>
          </a:bodyPr>
          <a:lstStyle/>
          <a:p>
            <a:r>
              <a:rPr lang="en-US" sz="2400" b="1" u="sng" dirty="0" smtClean="0"/>
              <a:t>PHYSICS </a:t>
            </a:r>
            <a:endParaRPr lang="en-US" sz="2400" b="1" u="sng" dirty="0"/>
          </a:p>
        </p:txBody>
      </p:sp>
      <p:sp>
        <p:nvSpPr>
          <p:cNvPr id="4" name="TextBox 3"/>
          <p:cNvSpPr txBox="1"/>
          <p:nvPr/>
        </p:nvSpPr>
        <p:spPr>
          <a:xfrm>
            <a:off x="3655277" y="1132954"/>
            <a:ext cx="1734707" cy="338554"/>
          </a:xfrm>
          <a:prstGeom prst="rect">
            <a:avLst/>
          </a:prstGeom>
          <a:noFill/>
        </p:spPr>
        <p:txBody>
          <a:bodyPr wrap="square" rtlCol="0">
            <a:spAutoFit/>
          </a:bodyPr>
          <a:lstStyle/>
          <a:p>
            <a:r>
              <a:rPr lang="en-US" sz="1600" dirty="0"/>
              <a:t>a</a:t>
            </a:r>
            <a:r>
              <a:rPr lang="en-US" sz="1600" dirty="0" smtClean="0"/>
              <a:t> few examples. . .</a:t>
            </a:r>
            <a:endParaRPr lang="en-US" sz="1600" dirty="0"/>
          </a:p>
        </p:txBody>
      </p:sp>
      <p:sp>
        <p:nvSpPr>
          <p:cNvPr id="5" name="TextBox 4"/>
          <p:cNvSpPr txBox="1"/>
          <p:nvPr/>
        </p:nvSpPr>
        <p:spPr>
          <a:xfrm>
            <a:off x="5870128" y="1471508"/>
            <a:ext cx="1858614" cy="461665"/>
          </a:xfrm>
          <a:prstGeom prst="rect">
            <a:avLst/>
          </a:prstGeom>
          <a:noFill/>
        </p:spPr>
        <p:txBody>
          <a:bodyPr wrap="square" rtlCol="0">
            <a:spAutoFit/>
          </a:bodyPr>
          <a:lstStyle/>
          <a:p>
            <a:r>
              <a:rPr lang="en-US" sz="2400" b="1" u="sng" dirty="0" smtClean="0"/>
              <a:t>BIOLOGY</a:t>
            </a:r>
            <a:endParaRPr lang="en-US" sz="2400" b="1" u="sng" dirty="0"/>
          </a:p>
        </p:txBody>
      </p:sp>
      <p:sp>
        <p:nvSpPr>
          <p:cNvPr id="6" name="TextBox 5"/>
          <p:cNvSpPr txBox="1"/>
          <p:nvPr/>
        </p:nvSpPr>
        <p:spPr>
          <a:xfrm>
            <a:off x="1719220" y="2341440"/>
            <a:ext cx="1347496" cy="400110"/>
          </a:xfrm>
          <a:prstGeom prst="rect">
            <a:avLst/>
          </a:prstGeom>
          <a:noFill/>
        </p:spPr>
        <p:txBody>
          <a:bodyPr wrap="square" rtlCol="0">
            <a:spAutoFit/>
          </a:bodyPr>
          <a:lstStyle/>
          <a:p>
            <a:r>
              <a:rPr lang="en-US" sz="2000" b="1" dirty="0" smtClean="0"/>
              <a:t>“flow”</a:t>
            </a:r>
            <a:endParaRPr lang="en-US" sz="2000" b="1" dirty="0"/>
          </a:p>
        </p:txBody>
      </p:sp>
      <p:sp>
        <p:nvSpPr>
          <p:cNvPr id="8" name="TextBox 7"/>
          <p:cNvSpPr txBox="1"/>
          <p:nvPr/>
        </p:nvSpPr>
        <p:spPr>
          <a:xfrm>
            <a:off x="4863377" y="2341440"/>
            <a:ext cx="4091857" cy="1015663"/>
          </a:xfrm>
          <a:prstGeom prst="rect">
            <a:avLst/>
          </a:prstGeom>
          <a:noFill/>
        </p:spPr>
        <p:txBody>
          <a:bodyPr wrap="square" rtlCol="0">
            <a:spAutoFit/>
          </a:bodyPr>
          <a:lstStyle/>
          <a:p>
            <a:r>
              <a:rPr lang="en-US" sz="2000" b="1" dirty="0" smtClean="0"/>
              <a:t>Flow of cells;</a:t>
            </a:r>
          </a:p>
          <a:p>
            <a:r>
              <a:rPr lang="en-US" sz="2000" b="1" dirty="0" smtClean="0"/>
              <a:t>Cell proliferation and spatial patterning of gene expression.</a:t>
            </a:r>
            <a:endParaRPr lang="en-US" sz="2000" b="1" dirty="0"/>
          </a:p>
        </p:txBody>
      </p:sp>
      <p:pic>
        <p:nvPicPr>
          <p:cNvPr id="11" name="Picture 10"/>
          <p:cNvPicPr>
            <a:picLocks noChangeAspect="1"/>
          </p:cNvPicPr>
          <p:nvPr/>
        </p:nvPicPr>
        <p:blipFill>
          <a:blip r:embed="rId3"/>
          <a:stretch>
            <a:fillRect/>
          </a:stretch>
        </p:blipFill>
        <p:spPr>
          <a:xfrm>
            <a:off x="4317076" y="3760003"/>
            <a:ext cx="4401139" cy="2017601"/>
          </a:xfrm>
          <a:prstGeom prst="rect">
            <a:avLst/>
          </a:prstGeom>
        </p:spPr>
      </p:pic>
      <p:sp>
        <p:nvSpPr>
          <p:cNvPr id="12" name="TextBox 11"/>
          <p:cNvSpPr txBox="1"/>
          <p:nvPr/>
        </p:nvSpPr>
        <p:spPr>
          <a:xfrm>
            <a:off x="188765" y="3357103"/>
            <a:ext cx="3900189" cy="2893100"/>
          </a:xfrm>
          <a:prstGeom prst="rect">
            <a:avLst/>
          </a:prstGeom>
          <a:noFill/>
        </p:spPr>
        <p:txBody>
          <a:bodyPr wrap="square" rtlCol="0">
            <a:spAutoFit/>
          </a:bodyPr>
          <a:lstStyle/>
          <a:p>
            <a:r>
              <a:rPr lang="en-US" sz="1400" dirty="0" smtClean="0"/>
              <a:t>The complexity of cellular biology. (a) A subset of the chemical reactions that drive eukaryotic cell crawling. In brief, cells sense the environment through membrane bound proteins. Activation of these receptors leads to activation of a number of other proteins that promote the polymerization of </a:t>
            </a:r>
            <a:r>
              <a:rPr lang="en-US" sz="1400" dirty="0" err="1" smtClean="0"/>
              <a:t>actin</a:t>
            </a:r>
            <a:r>
              <a:rPr lang="en-US" sz="1400" dirty="0" smtClean="0"/>
              <a:t>. The biochemical reactions that govern the dynamics of </a:t>
            </a:r>
            <a:r>
              <a:rPr lang="en-US" sz="1400" dirty="0" err="1" smtClean="0"/>
              <a:t>actin</a:t>
            </a:r>
            <a:r>
              <a:rPr lang="en-US" sz="1400" dirty="0" smtClean="0"/>
              <a:t> are included. These chemical reactions produce cell motility. (</a:t>
            </a:r>
            <a:r>
              <a:rPr lang="en-US" sz="1400" dirty="0" err="1" smtClean="0"/>
              <a:t>b</a:t>
            </a:r>
            <a:r>
              <a:rPr lang="en-US" sz="1400" dirty="0" smtClean="0"/>
              <a:t>)–(</a:t>
            </a:r>
            <a:r>
              <a:rPr lang="en-US" sz="1400" dirty="0" err="1" smtClean="0"/>
              <a:t>d</a:t>
            </a:r>
            <a:r>
              <a:rPr lang="en-US" sz="1400" dirty="0" smtClean="0"/>
              <a:t>) Time series of a cancer cell (HT1080 </a:t>
            </a:r>
            <a:r>
              <a:rPr lang="en-US" sz="1400" dirty="0" err="1" smtClean="0"/>
              <a:t>fibrosarcoma</a:t>
            </a:r>
            <a:r>
              <a:rPr lang="en-US" sz="1400" dirty="0" smtClean="0"/>
              <a:t> cell) moving through a collagen I matrix. There are two hour intervals between each frame. (Images courtesy of D. </a:t>
            </a:r>
            <a:r>
              <a:rPr lang="en-US" sz="1400" dirty="0" err="1" smtClean="0"/>
              <a:t>Wirtz</a:t>
            </a:r>
            <a:r>
              <a:rPr lang="en-US" sz="1400" dirty="0" smtClean="0"/>
              <a:t>, Johns Hopkins University.)</a:t>
            </a:r>
            <a:endParaRPr lang="en-US" sz="1400" dirty="0"/>
          </a:p>
        </p:txBody>
      </p:sp>
    </p:spTree>
  </p:cSld>
  <p:clrMapOvr>
    <a:masterClrMapping/>
  </p:clrMapOvr>
  <p:transition advTm="30866">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56235" y="635072"/>
            <a:ext cx="8518653" cy="461665"/>
          </a:xfrm>
          <a:prstGeom prst="rect">
            <a:avLst/>
          </a:prstGeom>
          <a:noFill/>
        </p:spPr>
        <p:txBody>
          <a:bodyPr wrap="square" rtlCol="0">
            <a:spAutoFit/>
          </a:bodyPr>
          <a:lstStyle/>
          <a:p>
            <a:r>
              <a:rPr lang="en-US" sz="2400" b="1" dirty="0"/>
              <a:t>Some</a:t>
            </a:r>
            <a:r>
              <a:rPr lang="en-US" sz="2400" b="1" dirty="0" smtClean="0"/>
              <a:t> more examples </a:t>
            </a:r>
            <a:r>
              <a:rPr lang="en-US" sz="2400" b="1" dirty="0"/>
              <a:t>where physics has shed light on biology.</a:t>
            </a:r>
          </a:p>
        </p:txBody>
      </p:sp>
      <p:pic>
        <p:nvPicPr>
          <p:cNvPr id="3" name="Picture 2"/>
          <p:cNvPicPr>
            <a:picLocks noChangeAspect="1"/>
          </p:cNvPicPr>
          <p:nvPr/>
        </p:nvPicPr>
        <p:blipFill>
          <a:blip r:embed="rId2"/>
          <a:stretch>
            <a:fillRect/>
          </a:stretch>
        </p:blipFill>
        <p:spPr>
          <a:xfrm>
            <a:off x="4572000" y="1096737"/>
            <a:ext cx="4191000" cy="1282700"/>
          </a:xfrm>
          <a:prstGeom prst="rect">
            <a:avLst/>
          </a:prstGeom>
        </p:spPr>
      </p:pic>
      <p:sp>
        <p:nvSpPr>
          <p:cNvPr id="4" name="TextBox 3"/>
          <p:cNvSpPr txBox="1"/>
          <p:nvPr/>
        </p:nvSpPr>
        <p:spPr>
          <a:xfrm>
            <a:off x="356235" y="1096737"/>
            <a:ext cx="4011511" cy="1384995"/>
          </a:xfrm>
          <a:prstGeom prst="rect">
            <a:avLst/>
          </a:prstGeom>
          <a:noFill/>
        </p:spPr>
        <p:txBody>
          <a:bodyPr wrap="square" rtlCol="0">
            <a:spAutoFit/>
          </a:bodyPr>
          <a:lstStyle/>
          <a:p>
            <a:pPr marL="342900" indent="-342900">
              <a:buAutoNum type="alphaLcParenR"/>
            </a:pPr>
            <a:r>
              <a:rPr lang="en-US" sz="1400" dirty="0" smtClean="0"/>
              <a:t>Physics-based simulations of the walking of myosin VI predicted that the molecule would produce both hand-over-hand and inchworm type movements, which was later confirmed with single molecule experiments. (Image courtesy of S. X. Sun, Johns Hopkins University.)</a:t>
            </a:r>
          </a:p>
        </p:txBody>
      </p:sp>
    </p:spTree>
  </p:cSld>
  <p:clrMapOvr>
    <a:masterClrMapping/>
  </p:clrMapOvr>
  <p:transition advTm="16149">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56235" y="635072"/>
            <a:ext cx="8518653" cy="461665"/>
          </a:xfrm>
          <a:prstGeom prst="rect">
            <a:avLst/>
          </a:prstGeom>
          <a:noFill/>
        </p:spPr>
        <p:txBody>
          <a:bodyPr wrap="square" rtlCol="0">
            <a:spAutoFit/>
          </a:bodyPr>
          <a:lstStyle/>
          <a:p>
            <a:r>
              <a:rPr lang="en-US" sz="2400" b="1" dirty="0"/>
              <a:t>Some</a:t>
            </a:r>
            <a:r>
              <a:rPr lang="en-US" sz="2400" b="1" dirty="0" smtClean="0"/>
              <a:t> more examples </a:t>
            </a:r>
            <a:r>
              <a:rPr lang="en-US" sz="2400" b="1" dirty="0"/>
              <a:t>where physics has shed light on biology.</a:t>
            </a:r>
          </a:p>
        </p:txBody>
      </p:sp>
      <p:pic>
        <p:nvPicPr>
          <p:cNvPr id="3" name="Picture 2"/>
          <p:cNvPicPr>
            <a:picLocks noChangeAspect="1"/>
          </p:cNvPicPr>
          <p:nvPr/>
        </p:nvPicPr>
        <p:blipFill>
          <a:blip r:embed="rId2"/>
          <a:stretch>
            <a:fillRect/>
          </a:stretch>
        </p:blipFill>
        <p:spPr>
          <a:xfrm>
            <a:off x="4572000" y="1096737"/>
            <a:ext cx="4191000" cy="1282700"/>
          </a:xfrm>
          <a:prstGeom prst="rect">
            <a:avLst/>
          </a:prstGeom>
        </p:spPr>
      </p:pic>
      <p:sp>
        <p:nvSpPr>
          <p:cNvPr id="4" name="TextBox 3"/>
          <p:cNvSpPr txBox="1"/>
          <p:nvPr/>
        </p:nvSpPr>
        <p:spPr>
          <a:xfrm>
            <a:off x="356235" y="1096737"/>
            <a:ext cx="4011511" cy="4185761"/>
          </a:xfrm>
          <a:prstGeom prst="rect">
            <a:avLst/>
          </a:prstGeom>
          <a:noFill/>
        </p:spPr>
        <p:txBody>
          <a:bodyPr wrap="square" rtlCol="0">
            <a:spAutoFit/>
          </a:bodyPr>
          <a:lstStyle/>
          <a:p>
            <a:pPr marL="342900" indent="-342900">
              <a:buAutoNum type="alphaLcParenR"/>
            </a:pPr>
            <a:r>
              <a:rPr lang="en-US" sz="1400" dirty="0" smtClean="0"/>
              <a:t>Physics-based simulations of the walking of myosin VI predicted that the molecule would produce both hand-over-hand and inchworm type movements, which was later confirmed with single molecule experiments. (Image courtesy of S. X. Sun, Johns Hopkins University.)</a:t>
            </a:r>
          </a:p>
          <a:p>
            <a:pPr marL="342900" indent="-342900">
              <a:buAutoNum type="alphaLcParenR"/>
            </a:pPr>
            <a:endParaRPr lang="en-US" sz="1400" dirty="0" smtClean="0"/>
          </a:p>
          <a:p>
            <a:pPr marL="342900" indent="-342900">
              <a:buAutoNum type="alphaLcParenR"/>
            </a:pPr>
            <a:r>
              <a:rPr lang="en-US" sz="1400" dirty="0" smtClean="0"/>
              <a:t>A </a:t>
            </a:r>
            <a:r>
              <a:rPr lang="en-US" sz="1400" dirty="0"/>
              <a:t>crawling cell is driven primarily by the dynamics of its </a:t>
            </a:r>
            <a:r>
              <a:rPr lang="en-US" sz="1400" dirty="0" err="1"/>
              <a:t>actin</a:t>
            </a:r>
            <a:r>
              <a:rPr lang="en-US" sz="1400" dirty="0"/>
              <a:t> cytoskeleton, a network of filaments that polymerize at the leading edge of the cell. Force balance on the crawling cell comes from membrane forces (tension and bending), a polymerization forces, and contractile forces generated inside the cell by myosin motors and other unknown mechanisms. Here we depict a fish </a:t>
            </a:r>
            <a:r>
              <a:rPr lang="en-US" sz="1400" dirty="0" err="1"/>
              <a:t>keratocyte</a:t>
            </a:r>
            <a:r>
              <a:rPr lang="en-US" sz="1400" dirty="0"/>
              <a:t>, which crawls at a roughly constant speed V, while maintaining a steady cell shape. The cell body is shown in gray.</a:t>
            </a:r>
          </a:p>
        </p:txBody>
      </p:sp>
      <p:pic>
        <p:nvPicPr>
          <p:cNvPr id="5" name="Picture 4"/>
          <p:cNvPicPr>
            <a:picLocks noChangeAspect="1"/>
          </p:cNvPicPr>
          <p:nvPr/>
        </p:nvPicPr>
        <p:blipFill>
          <a:blip r:embed="rId3"/>
          <a:stretch>
            <a:fillRect/>
          </a:stretch>
        </p:blipFill>
        <p:spPr>
          <a:xfrm>
            <a:off x="4572000" y="2410628"/>
            <a:ext cx="4191000" cy="2036743"/>
          </a:xfrm>
          <a:prstGeom prst="rect">
            <a:avLst/>
          </a:prstGeom>
        </p:spPr>
      </p:pic>
    </p:spTree>
  </p:cSld>
  <p:clrMapOvr>
    <a:masterClrMapping/>
  </p:clrMapOvr>
  <p:transition advTm="20283">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56235" y="635072"/>
            <a:ext cx="8518653" cy="461665"/>
          </a:xfrm>
          <a:prstGeom prst="rect">
            <a:avLst/>
          </a:prstGeom>
          <a:noFill/>
        </p:spPr>
        <p:txBody>
          <a:bodyPr wrap="square" rtlCol="0">
            <a:spAutoFit/>
          </a:bodyPr>
          <a:lstStyle/>
          <a:p>
            <a:r>
              <a:rPr lang="en-US" sz="2400" b="1" dirty="0"/>
              <a:t>Some</a:t>
            </a:r>
            <a:r>
              <a:rPr lang="en-US" sz="2400" b="1" dirty="0" smtClean="0"/>
              <a:t> more examples </a:t>
            </a:r>
            <a:r>
              <a:rPr lang="en-US" sz="2400" b="1" dirty="0"/>
              <a:t>where physics has shed light on biology.</a:t>
            </a:r>
          </a:p>
        </p:txBody>
      </p:sp>
      <p:pic>
        <p:nvPicPr>
          <p:cNvPr id="3" name="Picture 2"/>
          <p:cNvPicPr>
            <a:picLocks noChangeAspect="1"/>
          </p:cNvPicPr>
          <p:nvPr/>
        </p:nvPicPr>
        <p:blipFill>
          <a:blip r:embed="rId2"/>
          <a:stretch>
            <a:fillRect/>
          </a:stretch>
        </p:blipFill>
        <p:spPr>
          <a:xfrm>
            <a:off x="4572000" y="1096737"/>
            <a:ext cx="4191000" cy="1282700"/>
          </a:xfrm>
          <a:prstGeom prst="rect">
            <a:avLst/>
          </a:prstGeom>
        </p:spPr>
      </p:pic>
      <p:sp>
        <p:nvSpPr>
          <p:cNvPr id="4" name="TextBox 3"/>
          <p:cNvSpPr txBox="1"/>
          <p:nvPr/>
        </p:nvSpPr>
        <p:spPr>
          <a:xfrm>
            <a:off x="356235" y="1096737"/>
            <a:ext cx="4011511" cy="5693865"/>
          </a:xfrm>
          <a:prstGeom prst="rect">
            <a:avLst/>
          </a:prstGeom>
          <a:noFill/>
        </p:spPr>
        <p:txBody>
          <a:bodyPr wrap="square" rtlCol="0">
            <a:spAutoFit/>
          </a:bodyPr>
          <a:lstStyle/>
          <a:p>
            <a:pPr marL="342900" indent="-342900">
              <a:buAutoNum type="alphaLcParenR"/>
            </a:pPr>
            <a:r>
              <a:rPr lang="en-US" sz="1400" dirty="0" smtClean="0"/>
              <a:t>Physics-based simulations of the walking of myosin VI predicted that the molecule would produce both hand-over-hand and inchworm type movements, which was later confirmed with single molecule experiments. (Image courtesy of S. X. Sun, Johns Hopkins University.)</a:t>
            </a:r>
          </a:p>
          <a:p>
            <a:pPr marL="342900" indent="-342900">
              <a:buAutoNum type="alphaLcParenR"/>
            </a:pPr>
            <a:endParaRPr lang="en-US" sz="1400" dirty="0" smtClean="0"/>
          </a:p>
          <a:p>
            <a:pPr marL="342900" indent="-342900">
              <a:buAutoNum type="alphaLcParenR"/>
            </a:pPr>
            <a:r>
              <a:rPr lang="en-US" sz="1400" dirty="0" smtClean="0"/>
              <a:t>A </a:t>
            </a:r>
            <a:r>
              <a:rPr lang="en-US" sz="1400" dirty="0"/>
              <a:t>crawling cell is driven primarily by the dynamics of its </a:t>
            </a:r>
            <a:r>
              <a:rPr lang="en-US" sz="1400" dirty="0" err="1"/>
              <a:t>actin</a:t>
            </a:r>
            <a:r>
              <a:rPr lang="en-US" sz="1400" dirty="0"/>
              <a:t> cytoskeleton, a network of filaments that polymerize at the leading edge of the cell. Force balance on the crawling cell comes from membrane forces (tension and bending), a polymerization forces, and contractile forces generated inside the cell by myosin motors and other unknown mechanisms. Here we depict a fish </a:t>
            </a:r>
            <a:r>
              <a:rPr lang="en-US" sz="1400" dirty="0" err="1"/>
              <a:t>keratocyte</a:t>
            </a:r>
            <a:r>
              <a:rPr lang="en-US" sz="1400" dirty="0"/>
              <a:t>, which crawls at a roughly constant speed V, while maintaining a steady cell shape. The cell body is shown in gray</a:t>
            </a:r>
            <a:r>
              <a:rPr lang="en-US" sz="1400" dirty="0" smtClean="0"/>
              <a:t>.</a:t>
            </a:r>
          </a:p>
          <a:p>
            <a:pPr marL="342900" indent="-342900">
              <a:buAutoNum type="alphaLcParenR"/>
            </a:pPr>
            <a:endParaRPr lang="en-US" sz="1400" dirty="0" smtClean="0"/>
          </a:p>
          <a:p>
            <a:pPr marL="342900" indent="-342900">
              <a:buAutoNum type="alphaLcParenR"/>
            </a:pPr>
            <a:r>
              <a:rPr lang="en-US" sz="1400" dirty="0" smtClean="0"/>
              <a:t>Stochastic </a:t>
            </a:r>
            <a:r>
              <a:rPr lang="en-US" sz="1400" dirty="0"/>
              <a:t>simulations of microtubules determined some of the constraints for the accurate and efficient capturing of chromosomes during the formation of the mitotic spindle. (Image courtesy of A. </a:t>
            </a:r>
            <a:r>
              <a:rPr lang="en-US" sz="1400" dirty="0" err="1"/>
              <a:t>Mogilner</a:t>
            </a:r>
            <a:r>
              <a:rPr lang="en-US" sz="1400" dirty="0"/>
              <a:t>, University of California, Davis.)</a:t>
            </a:r>
          </a:p>
        </p:txBody>
      </p:sp>
      <p:pic>
        <p:nvPicPr>
          <p:cNvPr id="5" name="Picture 4"/>
          <p:cNvPicPr>
            <a:picLocks noChangeAspect="1"/>
          </p:cNvPicPr>
          <p:nvPr/>
        </p:nvPicPr>
        <p:blipFill>
          <a:blip r:embed="rId3"/>
          <a:stretch>
            <a:fillRect/>
          </a:stretch>
        </p:blipFill>
        <p:spPr>
          <a:xfrm>
            <a:off x="4572000" y="2410628"/>
            <a:ext cx="4191000" cy="2036743"/>
          </a:xfrm>
          <a:prstGeom prst="rect">
            <a:avLst/>
          </a:prstGeom>
        </p:spPr>
      </p:pic>
      <p:pic>
        <p:nvPicPr>
          <p:cNvPr id="6" name="Picture 5"/>
          <p:cNvPicPr>
            <a:picLocks noChangeAspect="1"/>
          </p:cNvPicPr>
          <p:nvPr/>
        </p:nvPicPr>
        <p:blipFill>
          <a:blip r:embed="rId4"/>
          <a:stretch>
            <a:fillRect/>
          </a:stretch>
        </p:blipFill>
        <p:spPr>
          <a:xfrm>
            <a:off x="4572000" y="4447370"/>
            <a:ext cx="4191000" cy="1768825"/>
          </a:xfrm>
          <a:prstGeom prst="rect">
            <a:avLst/>
          </a:prstGeom>
        </p:spPr>
      </p:pic>
    </p:spTree>
  </p:cSld>
  <p:clrMapOvr>
    <a:masterClrMapping/>
  </p:clrMapOvr>
  <p:transition advTm="12633">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56235" y="635072"/>
            <a:ext cx="8518653" cy="461665"/>
          </a:xfrm>
          <a:prstGeom prst="rect">
            <a:avLst/>
          </a:prstGeom>
          <a:noFill/>
        </p:spPr>
        <p:txBody>
          <a:bodyPr wrap="square" rtlCol="0">
            <a:spAutoFit/>
          </a:bodyPr>
          <a:lstStyle/>
          <a:p>
            <a:r>
              <a:rPr lang="en-US" sz="2400" b="1" dirty="0"/>
              <a:t>Some</a:t>
            </a:r>
            <a:r>
              <a:rPr lang="en-US" sz="2400" b="1" dirty="0" smtClean="0"/>
              <a:t> more examples </a:t>
            </a:r>
            <a:r>
              <a:rPr lang="en-US" sz="2400" b="1" dirty="0"/>
              <a:t>where physics has shed light on biology.</a:t>
            </a:r>
          </a:p>
        </p:txBody>
      </p:sp>
      <p:sp>
        <p:nvSpPr>
          <p:cNvPr id="7" name="TextBox 6"/>
          <p:cNvSpPr txBox="1"/>
          <p:nvPr/>
        </p:nvSpPr>
        <p:spPr>
          <a:xfrm>
            <a:off x="573073" y="1548955"/>
            <a:ext cx="3577834" cy="369332"/>
          </a:xfrm>
          <a:prstGeom prst="rect">
            <a:avLst/>
          </a:prstGeom>
          <a:noFill/>
        </p:spPr>
        <p:txBody>
          <a:bodyPr wrap="square" rtlCol="0">
            <a:spAutoFit/>
          </a:bodyPr>
          <a:lstStyle/>
          <a:p>
            <a:r>
              <a:rPr lang="en-US" b="1" dirty="0" smtClean="0"/>
              <a:t>Magnetic Field Theory:</a:t>
            </a:r>
            <a:endParaRPr lang="en-US" b="1" dirty="0"/>
          </a:p>
        </p:txBody>
      </p:sp>
      <p:pic>
        <p:nvPicPr>
          <p:cNvPr id="8" name="Picture 7"/>
          <p:cNvPicPr>
            <a:picLocks noChangeAspect="1"/>
          </p:cNvPicPr>
          <p:nvPr/>
        </p:nvPicPr>
        <p:blipFill>
          <a:blip r:embed="rId2"/>
          <a:stretch>
            <a:fillRect/>
          </a:stretch>
        </p:blipFill>
        <p:spPr>
          <a:xfrm>
            <a:off x="3337688" y="1548955"/>
            <a:ext cx="5537200" cy="3695700"/>
          </a:xfrm>
          <a:prstGeom prst="rect">
            <a:avLst/>
          </a:prstGeom>
        </p:spPr>
      </p:pic>
      <p:pic>
        <p:nvPicPr>
          <p:cNvPr id="9" name="Picture 8"/>
          <p:cNvPicPr>
            <a:picLocks noChangeAspect="1"/>
          </p:cNvPicPr>
          <p:nvPr/>
        </p:nvPicPr>
        <p:blipFill>
          <a:blip r:embed="rId3"/>
          <a:stretch>
            <a:fillRect/>
          </a:stretch>
        </p:blipFill>
        <p:spPr>
          <a:xfrm>
            <a:off x="573073" y="2108200"/>
            <a:ext cx="2590800" cy="2641600"/>
          </a:xfrm>
          <a:prstGeom prst="rect">
            <a:avLst/>
          </a:prstGeom>
        </p:spPr>
      </p:pic>
      <p:sp>
        <p:nvSpPr>
          <p:cNvPr id="10" name="TextBox 9"/>
          <p:cNvSpPr txBox="1"/>
          <p:nvPr/>
        </p:nvSpPr>
        <p:spPr>
          <a:xfrm>
            <a:off x="573073" y="5429321"/>
            <a:ext cx="8301815" cy="1077218"/>
          </a:xfrm>
          <a:prstGeom prst="rect">
            <a:avLst/>
          </a:prstGeom>
          <a:noFill/>
        </p:spPr>
        <p:txBody>
          <a:bodyPr wrap="square" rtlCol="0">
            <a:spAutoFit/>
          </a:bodyPr>
          <a:lstStyle/>
          <a:p>
            <a:r>
              <a:rPr lang="en-US" sz="1600" dirty="0" smtClean="0"/>
              <a:t>A magnetic field is a region of space where a magnetic detector will experience a force.</a:t>
            </a:r>
          </a:p>
          <a:p>
            <a:r>
              <a:rPr lang="en-US" sz="1600" dirty="0" smtClean="0"/>
              <a:t>A magnet has a North and South Pole.  If a bar magnet is split into two pieces, each piece will have a North and South Pole.  This will continue to happen as you break the magnet into smaller and smaller pieces.  A compass aligns with the poles of the earth, which itself is like a giant magnet.</a:t>
            </a:r>
            <a:endParaRPr lang="en-US" sz="1600" dirty="0"/>
          </a:p>
        </p:txBody>
      </p:sp>
    </p:spTree>
  </p:cSld>
  <p:clrMapOvr>
    <a:masterClrMapping/>
  </p:clrMapOvr>
  <p:transition advTm="15699">
    <p:dissolv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56235" y="635072"/>
            <a:ext cx="8518653" cy="461665"/>
          </a:xfrm>
          <a:prstGeom prst="rect">
            <a:avLst/>
          </a:prstGeom>
          <a:noFill/>
        </p:spPr>
        <p:txBody>
          <a:bodyPr wrap="square" rtlCol="0">
            <a:spAutoFit/>
          </a:bodyPr>
          <a:lstStyle/>
          <a:p>
            <a:r>
              <a:rPr lang="en-US" sz="2400" b="1" dirty="0"/>
              <a:t>Some</a:t>
            </a:r>
            <a:r>
              <a:rPr lang="en-US" sz="2400" b="1" dirty="0" smtClean="0"/>
              <a:t> more examples </a:t>
            </a:r>
            <a:r>
              <a:rPr lang="en-US" sz="2400" b="1" dirty="0"/>
              <a:t>where physics has shed light on biology.</a:t>
            </a:r>
          </a:p>
        </p:txBody>
      </p:sp>
      <p:sp>
        <p:nvSpPr>
          <p:cNvPr id="7" name="TextBox 6"/>
          <p:cNvSpPr txBox="1"/>
          <p:nvPr/>
        </p:nvSpPr>
        <p:spPr>
          <a:xfrm>
            <a:off x="573073" y="1548955"/>
            <a:ext cx="3577834" cy="369332"/>
          </a:xfrm>
          <a:prstGeom prst="rect">
            <a:avLst/>
          </a:prstGeom>
          <a:noFill/>
        </p:spPr>
        <p:txBody>
          <a:bodyPr wrap="square" rtlCol="0">
            <a:spAutoFit/>
          </a:bodyPr>
          <a:lstStyle/>
          <a:p>
            <a:r>
              <a:rPr lang="en-US" b="1" dirty="0" smtClean="0"/>
              <a:t>Magnetic Field Theory:</a:t>
            </a:r>
            <a:endParaRPr lang="en-US" b="1" dirty="0"/>
          </a:p>
        </p:txBody>
      </p:sp>
      <p:pic>
        <p:nvPicPr>
          <p:cNvPr id="8" name="Picture 7"/>
          <p:cNvPicPr>
            <a:picLocks noChangeAspect="1"/>
          </p:cNvPicPr>
          <p:nvPr/>
        </p:nvPicPr>
        <p:blipFill>
          <a:blip r:embed="rId2"/>
          <a:stretch>
            <a:fillRect/>
          </a:stretch>
        </p:blipFill>
        <p:spPr>
          <a:xfrm>
            <a:off x="3337688" y="1548955"/>
            <a:ext cx="5537200" cy="3695700"/>
          </a:xfrm>
          <a:prstGeom prst="rect">
            <a:avLst/>
          </a:prstGeom>
        </p:spPr>
      </p:pic>
      <p:pic>
        <p:nvPicPr>
          <p:cNvPr id="9" name="Picture 8"/>
          <p:cNvPicPr>
            <a:picLocks noChangeAspect="1"/>
          </p:cNvPicPr>
          <p:nvPr/>
        </p:nvPicPr>
        <p:blipFill>
          <a:blip r:embed="rId3"/>
          <a:stretch>
            <a:fillRect/>
          </a:stretch>
        </p:blipFill>
        <p:spPr>
          <a:xfrm>
            <a:off x="573073" y="2108200"/>
            <a:ext cx="2590800" cy="2641600"/>
          </a:xfrm>
          <a:prstGeom prst="rect">
            <a:avLst/>
          </a:prstGeom>
        </p:spPr>
      </p:pic>
      <p:sp>
        <p:nvSpPr>
          <p:cNvPr id="10" name="TextBox 9"/>
          <p:cNvSpPr txBox="1"/>
          <p:nvPr/>
        </p:nvSpPr>
        <p:spPr>
          <a:xfrm>
            <a:off x="573073" y="5429321"/>
            <a:ext cx="8301815" cy="584776"/>
          </a:xfrm>
          <a:prstGeom prst="rect">
            <a:avLst/>
          </a:prstGeom>
          <a:noFill/>
        </p:spPr>
        <p:txBody>
          <a:bodyPr wrap="square" rtlCol="0">
            <a:spAutoFit/>
          </a:bodyPr>
          <a:lstStyle/>
          <a:p>
            <a:r>
              <a:rPr lang="en-US" sz="1600" dirty="0" smtClean="0"/>
              <a:t>Pieces of iron filings placed over a magnet will line up with the magnetic field surrounding it.  The individual filings are said to be “magnetically polarized.”  </a:t>
            </a:r>
            <a:endParaRPr lang="en-US" sz="1600" dirty="0"/>
          </a:p>
        </p:txBody>
      </p:sp>
    </p:spTree>
  </p:cSld>
  <p:clrMapOvr>
    <a:masterClrMapping/>
  </p:clrMapOvr>
  <p:transition advTm="5866">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56235" y="635072"/>
            <a:ext cx="8518653" cy="461665"/>
          </a:xfrm>
          <a:prstGeom prst="rect">
            <a:avLst/>
          </a:prstGeom>
          <a:noFill/>
        </p:spPr>
        <p:txBody>
          <a:bodyPr wrap="square" rtlCol="0">
            <a:spAutoFit/>
          </a:bodyPr>
          <a:lstStyle/>
          <a:p>
            <a:r>
              <a:rPr lang="en-US" sz="2400" b="1" dirty="0"/>
              <a:t>Some</a:t>
            </a:r>
            <a:r>
              <a:rPr lang="en-US" sz="2400" b="1" dirty="0" smtClean="0"/>
              <a:t> more examples </a:t>
            </a:r>
            <a:r>
              <a:rPr lang="en-US" sz="2400" b="1" dirty="0"/>
              <a:t>where physics has shed light on biology.</a:t>
            </a:r>
          </a:p>
        </p:txBody>
      </p:sp>
      <p:sp>
        <p:nvSpPr>
          <p:cNvPr id="7" name="TextBox 6"/>
          <p:cNvSpPr txBox="1"/>
          <p:nvPr/>
        </p:nvSpPr>
        <p:spPr>
          <a:xfrm>
            <a:off x="573073" y="1548955"/>
            <a:ext cx="3577834" cy="369332"/>
          </a:xfrm>
          <a:prstGeom prst="rect">
            <a:avLst/>
          </a:prstGeom>
          <a:noFill/>
        </p:spPr>
        <p:txBody>
          <a:bodyPr wrap="square" rtlCol="0">
            <a:spAutoFit/>
          </a:bodyPr>
          <a:lstStyle/>
          <a:p>
            <a:r>
              <a:rPr lang="en-US" b="1" dirty="0" smtClean="0"/>
              <a:t>Magnetic Field Theory:</a:t>
            </a:r>
            <a:endParaRPr lang="en-US" b="1" dirty="0"/>
          </a:p>
        </p:txBody>
      </p:sp>
      <p:pic>
        <p:nvPicPr>
          <p:cNvPr id="8" name="Picture 7"/>
          <p:cNvPicPr>
            <a:picLocks noChangeAspect="1"/>
          </p:cNvPicPr>
          <p:nvPr/>
        </p:nvPicPr>
        <p:blipFill>
          <a:blip r:embed="rId2"/>
          <a:stretch>
            <a:fillRect/>
          </a:stretch>
        </p:blipFill>
        <p:spPr>
          <a:xfrm>
            <a:off x="3337688" y="1548955"/>
            <a:ext cx="5537200" cy="3695700"/>
          </a:xfrm>
          <a:prstGeom prst="rect">
            <a:avLst/>
          </a:prstGeom>
        </p:spPr>
      </p:pic>
      <p:pic>
        <p:nvPicPr>
          <p:cNvPr id="9" name="Picture 8"/>
          <p:cNvPicPr>
            <a:picLocks noChangeAspect="1"/>
          </p:cNvPicPr>
          <p:nvPr/>
        </p:nvPicPr>
        <p:blipFill>
          <a:blip r:embed="rId3"/>
          <a:stretch>
            <a:fillRect/>
          </a:stretch>
        </p:blipFill>
        <p:spPr>
          <a:xfrm>
            <a:off x="573073" y="2108200"/>
            <a:ext cx="2590800" cy="2641600"/>
          </a:xfrm>
          <a:prstGeom prst="rect">
            <a:avLst/>
          </a:prstGeom>
        </p:spPr>
      </p:pic>
      <p:sp>
        <p:nvSpPr>
          <p:cNvPr id="10" name="TextBox 9"/>
          <p:cNvSpPr txBox="1"/>
          <p:nvPr/>
        </p:nvSpPr>
        <p:spPr>
          <a:xfrm>
            <a:off x="573073" y="5429321"/>
            <a:ext cx="8301815" cy="1138773"/>
          </a:xfrm>
          <a:prstGeom prst="rect">
            <a:avLst/>
          </a:prstGeom>
          <a:noFill/>
        </p:spPr>
        <p:txBody>
          <a:bodyPr wrap="square" rtlCol="0">
            <a:spAutoFit/>
          </a:bodyPr>
          <a:lstStyle/>
          <a:p>
            <a:r>
              <a:rPr lang="en-US" sz="1600" dirty="0" smtClean="0"/>
              <a:t>Pieces of iron filings placed over a magnet will line up with the magnetic field surrounding it.  The individual filings are said to be “magnetically polarized.”  </a:t>
            </a:r>
          </a:p>
          <a:p>
            <a:endParaRPr lang="en-US" sz="1600" dirty="0" smtClean="0"/>
          </a:p>
          <a:p>
            <a:r>
              <a:rPr lang="en-US" sz="2000" b="1" dirty="0" smtClean="0"/>
              <a:t>BUT DID YOU KNOW THAT CELLS CAN BECOME POLARIZED TOO?</a:t>
            </a:r>
            <a:endParaRPr lang="en-US" sz="2000" b="1" dirty="0"/>
          </a:p>
        </p:txBody>
      </p:sp>
    </p:spTree>
  </p:cSld>
  <p:clrMapOvr>
    <a:masterClrMapping/>
  </p:clrMapOvr>
  <p:transition advTm="2950">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1838" y="635072"/>
            <a:ext cx="7620323" cy="3416320"/>
          </a:xfrm>
          <a:prstGeom prst="rect">
            <a:avLst/>
          </a:prstGeom>
          <a:noFill/>
        </p:spPr>
        <p:txBody>
          <a:bodyPr wrap="square" rtlCol="0">
            <a:spAutoFit/>
          </a:bodyPr>
          <a:lstStyle/>
          <a:p>
            <a:r>
              <a:rPr lang="en-US" sz="2400" i="1" dirty="0" smtClean="0"/>
              <a:t>All physical processes are driven by the principles of physics.</a:t>
            </a:r>
          </a:p>
          <a:p>
            <a:endParaRPr lang="en-US" sz="2400" i="1" dirty="0" smtClean="0"/>
          </a:p>
          <a:p>
            <a:r>
              <a:rPr lang="en-US" sz="2400" i="1" dirty="0" smtClean="0"/>
              <a:t>When these processes are applied to living systems, the realms of physics and biology merge to define how organisms function, from the simplest forms of life to the most complex.</a:t>
            </a:r>
          </a:p>
          <a:p>
            <a:endParaRPr lang="en-US" sz="2400" i="1" dirty="0" smtClean="0"/>
          </a:p>
          <a:p>
            <a:r>
              <a:rPr lang="en-US" sz="2400" i="1" dirty="0" smtClean="0"/>
              <a:t>The internal mechanisms involve and invoke the widest possible spectrum of disciplines of science and mathematics.</a:t>
            </a:r>
            <a:endParaRPr lang="en-US" sz="2400" i="1" dirty="0"/>
          </a:p>
        </p:txBody>
      </p:sp>
      <p:pic>
        <p:nvPicPr>
          <p:cNvPr id="3" name="Picture 2"/>
          <p:cNvPicPr>
            <a:picLocks noChangeAspect="1"/>
          </p:cNvPicPr>
          <p:nvPr/>
        </p:nvPicPr>
        <p:blipFill>
          <a:blip r:embed="rId3"/>
          <a:stretch>
            <a:fillRect/>
          </a:stretch>
        </p:blipFill>
        <p:spPr>
          <a:xfrm>
            <a:off x="4830469" y="4051392"/>
            <a:ext cx="2815178" cy="2461982"/>
          </a:xfrm>
          <a:prstGeom prst="rect">
            <a:avLst/>
          </a:prstGeom>
        </p:spPr>
      </p:pic>
      <p:pic>
        <p:nvPicPr>
          <p:cNvPr id="4" name="Picture 3"/>
          <p:cNvPicPr>
            <a:picLocks noChangeAspect="1"/>
          </p:cNvPicPr>
          <p:nvPr/>
        </p:nvPicPr>
        <p:blipFill>
          <a:blip r:embed="rId4"/>
          <a:stretch>
            <a:fillRect/>
          </a:stretch>
        </p:blipFill>
        <p:spPr>
          <a:xfrm>
            <a:off x="939800" y="4051392"/>
            <a:ext cx="3068089" cy="2461981"/>
          </a:xfrm>
          <a:prstGeom prst="rect">
            <a:avLst/>
          </a:prstGeom>
        </p:spPr>
      </p:pic>
    </p:spTree>
  </p:cSld>
  <p:clrMapOvr>
    <a:masterClrMapping/>
  </p:clrMapOvr>
  <p:transition advTm="10283">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56235" y="635072"/>
            <a:ext cx="8518653" cy="461665"/>
          </a:xfrm>
          <a:prstGeom prst="rect">
            <a:avLst/>
          </a:prstGeom>
          <a:noFill/>
        </p:spPr>
        <p:txBody>
          <a:bodyPr wrap="square" rtlCol="0">
            <a:spAutoFit/>
          </a:bodyPr>
          <a:lstStyle/>
          <a:p>
            <a:r>
              <a:rPr lang="en-US" sz="2400" b="1" dirty="0"/>
              <a:t>Some</a:t>
            </a:r>
            <a:r>
              <a:rPr lang="en-US" sz="2400" b="1" dirty="0" smtClean="0"/>
              <a:t> more examples </a:t>
            </a:r>
            <a:r>
              <a:rPr lang="en-US" sz="2400" b="1" dirty="0"/>
              <a:t>where physics has shed light on biology.</a:t>
            </a:r>
          </a:p>
        </p:txBody>
      </p:sp>
      <p:sp>
        <p:nvSpPr>
          <p:cNvPr id="11" name="TextBox 10"/>
          <p:cNvSpPr txBox="1"/>
          <p:nvPr/>
        </p:nvSpPr>
        <p:spPr>
          <a:xfrm>
            <a:off x="356235" y="1564445"/>
            <a:ext cx="3980534" cy="2308324"/>
          </a:xfrm>
          <a:prstGeom prst="rect">
            <a:avLst/>
          </a:prstGeom>
          <a:noFill/>
        </p:spPr>
        <p:txBody>
          <a:bodyPr wrap="square" rtlCol="0">
            <a:spAutoFit/>
          </a:bodyPr>
          <a:lstStyle/>
          <a:p>
            <a:r>
              <a:rPr lang="en-US" dirty="0" smtClean="0"/>
              <a:t>This is generally referred to as planar cell polarity (PCP; or historically, tissue polarity). Genetic screens in Drosophila pioneered the discovery of core PCP factors, and subsequent work in vertebrates has established that the respective pathways are evolutionarily conserved. </a:t>
            </a:r>
            <a:endParaRPr lang="en-US" dirty="0"/>
          </a:p>
        </p:txBody>
      </p:sp>
      <p:pic>
        <p:nvPicPr>
          <p:cNvPr id="12" name="Picture 11"/>
          <p:cNvPicPr>
            <a:picLocks noChangeAspect="1"/>
          </p:cNvPicPr>
          <p:nvPr/>
        </p:nvPicPr>
        <p:blipFill>
          <a:blip r:embed="rId3"/>
          <a:stretch>
            <a:fillRect/>
          </a:stretch>
        </p:blipFill>
        <p:spPr>
          <a:xfrm>
            <a:off x="4770446" y="1225550"/>
            <a:ext cx="3725042" cy="2750191"/>
          </a:xfrm>
          <a:prstGeom prst="rect">
            <a:avLst/>
          </a:prstGeom>
        </p:spPr>
      </p:pic>
    </p:spTree>
  </p:cSld>
  <p:clrMapOvr>
    <a:masterClrMapping/>
  </p:clrMapOvr>
  <p:transition advTm="15450">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56235" y="635072"/>
            <a:ext cx="8518653" cy="461665"/>
          </a:xfrm>
          <a:prstGeom prst="rect">
            <a:avLst/>
          </a:prstGeom>
          <a:noFill/>
        </p:spPr>
        <p:txBody>
          <a:bodyPr wrap="square" rtlCol="0">
            <a:spAutoFit/>
          </a:bodyPr>
          <a:lstStyle/>
          <a:p>
            <a:r>
              <a:rPr lang="en-US" sz="2400" b="1" dirty="0"/>
              <a:t>Some</a:t>
            </a:r>
            <a:r>
              <a:rPr lang="en-US" sz="2400" b="1" dirty="0" smtClean="0"/>
              <a:t> more examples </a:t>
            </a:r>
            <a:r>
              <a:rPr lang="en-US" sz="2400" b="1" dirty="0"/>
              <a:t>where physics has shed light on biology.</a:t>
            </a:r>
          </a:p>
        </p:txBody>
      </p:sp>
      <p:sp>
        <p:nvSpPr>
          <p:cNvPr id="11" name="TextBox 10"/>
          <p:cNvSpPr txBox="1"/>
          <p:nvPr/>
        </p:nvSpPr>
        <p:spPr>
          <a:xfrm>
            <a:off x="356235" y="1564445"/>
            <a:ext cx="3980534" cy="5355311"/>
          </a:xfrm>
          <a:prstGeom prst="rect">
            <a:avLst/>
          </a:prstGeom>
          <a:noFill/>
        </p:spPr>
        <p:txBody>
          <a:bodyPr wrap="square" rtlCol="0">
            <a:spAutoFit/>
          </a:bodyPr>
          <a:lstStyle/>
          <a:p>
            <a:r>
              <a:rPr lang="en-US" dirty="0" smtClean="0"/>
              <a:t>This is generally referred to as planar cell polarity (PCP; or historically, tissue polarity). Genetic screens in Drosophila pioneered the discovery of core PCP factors, and subsequent work in vertebrates has established that the respective pathways are evolutionarily conserved. </a:t>
            </a:r>
          </a:p>
          <a:p>
            <a:endParaRPr lang="en-US" dirty="0" smtClean="0"/>
          </a:p>
          <a:p>
            <a:r>
              <a:rPr lang="en-US" sz="1200" dirty="0" smtClean="0"/>
              <a:t>The planar cell polarity (PCP) pathway functions to orient cells within the plane of an epithelial tissue. The fruit fly is a great model system for studying the PCP pathway—the bristles on the fly’s back and wing hairs grow in a certain direction as a result of the orientation of the cells, making it easy for researchers to see problems in the pathway. A recent paper has found a role for a </a:t>
            </a:r>
            <a:r>
              <a:rPr lang="en-US" sz="1200" dirty="0" err="1" smtClean="0"/>
              <a:t>transmembrane</a:t>
            </a:r>
            <a:r>
              <a:rPr lang="en-US" sz="1200" dirty="0" smtClean="0"/>
              <a:t> proton pump protein called </a:t>
            </a:r>
            <a:r>
              <a:rPr lang="en-US" sz="1200" dirty="0" err="1" smtClean="0"/>
              <a:t>VhaPRR</a:t>
            </a:r>
            <a:r>
              <a:rPr lang="en-US" sz="1200" dirty="0" smtClean="0"/>
              <a:t> in PCP signaling. Images are electron micrographs of bristles with (left) or without (right) normal levels of </a:t>
            </a:r>
            <a:r>
              <a:rPr lang="en-US" sz="1200" dirty="0" err="1" smtClean="0"/>
              <a:t>VhaPRR</a:t>
            </a:r>
            <a:r>
              <a:rPr lang="en-US" sz="1200" dirty="0" smtClean="0"/>
              <a:t>. Without </a:t>
            </a:r>
            <a:r>
              <a:rPr lang="en-US" sz="1200" dirty="0" err="1" smtClean="0"/>
              <a:t>VhaRRR</a:t>
            </a:r>
            <a:r>
              <a:rPr lang="en-US" sz="1200" dirty="0" smtClean="0"/>
              <a:t>, the bristles are disoriented, as well as the small epithelial hairs underneath.</a:t>
            </a:r>
          </a:p>
          <a:p>
            <a:endParaRPr lang="en-US" sz="1200" dirty="0" smtClean="0"/>
          </a:p>
          <a:p>
            <a:r>
              <a:rPr lang="en-US" sz="1200" dirty="0" smtClean="0"/>
              <a:t>Reference: Tobias </a:t>
            </a:r>
            <a:r>
              <a:rPr lang="en-US" sz="1200" dirty="0" err="1" smtClean="0"/>
              <a:t>Hermle</a:t>
            </a:r>
            <a:r>
              <a:rPr lang="en-US" sz="1200" dirty="0" smtClean="0"/>
              <a:t>, </a:t>
            </a:r>
            <a:r>
              <a:rPr lang="en-US" sz="1200" dirty="0" err="1" smtClean="0"/>
              <a:t>Deniz</a:t>
            </a:r>
            <a:r>
              <a:rPr lang="en-US" sz="1200" dirty="0" smtClean="0"/>
              <a:t> </a:t>
            </a:r>
            <a:r>
              <a:rPr lang="en-US" sz="1200" dirty="0" err="1" smtClean="0"/>
              <a:t>Saltukoglu</a:t>
            </a:r>
            <a:r>
              <a:rPr lang="en-US" sz="1200" dirty="0" smtClean="0"/>
              <a:t>, Julian </a:t>
            </a:r>
            <a:r>
              <a:rPr lang="en-US" sz="1200" dirty="0" err="1" smtClean="0"/>
              <a:t>Grünewald</a:t>
            </a:r>
            <a:r>
              <a:rPr lang="en-US" sz="1200" dirty="0" smtClean="0"/>
              <a:t>, </a:t>
            </a:r>
            <a:r>
              <a:rPr lang="en-US" sz="1200" dirty="0" err="1" smtClean="0"/>
              <a:t>Gerd</a:t>
            </a:r>
            <a:r>
              <a:rPr lang="en-US" sz="1200" dirty="0" smtClean="0"/>
              <a:t> </a:t>
            </a:r>
            <a:r>
              <a:rPr lang="en-US" sz="1200" dirty="0" err="1" smtClean="0"/>
              <a:t>Walz</a:t>
            </a:r>
            <a:r>
              <a:rPr lang="en-US" sz="1200" dirty="0" smtClean="0"/>
              <a:t> and </a:t>
            </a:r>
            <a:r>
              <a:rPr lang="en-US" sz="1200" dirty="0" err="1" smtClean="0"/>
              <a:t>Matias</a:t>
            </a:r>
            <a:r>
              <a:rPr lang="en-US" sz="1200" dirty="0" smtClean="0"/>
              <a:t> Simons. Current Biology 20(14): 253-258. ©2010 Elsevier Ltd. All rights reserved. </a:t>
            </a:r>
            <a:endParaRPr lang="en-US" sz="1200" dirty="0"/>
          </a:p>
        </p:txBody>
      </p:sp>
      <p:pic>
        <p:nvPicPr>
          <p:cNvPr id="12" name="Picture 11"/>
          <p:cNvPicPr>
            <a:picLocks noChangeAspect="1"/>
          </p:cNvPicPr>
          <p:nvPr/>
        </p:nvPicPr>
        <p:blipFill>
          <a:blip r:embed="rId3"/>
          <a:stretch>
            <a:fillRect/>
          </a:stretch>
        </p:blipFill>
        <p:spPr>
          <a:xfrm>
            <a:off x="4770446" y="1225550"/>
            <a:ext cx="3725042" cy="2750191"/>
          </a:xfrm>
          <a:prstGeom prst="rect">
            <a:avLst/>
          </a:prstGeom>
        </p:spPr>
      </p:pic>
      <p:pic>
        <p:nvPicPr>
          <p:cNvPr id="5" name="Picture 4"/>
          <p:cNvPicPr>
            <a:picLocks noChangeAspect="1"/>
          </p:cNvPicPr>
          <p:nvPr/>
        </p:nvPicPr>
        <p:blipFill>
          <a:blip r:embed="rId4"/>
          <a:stretch>
            <a:fillRect/>
          </a:stretch>
        </p:blipFill>
        <p:spPr>
          <a:xfrm>
            <a:off x="4572000" y="4179462"/>
            <a:ext cx="3548212" cy="1569797"/>
          </a:xfrm>
          <a:prstGeom prst="rect">
            <a:avLst/>
          </a:prstGeom>
        </p:spPr>
      </p:pic>
    </p:spTree>
  </p:cSld>
  <p:clrMapOvr>
    <a:masterClrMapping/>
  </p:clrMapOvr>
  <p:transition advTm="23150">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56235" y="635072"/>
            <a:ext cx="8518653" cy="461665"/>
          </a:xfrm>
          <a:prstGeom prst="rect">
            <a:avLst/>
          </a:prstGeom>
          <a:noFill/>
        </p:spPr>
        <p:txBody>
          <a:bodyPr wrap="square" rtlCol="0">
            <a:spAutoFit/>
          </a:bodyPr>
          <a:lstStyle/>
          <a:p>
            <a:r>
              <a:rPr lang="en-US" sz="2400" b="1" dirty="0"/>
              <a:t>Some</a:t>
            </a:r>
            <a:r>
              <a:rPr lang="en-US" sz="2400" b="1" dirty="0" smtClean="0"/>
              <a:t> more examples </a:t>
            </a:r>
            <a:r>
              <a:rPr lang="en-US" sz="2400" b="1" dirty="0"/>
              <a:t>where physics has shed light on biology.</a:t>
            </a:r>
          </a:p>
        </p:txBody>
      </p:sp>
      <p:sp>
        <p:nvSpPr>
          <p:cNvPr id="7" name="TextBox 6"/>
          <p:cNvSpPr txBox="1"/>
          <p:nvPr/>
        </p:nvSpPr>
        <p:spPr>
          <a:xfrm>
            <a:off x="356235" y="1456018"/>
            <a:ext cx="4011511" cy="4524316"/>
          </a:xfrm>
          <a:prstGeom prst="rect">
            <a:avLst/>
          </a:prstGeom>
          <a:noFill/>
        </p:spPr>
        <p:txBody>
          <a:bodyPr wrap="square" rtlCol="0">
            <a:spAutoFit/>
          </a:bodyPr>
          <a:lstStyle/>
          <a:p>
            <a:r>
              <a:rPr lang="en-US" dirty="0" smtClean="0"/>
              <a:t>Planar polarity in Drosophila. A schematic drawing of planar polarity in an epithelial sheet is shown in (A). Planar polarity is perpendicular to apical–basal polarity. Examples of polarized tissues are shown for the wing (B), dorsal thorax (C) and eye (D). Note that the axis of polarity is different in the three examples, and that each tissue displays different aspects of polarity, e.g. single cells are polarized in the wing as shown by the ordered appearance of the hairs, whereas groups of cells are reflecting polarization in other tissues.</a:t>
            </a:r>
          </a:p>
          <a:p>
            <a:endParaRPr lang="en-US" dirty="0" smtClean="0"/>
          </a:p>
          <a:p>
            <a:endParaRPr lang="en-US" dirty="0"/>
          </a:p>
        </p:txBody>
      </p:sp>
      <p:pic>
        <p:nvPicPr>
          <p:cNvPr id="8" name="Picture 7"/>
          <p:cNvPicPr>
            <a:picLocks noChangeAspect="1"/>
          </p:cNvPicPr>
          <p:nvPr/>
        </p:nvPicPr>
        <p:blipFill>
          <a:blip r:embed="rId3"/>
          <a:stretch>
            <a:fillRect/>
          </a:stretch>
        </p:blipFill>
        <p:spPr>
          <a:xfrm>
            <a:off x="5982769" y="1096737"/>
            <a:ext cx="1943100" cy="5753100"/>
          </a:xfrm>
          <a:prstGeom prst="rect">
            <a:avLst/>
          </a:prstGeom>
        </p:spPr>
      </p:pic>
    </p:spTree>
  </p:cSld>
  <p:clrMapOvr>
    <a:masterClrMapping/>
  </p:clrMapOvr>
  <p:transition advTm="25450">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56235" y="635072"/>
            <a:ext cx="8518653" cy="461665"/>
          </a:xfrm>
          <a:prstGeom prst="rect">
            <a:avLst/>
          </a:prstGeom>
          <a:noFill/>
        </p:spPr>
        <p:txBody>
          <a:bodyPr wrap="square" rtlCol="0">
            <a:spAutoFit/>
          </a:bodyPr>
          <a:lstStyle/>
          <a:p>
            <a:r>
              <a:rPr lang="en-US" sz="2400" b="1" dirty="0"/>
              <a:t>Some</a:t>
            </a:r>
            <a:r>
              <a:rPr lang="en-US" sz="2400" b="1" dirty="0" smtClean="0"/>
              <a:t> more examples </a:t>
            </a:r>
            <a:r>
              <a:rPr lang="en-US" sz="2400" b="1" dirty="0"/>
              <a:t>where physics has shed light on biology.</a:t>
            </a:r>
          </a:p>
        </p:txBody>
      </p:sp>
      <p:pic>
        <p:nvPicPr>
          <p:cNvPr id="5" name="Picture 4"/>
          <p:cNvPicPr>
            <a:picLocks noChangeAspect="1"/>
          </p:cNvPicPr>
          <p:nvPr/>
        </p:nvPicPr>
        <p:blipFill>
          <a:blip r:embed="rId3"/>
          <a:stretch>
            <a:fillRect/>
          </a:stretch>
        </p:blipFill>
        <p:spPr>
          <a:xfrm>
            <a:off x="3911600" y="1200149"/>
            <a:ext cx="5232400" cy="4457700"/>
          </a:xfrm>
          <a:prstGeom prst="rect">
            <a:avLst/>
          </a:prstGeom>
        </p:spPr>
      </p:pic>
      <p:sp>
        <p:nvSpPr>
          <p:cNvPr id="6" name="Rectangle 5"/>
          <p:cNvSpPr/>
          <p:nvPr/>
        </p:nvSpPr>
        <p:spPr>
          <a:xfrm>
            <a:off x="356235" y="1200149"/>
            <a:ext cx="3555365" cy="4832092"/>
          </a:xfrm>
          <a:prstGeom prst="rect">
            <a:avLst/>
          </a:prstGeom>
        </p:spPr>
        <p:txBody>
          <a:bodyPr wrap="square">
            <a:spAutoFit/>
          </a:bodyPr>
          <a:lstStyle/>
          <a:p>
            <a:r>
              <a:rPr lang="en-US" sz="1400" dirty="0" smtClean="0"/>
              <a:t>Planar cell polarity in Drosophila. </a:t>
            </a:r>
          </a:p>
          <a:p>
            <a:pPr marL="342900" indent="-342900">
              <a:buAutoNum type="alphaUcParenBoth"/>
            </a:pPr>
            <a:r>
              <a:rPr lang="en-US" sz="1400" dirty="0" smtClean="0"/>
              <a:t>Image of wild type (top panel) and PCP mutant Drosophila </a:t>
            </a:r>
            <a:r>
              <a:rPr lang="en-US" sz="1400" dirty="0" err="1" smtClean="0"/>
              <a:t>pupal</a:t>
            </a:r>
            <a:r>
              <a:rPr lang="en-US" sz="1400" dirty="0" smtClean="0"/>
              <a:t> wing epithelium, labeled with </a:t>
            </a:r>
            <a:r>
              <a:rPr lang="en-US" sz="1400" dirty="0" err="1" smtClean="0"/>
              <a:t>phalloidin</a:t>
            </a:r>
            <a:r>
              <a:rPr lang="en-US" sz="1400" dirty="0" smtClean="0"/>
              <a:t> to stain </a:t>
            </a:r>
            <a:r>
              <a:rPr lang="en-US" sz="1400" dirty="0" err="1" smtClean="0"/>
              <a:t>actin</a:t>
            </a:r>
            <a:r>
              <a:rPr lang="en-US" sz="1400" dirty="0" smtClean="0"/>
              <a:t>. </a:t>
            </a:r>
          </a:p>
          <a:p>
            <a:pPr marL="342900" indent="-342900">
              <a:buAutoNum type="alphaUcParenBoth"/>
            </a:pPr>
            <a:endParaRPr lang="en-US" sz="1400" dirty="0" smtClean="0"/>
          </a:p>
          <a:p>
            <a:pPr marL="342900" indent="-342900">
              <a:buAutoNum type="alphaUcParenBoth"/>
            </a:pPr>
            <a:r>
              <a:rPr lang="en-US" sz="1400" dirty="0" smtClean="0"/>
              <a:t>Schematic of PCP protein asymmetric cortical distribution in the fly wing epithelium showing </a:t>
            </a:r>
            <a:r>
              <a:rPr lang="en-US" sz="1400" dirty="0" err="1" smtClean="0"/>
              <a:t>Pk</a:t>
            </a:r>
            <a:r>
              <a:rPr lang="en-US" sz="1400" dirty="0" smtClean="0"/>
              <a:t> and </a:t>
            </a:r>
            <a:r>
              <a:rPr lang="en-US" sz="1400" dirty="0" err="1" smtClean="0"/>
              <a:t>Vang</a:t>
            </a:r>
            <a:r>
              <a:rPr lang="en-US" sz="1400" dirty="0" smtClean="0"/>
              <a:t> enriched on the proximal, </a:t>
            </a:r>
            <a:r>
              <a:rPr lang="en-US" sz="1400" dirty="0" err="1" smtClean="0"/>
              <a:t>Fz</a:t>
            </a:r>
            <a:r>
              <a:rPr lang="en-US" sz="1400" dirty="0" smtClean="0"/>
              <a:t>, </a:t>
            </a:r>
            <a:r>
              <a:rPr lang="en-US" sz="1400" dirty="0" err="1" smtClean="0"/>
              <a:t>Dsh</a:t>
            </a:r>
            <a:r>
              <a:rPr lang="en-US" sz="1400" dirty="0" smtClean="0"/>
              <a:t>, and </a:t>
            </a:r>
            <a:r>
              <a:rPr lang="en-US" sz="1400" dirty="0" err="1" smtClean="0"/>
              <a:t>Dgo</a:t>
            </a:r>
            <a:r>
              <a:rPr lang="en-US" sz="1400" dirty="0" smtClean="0"/>
              <a:t> on the distal and </a:t>
            </a:r>
            <a:r>
              <a:rPr lang="en-US" sz="1400" dirty="0" err="1" smtClean="0"/>
              <a:t>Fmi</a:t>
            </a:r>
            <a:r>
              <a:rPr lang="en-US" sz="1400" dirty="0" smtClean="0"/>
              <a:t> on both proximal and distal sides of each cell. </a:t>
            </a:r>
          </a:p>
          <a:p>
            <a:pPr marL="342900" indent="-342900">
              <a:buAutoNum type="alphaUcParenBoth"/>
            </a:pPr>
            <a:endParaRPr lang="en-US" sz="1400" dirty="0" smtClean="0"/>
          </a:p>
          <a:p>
            <a:pPr marL="342900" indent="-342900">
              <a:buAutoNum type="alphaUcParenBoth"/>
            </a:pPr>
            <a:r>
              <a:rPr lang="en-US" sz="1400" dirty="0" smtClean="0"/>
              <a:t>A model for organization of the PCP pathway in Drosophila. </a:t>
            </a:r>
            <a:r>
              <a:rPr lang="en-US" sz="1400" dirty="0" err="1" smtClean="0"/>
              <a:t>Heterodimers</a:t>
            </a:r>
            <a:r>
              <a:rPr lang="en-US" sz="1400" dirty="0" smtClean="0"/>
              <a:t> of Ft and Ds show biased orientation at each cell boundary, resulting from graded expression of </a:t>
            </a:r>
            <a:r>
              <a:rPr lang="en-US" sz="1400" dirty="0" err="1" smtClean="0"/>
              <a:t>Fj</a:t>
            </a:r>
            <a:r>
              <a:rPr lang="en-US" sz="1400" dirty="0" smtClean="0"/>
              <a:t> and Ds. Asymmetrically oriented Ft-Ds </a:t>
            </a:r>
            <a:r>
              <a:rPr lang="en-US" sz="1400" dirty="0" err="1" smtClean="0"/>
              <a:t>heterodimers</a:t>
            </a:r>
            <a:r>
              <a:rPr lang="en-US" sz="1400" dirty="0" smtClean="0"/>
              <a:t> bias the function of a feedback loop consisting of the core PCP proteins, </a:t>
            </a:r>
            <a:r>
              <a:rPr lang="en-US" sz="1400" dirty="0" err="1" smtClean="0"/>
              <a:t>Fmi</a:t>
            </a:r>
            <a:r>
              <a:rPr lang="en-US" sz="1400" dirty="0" smtClean="0"/>
              <a:t>, </a:t>
            </a:r>
            <a:r>
              <a:rPr lang="en-US" sz="1400" dirty="0" err="1" smtClean="0"/>
              <a:t>Fz</a:t>
            </a:r>
            <a:r>
              <a:rPr lang="en-US" sz="1400" dirty="0" smtClean="0"/>
              <a:t>, </a:t>
            </a:r>
            <a:r>
              <a:rPr lang="en-US" sz="1400" dirty="0" err="1" smtClean="0"/>
              <a:t>Dsh</a:t>
            </a:r>
            <a:r>
              <a:rPr lang="en-US" sz="1400" dirty="0" smtClean="0"/>
              <a:t>, </a:t>
            </a:r>
            <a:r>
              <a:rPr lang="en-US" sz="1400" dirty="0" err="1" smtClean="0"/>
              <a:t>Dgo</a:t>
            </a:r>
            <a:r>
              <a:rPr lang="en-US" sz="1400" dirty="0" smtClean="0"/>
              <a:t>, </a:t>
            </a:r>
            <a:r>
              <a:rPr lang="en-US" sz="1400" dirty="0" err="1" smtClean="0"/>
              <a:t>Vang</a:t>
            </a:r>
            <a:r>
              <a:rPr lang="en-US" sz="1400" dirty="0" smtClean="0"/>
              <a:t>, and Pk.</a:t>
            </a:r>
            <a:endParaRPr lang="en-US" sz="1400" dirty="0"/>
          </a:p>
        </p:txBody>
      </p:sp>
    </p:spTree>
  </p:cSld>
  <p:clrMapOvr>
    <a:masterClrMapping/>
  </p:clrMapOvr>
  <p:transition advTm="30366">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sp>
        <p:nvSpPr>
          <p:cNvPr id="3" name="TextBox 2"/>
          <p:cNvSpPr txBox="1"/>
          <p:nvPr/>
        </p:nvSpPr>
        <p:spPr>
          <a:xfrm>
            <a:off x="908979" y="1533466"/>
            <a:ext cx="7326042" cy="1754327"/>
          </a:xfrm>
          <a:prstGeom prst="rect">
            <a:avLst/>
          </a:prstGeom>
          <a:noFill/>
        </p:spPr>
        <p:txBody>
          <a:bodyPr wrap="square" rtlCol="0">
            <a:spAutoFit/>
          </a:bodyPr>
          <a:lstStyle/>
          <a:p>
            <a:r>
              <a:rPr lang="en-US" dirty="0" smtClean="0"/>
              <a:t>In the same way that physics branches into both the experimental and the theoretical in its methods, new technologies are enabling biological researchers to acquire large amounts of data in diverse studies leading to better understanding of functional relationships.</a:t>
            </a:r>
          </a:p>
          <a:p>
            <a:endParaRPr lang="en-US" dirty="0" smtClean="0"/>
          </a:p>
          <a:p>
            <a:endParaRPr lang="en-US" dirty="0"/>
          </a:p>
        </p:txBody>
      </p:sp>
    </p:spTree>
  </p:cSld>
  <p:clrMapOvr>
    <a:masterClrMapping/>
  </p:clrMapOvr>
  <p:transition advTm="10416">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sp>
        <p:nvSpPr>
          <p:cNvPr id="3" name="TextBox 2"/>
          <p:cNvSpPr txBox="1"/>
          <p:nvPr/>
        </p:nvSpPr>
        <p:spPr>
          <a:xfrm>
            <a:off x="908979" y="1533466"/>
            <a:ext cx="7326042" cy="2862323"/>
          </a:xfrm>
          <a:prstGeom prst="rect">
            <a:avLst/>
          </a:prstGeom>
          <a:noFill/>
        </p:spPr>
        <p:txBody>
          <a:bodyPr wrap="square" rtlCol="0">
            <a:spAutoFit/>
          </a:bodyPr>
          <a:lstStyle/>
          <a:p>
            <a:r>
              <a:rPr lang="en-US" dirty="0" smtClean="0"/>
              <a:t>In the same way that physics branches into both the experimental and the theoretical in its methods, new technologies are enabling biological researchers to acquire large amounts of data in diverse studies leading to better understanding of functional relationships.</a:t>
            </a:r>
          </a:p>
          <a:p>
            <a:endParaRPr lang="en-US" dirty="0" smtClean="0"/>
          </a:p>
          <a:p>
            <a:r>
              <a:rPr lang="en-US" b="1" dirty="0" smtClean="0"/>
              <a:t>“Quantitative data imposes much stricter demands on biological theory, more than words or cartoons.”</a:t>
            </a:r>
          </a:p>
          <a:p>
            <a:r>
              <a:rPr lang="en-US" dirty="0" smtClean="0"/>
              <a:t>								R. Phillips</a:t>
            </a:r>
          </a:p>
          <a:p>
            <a:endParaRPr lang="en-US" dirty="0" smtClean="0"/>
          </a:p>
          <a:p>
            <a:endParaRPr lang="en-US" dirty="0"/>
          </a:p>
        </p:txBody>
      </p:sp>
    </p:spTree>
  </p:cSld>
  <p:clrMapOvr>
    <a:masterClrMapping/>
  </p:clrMapOvr>
  <p:transition advTm="4783">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sp>
        <p:nvSpPr>
          <p:cNvPr id="3" name="TextBox 2"/>
          <p:cNvSpPr txBox="1"/>
          <p:nvPr/>
        </p:nvSpPr>
        <p:spPr>
          <a:xfrm>
            <a:off x="908979" y="1533466"/>
            <a:ext cx="7326042" cy="5078314"/>
          </a:xfrm>
          <a:prstGeom prst="rect">
            <a:avLst/>
          </a:prstGeom>
          <a:noFill/>
        </p:spPr>
        <p:txBody>
          <a:bodyPr wrap="square" rtlCol="0">
            <a:spAutoFit/>
          </a:bodyPr>
          <a:lstStyle/>
          <a:p>
            <a:r>
              <a:rPr lang="en-US" dirty="0" smtClean="0"/>
              <a:t>In the same way that physics branches into both the experimental and the theoretical in its methods, new technologies are enabling biological researchers to acquire large amounts of data in diverse studies leading to better understanding of functional relationships.</a:t>
            </a:r>
          </a:p>
          <a:p>
            <a:endParaRPr lang="en-US" dirty="0" smtClean="0"/>
          </a:p>
          <a:p>
            <a:r>
              <a:rPr lang="en-US" b="1" dirty="0" smtClean="0"/>
              <a:t>“Quantitative data imposes much stricter demands on biological theory, more than words or cartoons.”</a:t>
            </a:r>
          </a:p>
          <a:p>
            <a:r>
              <a:rPr lang="en-US" dirty="0" smtClean="0"/>
              <a:t>								R. Phillips</a:t>
            </a:r>
          </a:p>
          <a:p>
            <a:endParaRPr lang="en-US" dirty="0" smtClean="0"/>
          </a:p>
          <a:p>
            <a:endParaRPr lang="en-US" dirty="0" smtClean="0"/>
          </a:p>
          <a:p>
            <a:r>
              <a:rPr lang="en-US" dirty="0" smtClean="0"/>
              <a:t>For example,  the DIFFUSION EQUATION</a:t>
            </a:r>
          </a:p>
          <a:p>
            <a:r>
              <a:rPr lang="en-US" dirty="0"/>
              <a:t>c</a:t>
            </a:r>
            <a:r>
              <a:rPr lang="en-US" dirty="0" smtClean="0"/>
              <a:t>an not only describe the distribution of</a:t>
            </a:r>
          </a:p>
          <a:p>
            <a:r>
              <a:rPr lang="en-US" dirty="0"/>
              <a:t>c</a:t>
            </a:r>
            <a:r>
              <a:rPr lang="en-US" dirty="0" smtClean="0"/>
              <a:t>arbon in steel, but can also be applied</a:t>
            </a:r>
          </a:p>
          <a:p>
            <a:r>
              <a:rPr lang="en-US" dirty="0"/>
              <a:t>t</a:t>
            </a:r>
            <a:r>
              <a:rPr lang="en-US" dirty="0" smtClean="0"/>
              <a:t>o conformations of DNA or polyethylene!</a:t>
            </a:r>
          </a:p>
          <a:p>
            <a:endParaRPr lang="en-US" dirty="0" smtClean="0"/>
          </a:p>
          <a:p>
            <a:endParaRPr lang="en-US" dirty="0" smtClean="0"/>
          </a:p>
          <a:p>
            <a:endParaRPr lang="en-US" dirty="0" smtClean="0"/>
          </a:p>
          <a:p>
            <a:endParaRPr lang="en-US" dirty="0"/>
          </a:p>
        </p:txBody>
      </p:sp>
      <p:pic>
        <p:nvPicPr>
          <p:cNvPr id="4" name="Picture 3"/>
          <p:cNvPicPr>
            <a:picLocks noChangeAspect="1"/>
          </p:cNvPicPr>
          <p:nvPr/>
        </p:nvPicPr>
        <p:blipFill>
          <a:blip r:embed="rId2"/>
          <a:stretch>
            <a:fillRect/>
          </a:stretch>
        </p:blipFill>
        <p:spPr>
          <a:xfrm>
            <a:off x="5099015" y="4055814"/>
            <a:ext cx="2781300" cy="850900"/>
          </a:xfrm>
          <a:prstGeom prst="rect">
            <a:avLst/>
          </a:prstGeom>
          <a:blipFill rotWithShape="1">
            <a:blip r:embed="rId3">
              <a:alphaModFix amt="0"/>
            </a:blip>
            <a:tile tx="0" ty="0" sx="100000" sy="100000" flip="none" algn="tl"/>
          </a:blipFill>
        </p:spPr>
      </p:pic>
    </p:spTree>
  </p:cSld>
  <p:clrMapOvr>
    <a:masterClrMapping/>
  </p:clrMapOvr>
  <p:transition advTm="7766">
    <p:dissolv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sp>
        <p:nvSpPr>
          <p:cNvPr id="3" name="TextBox 2"/>
          <p:cNvSpPr txBox="1"/>
          <p:nvPr/>
        </p:nvSpPr>
        <p:spPr>
          <a:xfrm>
            <a:off x="908979" y="1533466"/>
            <a:ext cx="7326042" cy="2862323"/>
          </a:xfrm>
          <a:prstGeom prst="rect">
            <a:avLst/>
          </a:prstGeom>
          <a:noFill/>
        </p:spPr>
        <p:txBody>
          <a:bodyPr wrap="square" rtlCol="0">
            <a:spAutoFit/>
          </a:bodyPr>
          <a:lstStyle/>
          <a:p>
            <a:r>
              <a:rPr lang="en-US" dirty="0" smtClean="0"/>
              <a:t>In the same way that physics branches into both the experimental and the theoretical in its methods, new technologies are enabling biological researchers to acquire large amounts of data in diverse studies leading to better understanding of functional relationships.</a:t>
            </a:r>
          </a:p>
          <a:p>
            <a:endParaRPr lang="en-US" dirty="0" smtClean="0"/>
          </a:p>
          <a:p>
            <a:r>
              <a:rPr lang="en-US" b="1" dirty="0" smtClean="0"/>
              <a:t>“Quantitative data imposes much stricter demands on biological theory, more than words or cartoons.”</a:t>
            </a:r>
          </a:p>
          <a:p>
            <a:r>
              <a:rPr lang="en-US" dirty="0" smtClean="0"/>
              <a:t>								R. Phillips</a:t>
            </a:r>
          </a:p>
          <a:p>
            <a:endParaRPr lang="en-US" dirty="0" smtClean="0"/>
          </a:p>
          <a:p>
            <a:endParaRPr lang="en-US" dirty="0"/>
          </a:p>
        </p:txBody>
      </p:sp>
      <p:sp>
        <p:nvSpPr>
          <p:cNvPr id="5" name="TextBox 4"/>
          <p:cNvSpPr txBox="1"/>
          <p:nvPr/>
        </p:nvSpPr>
        <p:spPr>
          <a:xfrm>
            <a:off x="1099681" y="4395789"/>
            <a:ext cx="3472319" cy="1200329"/>
          </a:xfrm>
          <a:prstGeom prst="rect">
            <a:avLst/>
          </a:prstGeom>
          <a:noFill/>
        </p:spPr>
        <p:txBody>
          <a:bodyPr wrap="square" rtlCol="0">
            <a:spAutoFit/>
          </a:bodyPr>
          <a:lstStyle/>
          <a:p>
            <a:r>
              <a:rPr lang="en-US" dirty="0" smtClean="0"/>
              <a:t>In another example, physicists used scaling, based on an analysis of time lapse photographs of the atomic bomb.</a:t>
            </a:r>
            <a:endParaRPr lang="en-US" dirty="0"/>
          </a:p>
        </p:txBody>
      </p:sp>
      <p:pic>
        <p:nvPicPr>
          <p:cNvPr id="6" name="Picture 5"/>
          <p:cNvPicPr>
            <a:picLocks noChangeAspect="1"/>
          </p:cNvPicPr>
          <p:nvPr/>
        </p:nvPicPr>
        <p:blipFill>
          <a:blip r:embed="rId2"/>
          <a:stretch>
            <a:fillRect/>
          </a:stretch>
        </p:blipFill>
        <p:spPr>
          <a:xfrm>
            <a:off x="5087508" y="4395789"/>
            <a:ext cx="2438400" cy="1600200"/>
          </a:xfrm>
          <a:prstGeom prst="rect">
            <a:avLst/>
          </a:prstGeom>
        </p:spPr>
      </p:pic>
    </p:spTree>
  </p:cSld>
  <p:clrMapOvr>
    <a:masterClrMapping/>
  </p:clrMapOvr>
  <p:transition advTm="4283">
    <p:dissolv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sp>
        <p:nvSpPr>
          <p:cNvPr id="3" name="TextBox 2"/>
          <p:cNvSpPr txBox="1"/>
          <p:nvPr/>
        </p:nvSpPr>
        <p:spPr>
          <a:xfrm>
            <a:off x="908979" y="1533466"/>
            <a:ext cx="7326042" cy="2862323"/>
          </a:xfrm>
          <a:prstGeom prst="rect">
            <a:avLst/>
          </a:prstGeom>
          <a:noFill/>
        </p:spPr>
        <p:txBody>
          <a:bodyPr wrap="square" rtlCol="0">
            <a:spAutoFit/>
          </a:bodyPr>
          <a:lstStyle/>
          <a:p>
            <a:r>
              <a:rPr lang="en-US" dirty="0" smtClean="0"/>
              <a:t>In the same way that physics branches into both the experimental and the theoretical in its methods, new technologies are enabling biological researchers to acquire large amounts of data in diverse studies leading to better understanding of functional relationships.</a:t>
            </a:r>
          </a:p>
          <a:p>
            <a:endParaRPr lang="en-US" dirty="0" smtClean="0"/>
          </a:p>
          <a:p>
            <a:r>
              <a:rPr lang="en-US" b="1" dirty="0" smtClean="0"/>
              <a:t>“Quantitative data imposes much stricter demands on biological theory, more than words or cartoons.”</a:t>
            </a:r>
          </a:p>
          <a:p>
            <a:r>
              <a:rPr lang="en-US" dirty="0" smtClean="0"/>
              <a:t>								R. Phillips</a:t>
            </a:r>
          </a:p>
          <a:p>
            <a:endParaRPr lang="en-US" dirty="0" smtClean="0"/>
          </a:p>
          <a:p>
            <a:endParaRPr lang="en-US" dirty="0"/>
          </a:p>
        </p:txBody>
      </p:sp>
      <p:sp>
        <p:nvSpPr>
          <p:cNvPr id="5" name="TextBox 4"/>
          <p:cNvSpPr txBox="1"/>
          <p:nvPr/>
        </p:nvSpPr>
        <p:spPr>
          <a:xfrm>
            <a:off x="1099681" y="4395789"/>
            <a:ext cx="3472319" cy="1200329"/>
          </a:xfrm>
          <a:prstGeom prst="rect">
            <a:avLst/>
          </a:prstGeom>
          <a:noFill/>
        </p:spPr>
        <p:txBody>
          <a:bodyPr wrap="square" rtlCol="0">
            <a:spAutoFit/>
          </a:bodyPr>
          <a:lstStyle/>
          <a:p>
            <a:r>
              <a:rPr lang="en-US" dirty="0" smtClean="0"/>
              <a:t>In another example, physicists used scaling, based on an analysis of time lapse photographs of the atomic bomb.</a:t>
            </a:r>
            <a:endParaRPr lang="en-US" dirty="0"/>
          </a:p>
        </p:txBody>
      </p:sp>
      <p:pic>
        <p:nvPicPr>
          <p:cNvPr id="6" name="Picture 5"/>
          <p:cNvPicPr>
            <a:picLocks noChangeAspect="1"/>
          </p:cNvPicPr>
          <p:nvPr/>
        </p:nvPicPr>
        <p:blipFill>
          <a:blip r:embed="rId2"/>
          <a:stretch>
            <a:fillRect/>
          </a:stretch>
        </p:blipFill>
        <p:spPr>
          <a:xfrm>
            <a:off x="5087508" y="4395789"/>
            <a:ext cx="2438400" cy="1600200"/>
          </a:xfrm>
          <a:prstGeom prst="rect">
            <a:avLst/>
          </a:prstGeom>
        </p:spPr>
      </p:pic>
      <p:pic>
        <p:nvPicPr>
          <p:cNvPr id="7" name="Picture 6"/>
          <p:cNvPicPr>
            <a:picLocks noChangeAspect="1"/>
          </p:cNvPicPr>
          <p:nvPr/>
        </p:nvPicPr>
        <p:blipFill>
          <a:blip r:embed="rId3"/>
          <a:stretch>
            <a:fillRect/>
          </a:stretch>
        </p:blipFill>
        <p:spPr>
          <a:xfrm>
            <a:off x="5176408" y="4395789"/>
            <a:ext cx="2349500" cy="1587500"/>
          </a:xfrm>
          <a:prstGeom prst="rect">
            <a:avLst/>
          </a:prstGeom>
        </p:spPr>
      </p:pic>
    </p:spTree>
  </p:cSld>
  <p:clrMapOvr>
    <a:masterClrMapping/>
  </p:clrMapOvr>
  <p:transition advTm="2816">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sp>
        <p:nvSpPr>
          <p:cNvPr id="3" name="TextBox 2"/>
          <p:cNvSpPr txBox="1"/>
          <p:nvPr/>
        </p:nvSpPr>
        <p:spPr>
          <a:xfrm>
            <a:off x="908979" y="1533466"/>
            <a:ext cx="7326042" cy="2862323"/>
          </a:xfrm>
          <a:prstGeom prst="rect">
            <a:avLst/>
          </a:prstGeom>
          <a:noFill/>
        </p:spPr>
        <p:txBody>
          <a:bodyPr wrap="square" rtlCol="0">
            <a:spAutoFit/>
          </a:bodyPr>
          <a:lstStyle/>
          <a:p>
            <a:r>
              <a:rPr lang="en-US" dirty="0" smtClean="0"/>
              <a:t>In the same way that physics branches into both the experimental and the theoretical in its methods, new technologies are enabling biological researchers to acquire large amounts of data in diverse studies leading to better understanding of functional relationships.</a:t>
            </a:r>
          </a:p>
          <a:p>
            <a:endParaRPr lang="en-US" dirty="0" smtClean="0"/>
          </a:p>
          <a:p>
            <a:r>
              <a:rPr lang="en-US" b="1" dirty="0" smtClean="0"/>
              <a:t>“Quantitative data imposes much stricter demands on biological theory, more than words or cartoons.”</a:t>
            </a:r>
          </a:p>
          <a:p>
            <a:r>
              <a:rPr lang="en-US" dirty="0" smtClean="0"/>
              <a:t>								R. Phillips</a:t>
            </a:r>
          </a:p>
          <a:p>
            <a:endParaRPr lang="en-US" dirty="0" smtClean="0"/>
          </a:p>
          <a:p>
            <a:endParaRPr lang="en-US" dirty="0"/>
          </a:p>
        </p:txBody>
      </p:sp>
      <p:sp>
        <p:nvSpPr>
          <p:cNvPr id="5" name="TextBox 4"/>
          <p:cNvSpPr txBox="1"/>
          <p:nvPr/>
        </p:nvSpPr>
        <p:spPr>
          <a:xfrm>
            <a:off x="1099681" y="4395789"/>
            <a:ext cx="3472319" cy="1200329"/>
          </a:xfrm>
          <a:prstGeom prst="rect">
            <a:avLst/>
          </a:prstGeom>
          <a:noFill/>
        </p:spPr>
        <p:txBody>
          <a:bodyPr wrap="square" rtlCol="0">
            <a:spAutoFit/>
          </a:bodyPr>
          <a:lstStyle/>
          <a:p>
            <a:r>
              <a:rPr lang="en-US" dirty="0" smtClean="0"/>
              <a:t>In another example, physicists used scaling, based on an analysis of time lapse photographs of the atomic bomb.</a:t>
            </a:r>
            <a:endParaRPr lang="en-US" dirty="0"/>
          </a:p>
        </p:txBody>
      </p:sp>
      <p:pic>
        <p:nvPicPr>
          <p:cNvPr id="6" name="Picture 5"/>
          <p:cNvPicPr>
            <a:picLocks noChangeAspect="1"/>
          </p:cNvPicPr>
          <p:nvPr/>
        </p:nvPicPr>
        <p:blipFill>
          <a:blip r:embed="rId2"/>
          <a:stretch>
            <a:fillRect/>
          </a:stretch>
        </p:blipFill>
        <p:spPr>
          <a:xfrm>
            <a:off x="5087508" y="4395789"/>
            <a:ext cx="2438400" cy="1600200"/>
          </a:xfrm>
          <a:prstGeom prst="rect">
            <a:avLst/>
          </a:prstGeom>
        </p:spPr>
      </p:pic>
      <p:pic>
        <p:nvPicPr>
          <p:cNvPr id="7" name="Picture 6"/>
          <p:cNvPicPr>
            <a:picLocks noChangeAspect="1"/>
          </p:cNvPicPr>
          <p:nvPr/>
        </p:nvPicPr>
        <p:blipFill>
          <a:blip r:embed="rId3"/>
          <a:stretch>
            <a:fillRect/>
          </a:stretch>
        </p:blipFill>
        <p:spPr>
          <a:xfrm>
            <a:off x="5176408" y="4395789"/>
            <a:ext cx="2349500" cy="1587500"/>
          </a:xfrm>
          <a:prstGeom prst="rect">
            <a:avLst/>
          </a:prstGeom>
        </p:spPr>
      </p:pic>
      <p:pic>
        <p:nvPicPr>
          <p:cNvPr id="8" name="Picture 7"/>
          <p:cNvPicPr>
            <a:picLocks noChangeAspect="1"/>
          </p:cNvPicPr>
          <p:nvPr/>
        </p:nvPicPr>
        <p:blipFill>
          <a:blip r:embed="rId4"/>
          <a:stretch>
            <a:fillRect/>
          </a:stretch>
        </p:blipFill>
        <p:spPr>
          <a:xfrm>
            <a:off x="5087508" y="4383089"/>
            <a:ext cx="2387600" cy="1600200"/>
          </a:xfrm>
          <a:prstGeom prst="rect">
            <a:avLst/>
          </a:prstGeom>
        </p:spPr>
      </p:pic>
    </p:spTree>
  </p:cSld>
  <p:clrMapOvr>
    <a:masterClrMapping/>
  </p:clrMapOvr>
  <p:transition advTm="3433">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761838" y="635072"/>
            <a:ext cx="7620323" cy="5262979"/>
          </a:xfrm>
          <a:prstGeom prst="rect">
            <a:avLst/>
          </a:prstGeom>
          <a:noFill/>
        </p:spPr>
        <p:txBody>
          <a:bodyPr wrap="square" rtlCol="0">
            <a:spAutoFit/>
          </a:bodyPr>
          <a:lstStyle/>
          <a:p>
            <a:r>
              <a:rPr lang="en-US" sz="2400" i="1" dirty="0" smtClean="0"/>
              <a:t>All physical processes are driven by the principles of physics.</a:t>
            </a:r>
          </a:p>
          <a:p>
            <a:endParaRPr lang="en-US" sz="2400" i="1" dirty="0" smtClean="0"/>
          </a:p>
          <a:p>
            <a:r>
              <a:rPr lang="en-US" sz="2400" i="1" dirty="0" smtClean="0"/>
              <a:t>When these processes are applied to living systems, the realms of physics and biology merge to define how organisms function, from the simplest forms of life to the most complex.</a:t>
            </a:r>
          </a:p>
          <a:p>
            <a:endParaRPr lang="en-US" sz="2400" i="1" dirty="0" smtClean="0"/>
          </a:p>
          <a:p>
            <a:r>
              <a:rPr lang="en-US" sz="2400" i="1" dirty="0" smtClean="0"/>
              <a:t>The internal mechanisms involve and invoke the widest possible spectrum of disciplines of science and mathematics.</a:t>
            </a:r>
          </a:p>
          <a:p>
            <a:endParaRPr lang="en-US" sz="2400" i="1" dirty="0" smtClean="0"/>
          </a:p>
          <a:p>
            <a:r>
              <a:rPr lang="en-US" sz="2400" i="1" dirty="0" smtClean="0"/>
              <a:t>This presentation is designed to introduce you to some of the ways that physics helps us to understand how living systems evolve and function, and how we might someday apply these principles for the betterment of mankind.</a:t>
            </a:r>
            <a:endParaRPr lang="en-US" sz="2400" i="1" dirty="0"/>
          </a:p>
        </p:txBody>
      </p:sp>
    </p:spTree>
  </p:cSld>
  <p:clrMapOvr>
    <a:masterClrMapping/>
  </p:clrMapOvr>
  <p:transition advTm="7216">
    <p:dissolv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sp>
        <p:nvSpPr>
          <p:cNvPr id="3" name="TextBox 2"/>
          <p:cNvSpPr txBox="1"/>
          <p:nvPr/>
        </p:nvSpPr>
        <p:spPr>
          <a:xfrm>
            <a:off x="908979" y="1533466"/>
            <a:ext cx="7326042" cy="2862323"/>
          </a:xfrm>
          <a:prstGeom prst="rect">
            <a:avLst/>
          </a:prstGeom>
          <a:noFill/>
        </p:spPr>
        <p:txBody>
          <a:bodyPr wrap="square" rtlCol="0">
            <a:spAutoFit/>
          </a:bodyPr>
          <a:lstStyle/>
          <a:p>
            <a:r>
              <a:rPr lang="en-US" dirty="0" smtClean="0"/>
              <a:t>In the same way that physics branches into both the experimental and the theoretical in its methods, new technologies are enabling biological researchers to acquire large amounts of data in diverse studies leading to better understanding of functional relationships.</a:t>
            </a:r>
          </a:p>
          <a:p>
            <a:endParaRPr lang="en-US" dirty="0" smtClean="0"/>
          </a:p>
          <a:p>
            <a:r>
              <a:rPr lang="en-US" b="1" dirty="0" smtClean="0"/>
              <a:t>“Quantitative data imposes much stricter demands on biological theory, more than words or cartoons.”</a:t>
            </a:r>
          </a:p>
          <a:p>
            <a:r>
              <a:rPr lang="en-US" dirty="0" smtClean="0"/>
              <a:t>								R. Phillips</a:t>
            </a:r>
          </a:p>
          <a:p>
            <a:endParaRPr lang="en-US" dirty="0" smtClean="0"/>
          </a:p>
          <a:p>
            <a:endParaRPr lang="en-US" dirty="0"/>
          </a:p>
        </p:txBody>
      </p:sp>
      <p:sp>
        <p:nvSpPr>
          <p:cNvPr id="5" name="TextBox 4"/>
          <p:cNvSpPr txBox="1"/>
          <p:nvPr/>
        </p:nvSpPr>
        <p:spPr>
          <a:xfrm>
            <a:off x="1099681" y="4395789"/>
            <a:ext cx="3472319" cy="923330"/>
          </a:xfrm>
          <a:prstGeom prst="rect">
            <a:avLst/>
          </a:prstGeom>
          <a:noFill/>
        </p:spPr>
        <p:txBody>
          <a:bodyPr wrap="square" rtlCol="0">
            <a:spAutoFit/>
          </a:bodyPr>
          <a:lstStyle/>
          <a:p>
            <a:r>
              <a:rPr lang="en-US" dirty="0" smtClean="0"/>
              <a:t>In biology, this would be analogous to estimating genome length of exploding genomes.</a:t>
            </a:r>
            <a:endParaRPr lang="en-US" dirty="0"/>
          </a:p>
        </p:txBody>
      </p:sp>
      <p:pic>
        <p:nvPicPr>
          <p:cNvPr id="9" name="Picture 8"/>
          <p:cNvPicPr>
            <a:picLocks noChangeAspect="1"/>
          </p:cNvPicPr>
          <p:nvPr/>
        </p:nvPicPr>
        <p:blipFill>
          <a:blip r:embed="rId2"/>
          <a:stretch>
            <a:fillRect/>
          </a:stretch>
        </p:blipFill>
        <p:spPr>
          <a:xfrm>
            <a:off x="5456938" y="3963394"/>
            <a:ext cx="1949450" cy="2711450"/>
          </a:xfrm>
          <a:prstGeom prst="rect">
            <a:avLst/>
          </a:prstGeom>
        </p:spPr>
      </p:pic>
    </p:spTree>
  </p:cSld>
  <p:clrMapOvr>
    <a:masterClrMapping/>
  </p:clrMapOvr>
  <p:transition advTm="6899">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sp>
        <p:nvSpPr>
          <p:cNvPr id="3" name="TextBox 2"/>
          <p:cNvSpPr txBox="1"/>
          <p:nvPr/>
        </p:nvSpPr>
        <p:spPr>
          <a:xfrm>
            <a:off x="908979" y="1533466"/>
            <a:ext cx="7326042" cy="2862323"/>
          </a:xfrm>
          <a:prstGeom prst="rect">
            <a:avLst/>
          </a:prstGeom>
          <a:noFill/>
        </p:spPr>
        <p:txBody>
          <a:bodyPr wrap="square" rtlCol="0">
            <a:spAutoFit/>
          </a:bodyPr>
          <a:lstStyle/>
          <a:p>
            <a:r>
              <a:rPr lang="en-US" dirty="0" smtClean="0"/>
              <a:t>In the same way that physics branches into both the experimental and the theoretical in its methods, new technologies are enabling biological researchers to acquire large amounts of data in diverse studies leading to better understanding of functional relationships.</a:t>
            </a:r>
          </a:p>
          <a:p>
            <a:endParaRPr lang="en-US" dirty="0" smtClean="0"/>
          </a:p>
          <a:p>
            <a:r>
              <a:rPr lang="en-US" b="1" dirty="0" smtClean="0"/>
              <a:t>“Quantitative data imposes much stricter demands on biological theory, more than words or cartoons.”</a:t>
            </a:r>
          </a:p>
          <a:p>
            <a:r>
              <a:rPr lang="en-US" dirty="0" smtClean="0"/>
              <a:t>								R. Phillips</a:t>
            </a:r>
          </a:p>
          <a:p>
            <a:endParaRPr lang="en-US" dirty="0" smtClean="0"/>
          </a:p>
          <a:p>
            <a:endParaRPr lang="en-US" dirty="0"/>
          </a:p>
        </p:txBody>
      </p:sp>
      <p:sp>
        <p:nvSpPr>
          <p:cNvPr id="7" name="TextBox 6"/>
          <p:cNvSpPr txBox="1"/>
          <p:nvPr/>
        </p:nvSpPr>
        <p:spPr>
          <a:xfrm>
            <a:off x="449165" y="4073753"/>
            <a:ext cx="3500392" cy="1631216"/>
          </a:xfrm>
          <a:prstGeom prst="rect">
            <a:avLst/>
          </a:prstGeom>
          <a:noFill/>
        </p:spPr>
        <p:txBody>
          <a:bodyPr wrap="square" rtlCol="0">
            <a:spAutoFit/>
          </a:bodyPr>
          <a:lstStyle/>
          <a:p>
            <a:r>
              <a:rPr lang="en-US" sz="2000" b="1" dirty="0" smtClean="0"/>
              <a:t>FUNDAMENTAL PROBLEMS</a:t>
            </a:r>
          </a:p>
          <a:p>
            <a:endParaRPr lang="en-US" sz="2000" b="1" dirty="0" smtClean="0"/>
          </a:p>
          <a:p>
            <a:r>
              <a:rPr lang="en-US" sz="2000" b="1" dirty="0" smtClean="0"/>
              <a:t>                      +</a:t>
            </a:r>
          </a:p>
          <a:p>
            <a:endParaRPr lang="en-US" sz="2000" b="1" dirty="0" smtClean="0"/>
          </a:p>
          <a:p>
            <a:r>
              <a:rPr lang="en-US" sz="2000" b="1" dirty="0" smtClean="0"/>
              <a:t>     QUANTITATIVE DATA</a:t>
            </a:r>
            <a:endParaRPr lang="en-US" sz="2000" b="1" dirty="0"/>
          </a:p>
        </p:txBody>
      </p:sp>
      <p:sp>
        <p:nvSpPr>
          <p:cNvPr id="8" name="TextBox 7"/>
          <p:cNvSpPr txBox="1"/>
          <p:nvPr/>
        </p:nvSpPr>
        <p:spPr>
          <a:xfrm>
            <a:off x="3949557" y="4395789"/>
            <a:ext cx="622443" cy="830997"/>
          </a:xfrm>
          <a:prstGeom prst="rect">
            <a:avLst/>
          </a:prstGeom>
          <a:noFill/>
        </p:spPr>
        <p:txBody>
          <a:bodyPr wrap="square" rtlCol="0">
            <a:spAutoFit/>
          </a:bodyPr>
          <a:lstStyle/>
          <a:p>
            <a:r>
              <a:rPr lang="en-US" sz="4800" b="1" dirty="0" smtClean="0"/>
              <a:t>=</a:t>
            </a:r>
            <a:endParaRPr lang="en-US" sz="4800" b="1" dirty="0"/>
          </a:p>
        </p:txBody>
      </p:sp>
      <p:sp>
        <p:nvSpPr>
          <p:cNvPr id="10" name="TextBox 9"/>
          <p:cNvSpPr txBox="1"/>
          <p:nvPr/>
        </p:nvSpPr>
        <p:spPr>
          <a:xfrm>
            <a:off x="4971796" y="4073753"/>
            <a:ext cx="3263225" cy="1200328"/>
          </a:xfrm>
          <a:prstGeom prst="rect">
            <a:avLst/>
          </a:prstGeom>
          <a:noFill/>
        </p:spPr>
        <p:txBody>
          <a:bodyPr wrap="square" rtlCol="0">
            <a:spAutoFit/>
          </a:bodyPr>
          <a:lstStyle/>
          <a:p>
            <a:r>
              <a:rPr lang="en-US" sz="2400" b="1" dirty="0" smtClean="0"/>
              <a:t>NEED FOR PREDICTIVE MODELS TO DIRECT EXPERIMENTAL STUDY</a:t>
            </a:r>
            <a:endParaRPr lang="en-US" sz="2400" b="1" dirty="0"/>
          </a:p>
        </p:txBody>
      </p:sp>
    </p:spTree>
  </p:cSld>
  <p:clrMapOvr>
    <a:masterClrMapping/>
  </p:clrMapOvr>
  <p:transition advTm="10216">
    <p:dissolv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alphaModFix amt="56000"/>
          </a:blip>
          <a:stretch>
            <a:fillRect/>
          </a:stretch>
        </p:blipFill>
        <p:spPr>
          <a:xfrm>
            <a:off x="0" y="0"/>
            <a:ext cx="9143999" cy="6857999"/>
          </a:xfrm>
          <a:prstGeom prst="rect">
            <a:avLst/>
          </a:prstGeom>
        </p:spPr>
      </p:pic>
      <p:sp>
        <p:nvSpPr>
          <p:cNvPr id="2" name="TextBox 1"/>
          <p:cNvSpPr txBox="1"/>
          <p:nvPr/>
        </p:nvSpPr>
        <p:spPr>
          <a:xfrm>
            <a:off x="2173938" y="3228459"/>
            <a:ext cx="4745323" cy="369332"/>
          </a:xfrm>
          <a:prstGeom prst="rect">
            <a:avLst/>
          </a:prstGeom>
          <a:noFill/>
        </p:spPr>
        <p:txBody>
          <a:bodyPr wrap="square" rtlCol="0">
            <a:spAutoFit/>
          </a:bodyPr>
          <a:lstStyle/>
          <a:p>
            <a:r>
              <a:rPr lang="en-US" b="1" dirty="0" smtClean="0"/>
              <a:t>PART 2:   THE EVOLUTION OF LIVING SYSTEMS</a:t>
            </a:r>
          </a:p>
        </p:txBody>
      </p:sp>
    </p:spTree>
  </p:cSld>
  <p:clrMapOvr>
    <a:masterClrMapping/>
  </p:clrMapOvr>
  <p:transition advTm="6483">
    <p:dissolv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pic>
        <p:nvPicPr>
          <p:cNvPr id="6" name="Picture 5"/>
          <p:cNvPicPr>
            <a:picLocks noChangeAspect="1"/>
          </p:cNvPicPr>
          <p:nvPr/>
        </p:nvPicPr>
        <p:blipFill>
          <a:blip r:embed="rId2"/>
          <a:stretch>
            <a:fillRect/>
          </a:stretch>
        </p:blipFill>
        <p:spPr>
          <a:xfrm flipH="1">
            <a:off x="3335894" y="1282611"/>
            <a:ext cx="2472211" cy="3034077"/>
          </a:xfrm>
          <a:prstGeom prst="rect">
            <a:avLst/>
          </a:prstGeom>
        </p:spPr>
      </p:pic>
      <p:sp>
        <p:nvSpPr>
          <p:cNvPr id="7" name="TextBox 6"/>
          <p:cNvSpPr txBox="1"/>
          <p:nvPr/>
        </p:nvSpPr>
        <p:spPr>
          <a:xfrm>
            <a:off x="1061443" y="4708824"/>
            <a:ext cx="7021113" cy="2308324"/>
          </a:xfrm>
          <a:prstGeom prst="rect">
            <a:avLst/>
          </a:prstGeom>
          <a:noFill/>
        </p:spPr>
        <p:txBody>
          <a:bodyPr wrap="square" rtlCol="0">
            <a:spAutoFit/>
          </a:bodyPr>
          <a:lstStyle/>
          <a:p>
            <a:r>
              <a:rPr lang="en-US" dirty="0" smtClean="0"/>
              <a:t>The renowned biologist, Charles Darwin (1809-1882), was said to posses a “6</a:t>
            </a:r>
            <a:r>
              <a:rPr lang="en-US" baseline="30000" dirty="0" smtClean="0"/>
              <a:t>th</a:t>
            </a:r>
            <a:r>
              <a:rPr lang="en-US" dirty="0" smtClean="0"/>
              <a:t> sense” (figuratively speaking).</a:t>
            </a:r>
          </a:p>
          <a:p>
            <a:endParaRPr lang="en-US" dirty="0" smtClean="0"/>
          </a:p>
          <a:p>
            <a:r>
              <a:rPr lang="en-US" dirty="0" smtClean="0"/>
              <a:t>Darwin had an almost uncanny ability to see “outside the box.”  His unwavering patience and ability to study cause and effect without bias or prejudice proved significant to the development of natural science.</a:t>
            </a:r>
          </a:p>
          <a:p>
            <a:endParaRPr lang="en-US" dirty="0"/>
          </a:p>
          <a:p>
            <a:endParaRPr lang="en-US" dirty="0"/>
          </a:p>
        </p:txBody>
      </p:sp>
    </p:spTree>
  </p:cSld>
  <p:clrMapOvr>
    <a:masterClrMapping/>
  </p:clrMapOvr>
  <p:transition advTm="15766">
    <p:dissolv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pic>
        <p:nvPicPr>
          <p:cNvPr id="6" name="Picture 5"/>
          <p:cNvPicPr>
            <a:picLocks noChangeAspect="1"/>
          </p:cNvPicPr>
          <p:nvPr/>
        </p:nvPicPr>
        <p:blipFill>
          <a:blip r:embed="rId2"/>
          <a:stretch>
            <a:fillRect/>
          </a:stretch>
        </p:blipFill>
        <p:spPr>
          <a:xfrm flipH="1">
            <a:off x="3335894" y="1282611"/>
            <a:ext cx="2472211" cy="3034077"/>
          </a:xfrm>
          <a:prstGeom prst="rect">
            <a:avLst/>
          </a:prstGeom>
        </p:spPr>
      </p:pic>
      <p:sp>
        <p:nvSpPr>
          <p:cNvPr id="7" name="TextBox 6"/>
          <p:cNvSpPr txBox="1"/>
          <p:nvPr/>
        </p:nvSpPr>
        <p:spPr>
          <a:xfrm>
            <a:off x="1061443" y="4708824"/>
            <a:ext cx="7021113" cy="923330"/>
          </a:xfrm>
          <a:prstGeom prst="rect">
            <a:avLst/>
          </a:prstGeom>
          <a:noFill/>
        </p:spPr>
        <p:txBody>
          <a:bodyPr wrap="square" rtlCol="0">
            <a:spAutoFit/>
          </a:bodyPr>
          <a:lstStyle/>
          <a:p>
            <a:r>
              <a:rPr lang="en-US" dirty="0" smtClean="0"/>
              <a:t>His Theories of Evolution and Natural Selection transformed how we perceive the development of life on Earth.</a:t>
            </a:r>
          </a:p>
          <a:p>
            <a:endParaRPr lang="en-US" dirty="0"/>
          </a:p>
        </p:txBody>
      </p:sp>
    </p:spTree>
  </p:cSld>
  <p:clrMapOvr>
    <a:masterClrMapping/>
  </p:clrMapOvr>
  <p:transition advTm="5966">
    <p:dissolv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pic>
        <p:nvPicPr>
          <p:cNvPr id="6" name="Picture 5"/>
          <p:cNvPicPr>
            <a:picLocks noChangeAspect="1"/>
          </p:cNvPicPr>
          <p:nvPr/>
        </p:nvPicPr>
        <p:blipFill>
          <a:blip r:embed="rId2"/>
          <a:stretch>
            <a:fillRect/>
          </a:stretch>
        </p:blipFill>
        <p:spPr>
          <a:xfrm flipH="1">
            <a:off x="3335894" y="1282611"/>
            <a:ext cx="2472211" cy="3034077"/>
          </a:xfrm>
          <a:prstGeom prst="rect">
            <a:avLst/>
          </a:prstGeom>
        </p:spPr>
      </p:pic>
      <p:sp>
        <p:nvSpPr>
          <p:cNvPr id="7" name="TextBox 6"/>
          <p:cNvSpPr txBox="1"/>
          <p:nvPr/>
        </p:nvSpPr>
        <p:spPr>
          <a:xfrm>
            <a:off x="985211" y="4708824"/>
            <a:ext cx="7173578" cy="954107"/>
          </a:xfrm>
          <a:prstGeom prst="rect">
            <a:avLst/>
          </a:prstGeom>
          <a:noFill/>
        </p:spPr>
        <p:txBody>
          <a:bodyPr wrap="square" rtlCol="0">
            <a:spAutoFit/>
          </a:bodyPr>
          <a:lstStyle/>
          <a:p>
            <a:r>
              <a:rPr lang="en-US" sz="2000" b="1" dirty="0" smtClean="0"/>
              <a:t>“Nothing in biology makes sense, except in the light of evolution.”</a:t>
            </a:r>
          </a:p>
          <a:p>
            <a:r>
              <a:rPr lang="en-US" dirty="0" smtClean="0"/>
              <a:t>									                           T. </a:t>
            </a:r>
            <a:r>
              <a:rPr lang="en-US" dirty="0" err="1" smtClean="0"/>
              <a:t>Dobzhansky</a:t>
            </a:r>
            <a:endParaRPr lang="en-US" dirty="0" smtClean="0"/>
          </a:p>
          <a:p>
            <a:endParaRPr lang="en-US" dirty="0"/>
          </a:p>
        </p:txBody>
      </p:sp>
    </p:spTree>
  </p:cSld>
  <p:clrMapOvr>
    <a:masterClrMapping/>
  </p:clrMapOvr>
  <p:transition advTm="5666">
    <p:dissolv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08979" y="449197"/>
            <a:ext cx="7326042" cy="584776"/>
          </a:xfrm>
          <a:prstGeom prst="rect">
            <a:avLst/>
          </a:prstGeom>
          <a:noFill/>
        </p:spPr>
        <p:txBody>
          <a:bodyPr wrap="square" rtlCol="0">
            <a:spAutoFit/>
          </a:bodyPr>
          <a:lstStyle/>
          <a:p>
            <a:r>
              <a:rPr lang="en-US" sz="3200" b="1" i="1" dirty="0" smtClean="0"/>
              <a:t>A SERIOUS ROLE FOR THEORY IN BIOLOGY</a:t>
            </a:r>
            <a:endParaRPr lang="en-US" sz="3200" b="1" i="1" dirty="0"/>
          </a:p>
        </p:txBody>
      </p:sp>
      <p:sp>
        <p:nvSpPr>
          <p:cNvPr id="5" name="TextBox 4"/>
          <p:cNvSpPr txBox="1"/>
          <p:nvPr/>
        </p:nvSpPr>
        <p:spPr>
          <a:xfrm>
            <a:off x="908979" y="1610914"/>
            <a:ext cx="7326042" cy="923330"/>
          </a:xfrm>
          <a:prstGeom prst="rect">
            <a:avLst/>
          </a:prstGeom>
          <a:noFill/>
        </p:spPr>
        <p:txBody>
          <a:bodyPr wrap="square" rtlCol="0">
            <a:spAutoFit/>
          </a:bodyPr>
          <a:lstStyle/>
          <a:p>
            <a:r>
              <a:rPr lang="en-US" dirty="0" smtClean="0"/>
              <a:t>Like Darwin in biology, Faraday and Einstein in physics, or Davy in chemistry, it will take this type of “6</a:t>
            </a:r>
            <a:r>
              <a:rPr lang="en-US" baseline="30000" dirty="0" smtClean="0"/>
              <a:t>th</a:t>
            </a:r>
            <a:r>
              <a:rPr lang="en-US" dirty="0" smtClean="0"/>
              <a:t> sense” thinking to move natural science ahead in the 21</a:t>
            </a:r>
            <a:r>
              <a:rPr lang="en-US" baseline="30000" dirty="0" smtClean="0"/>
              <a:t>st</a:t>
            </a:r>
            <a:r>
              <a:rPr lang="en-US" dirty="0" smtClean="0"/>
              <a:t> century.</a:t>
            </a:r>
            <a:endParaRPr lang="en-US" dirty="0"/>
          </a:p>
        </p:txBody>
      </p:sp>
      <p:pic>
        <p:nvPicPr>
          <p:cNvPr id="8" name="Picture 7"/>
          <p:cNvPicPr>
            <a:picLocks noChangeAspect="1"/>
          </p:cNvPicPr>
          <p:nvPr/>
        </p:nvPicPr>
        <p:blipFill>
          <a:blip r:embed="rId2"/>
          <a:stretch>
            <a:fillRect/>
          </a:stretch>
        </p:blipFill>
        <p:spPr>
          <a:xfrm flipH="1">
            <a:off x="863683" y="2534245"/>
            <a:ext cx="1999060" cy="2453392"/>
          </a:xfrm>
          <a:prstGeom prst="rect">
            <a:avLst/>
          </a:prstGeom>
        </p:spPr>
      </p:pic>
      <p:pic>
        <p:nvPicPr>
          <p:cNvPr id="9" name="Picture 8"/>
          <p:cNvPicPr>
            <a:picLocks noChangeAspect="1"/>
          </p:cNvPicPr>
          <p:nvPr/>
        </p:nvPicPr>
        <p:blipFill>
          <a:blip r:embed="rId3"/>
          <a:stretch>
            <a:fillRect/>
          </a:stretch>
        </p:blipFill>
        <p:spPr>
          <a:xfrm>
            <a:off x="2862743" y="3114928"/>
            <a:ext cx="1927666" cy="2453393"/>
          </a:xfrm>
          <a:prstGeom prst="rect">
            <a:avLst/>
          </a:prstGeom>
        </p:spPr>
      </p:pic>
      <p:pic>
        <p:nvPicPr>
          <p:cNvPr id="10" name="Picture 9"/>
          <p:cNvPicPr>
            <a:picLocks noChangeAspect="1"/>
          </p:cNvPicPr>
          <p:nvPr/>
        </p:nvPicPr>
        <p:blipFill>
          <a:blip r:embed="rId4"/>
          <a:stretch>
            <a:fillRect/>
          </a:stretch>
        </p:blipFill>
        <p:spPr>
          <a:xfrm>
            <a:off x="4790409" y="3926813"/>
            <a:ext cx="1778524" cy="2121647"/>
          </a:xfrm>
          <a:prstGeom prst="rect">
            <a:avLst/>
          </a:prstGeom>
        </p:spPr>
      </p:pic>
      <p:pic>
        <p:nvPicPr>
          <p:cNvPr id="11" name="Picture 10"/>
          <p:cNvPicPr>
            <a:picLocks noChangeAspect="1"/>
          </p:cNvPicPr>
          <p:nvPr/>
        </p:nvPicPr>
        <p:blipFill>
          <a:blip r:embed="rId5"/>
          <a:stretch>
            <a:fillRect/>
          </a:stretch>
        </p:blipFill>
        <p:spPr>
          <a:xfrm>
            <a:off x="6571321" y="4368800"/>
            <a:ext cx="1663700" cy="2489200"/>
          </a:xfrm>
          <a:prstGeom prst="rect">
            <a:avLst/>
          </a:prstGeom>
        </p:spPr>
      </p:pic>
    </p:spTree>
  </p:cSld>
  <p:clrMapOvr>
    <a:masterClrMapping/>
  </p:clrMapOvr>
  <p:transition advTm="10566">
    <p:dissolv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3" name="Picture 2"/>
          <p:cNvPicPr>
            <a:picLocks noChangeAspect="1"/>
          </p:cNvPicPr>
          <p:nvPr/>
        </p:nvPicPr>
        <p:blipFill>
          <a:blip r:embed="rId3"/>
          <a:stretch>
            <a:fillRect/>
          </a:stretch>
        </p:blipFill>
        <p:spPr>
          <a:xfrm>
            <a:off x="622442" y="1458370"/>
            <a:ext cx="1185601" cy="2295525"/>
          </a:xfrm>
          <a:prstGeom prst="rect">
            <a:avLst/>
          </a:prstGeom>
        </p:spPr>
      </p:pic>
      <p:pic>
        <p:nvPicPr>
          <p:cNvPr id="5" name="Picture 4"/>
          <p:cNvPicPr>
            <a:picLocks noChangeAspect="1"/>
          </p:cNvPicPr>
          <p:nvPr/>
        </p:nvPicPr>
        <p:blipFill>
          <a:blip r:embed="rId4"/>
          <a:stretch>
            <a:fillRect/>
          </a:stretch>
        </p:blipFill>
        <p:spPr>
          <a:xfrm>
            <a:off x="622442" y="4518292"/>
            <a:ext cx="3165047" cy="1677529"/>
          </a:xfrm>
          <a:prstGeom prst="rect">
            <a:avLst/>
          </a:prstGeom>
        </p:spPr>
      </p:pic>
      <p:pic>
        <p:nvPicPr>
          <p:cNvPr id="6" name="Picture 5"/>
          <p:cNvPicPr>
            <a:picLocks noChangeAspect="1"/>
          </p:cNvPicPr>
          <p:nvPr/>
        </p:nvPicPr>
        <p:blipFill>
          <a:blip r:embed="rId5"/>
          <a:stretch>
            <a:fillRect/>
          </a:stretch>
        </p:blipFill>
        <p:spPr>
          <a:xfrm>
            <a:off x="4337781" y="4518292"/>
            <a:ext cx="1543050" cy="1847850"/>
          </a:xfrm>
          <a:prstGeom prst="rect">
            <a:avLst/>
          </a:prstGeom>
        </p:spPr>
      </p:pic>
      <p:sp>
        <p:nvSpPr>
          <p:cNvPr id="8" name="TextBox 7"/>
          <p:cNvSpPr txBox="1"/>
          <p:nvPr/>
        </p:nvSpPr>
        <p:spPr>
          <a:xfrm>
            <a:off x="622442" y="3939392"/>
            <a:ext cx="1185601" cy="338554"/>
          </a:xfrm>
          <a:prstGeom prst="rect">
            <a:avLst/>
          </a:prstGeom>
          <a:noFill/>
        </p:spPr>
        <p:txBody>
          <a:bodyPr wrap="square" rtlCol="0">
            <a:spAutoFit/>
          </a:bodyPr>
          <a:lstStyle/>
          <a:p>
            <a:r>
              <a:rPr lang="en-US" sz="1600" dirty="0" smtClean="0"/>
              <a:t>Genotypes</a:t>
            </a:r>
            <a:endParaRPr lang="en-US" sz="1600" dirty="0"/>
          </a:p>
        </p:txBody>
      </p:sp>
      <p:sp>
        <p:nvSpPr>
          <p:cNvPr id="9" name="TextBox 8"/>
          <p:cNvSpPr txBox="1"/>
          <p:nvPr/>
        </p:nvSpPr>
        <p:spPr>
          <a:xfrm>
            <a:off x="1516171" y="6258888"/>
            <a:ext cx="1512779" cy="338554"/>
          </a:xfrm>
          <a:prstGeom prst="rect">
            <a:avLst/>
          </a:prstGeom>
          <a:noFill/>
        </p:spPr>
        <p:txBody>
          <a:bodyPr wrap="square" rtlCol="0">
            <a:spAutoFit/>
          </a:bodyPr>
          <a:lstStyle/>
          <a:p>
            <a:r>
              <a:rPr lang="en-US" sz="1600" dirty="0" smtClean="0"/>
              <a:t>Mutation</a:t>
            </a:r>
            <a:endParaRPr lang="en-US" sz="1600" dirty="0"/>
          </a:p>
        </p:txBody>
      </p:sp>
      <p:sp>
        <p:nvSpPr>
          <p:cNvPr id="11" name="TextBox 10"/>
          <p:cNvSpPr txBox="1"/>
          <p:nvPr/>
        </p:nvSpPr>
        <p:spPr>
          <a:xfrm>
            <a:off x="4176251" y="4179738"/>
            <a:ext cx="2093342" cy="338554"/>
          </a:xfrm>
          <a:prstGeom prst="rect">
            <a:avLst/>
          </a:prstGeom>
          <a:noFill/>
        </p:spPr>
        <p:txBody>
          <a:bodyPr wrap="square" rtlCol="0">
            <a:spAutoFit/>
          </a:bodyPr>
          <a:lstStyle/>
          <a:p>
            <a:r>
              <a:rPr lang="en-US" sz="1600" dirty="0" smtClean="0"/>
              <a:t>Sex &amp; Recombination</a:t>
            </a:r>
            <a:endParaRPr lang="en-US" sz="1600" dirty="0"/>
          </a:p>
        </p:txBody>
      </p:sp>
      <p:pic>
        <p:nvPicPr>
          <p:cNvPr id="12" name="Picture 11"/>
          <p:cNvPicPr>
            <a:picLocks noChangeAspect="1"/>
          </p:cNvPicPr>
          <p:nvPr/>
        </p:nvPicPr>
        <p:blipFill>
          <a:blip r:embed="rId6"/>
          <a:stretch>
            <a:fillRect/>
          </a:stretch>
        </p:blipFill>
        <p:spPr>
          <a:xfrm>
            <a:off x="5071409" y="1162050"/>
            <a:ext cx="3235134" cy="2396147"/>
          </a:xfrm>
          <a:prstGeom prst="rect">
            <a:avLst/>
          </a:prstGeom>
        </p:spPr>
      </p:pic>
      <p:sp>
        <p:nvSpPr>
          <p:cNvPr id="13" name="Circular Arrow 12"/>
          <p:cNvSpPr/>
          <p:nvPr/>
        </p:nvSpPr>
        <p:spPr>
          <a:xfrm>
            <a:off x="2254818" y="1458370"/>
            <a:ext cx="2326115" cy="978408"/>
          </a:xfrm>
          <a:prstGeom prst="circularArrow">
            <a:avLst>
              <a:gd name="adj1" fmla="val 12500"/>
              <a:gd name="adj2" fmla="val 1142319"/>
              <a:gd name="adj3" fmla="val 20457681"/>
              <a:gd name="adj4" fmla="val 11034617"/>
              <a:gd name="adj5" fmla="val 125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Curved Left Arrow 13"/>
          <p:cNvSpPr/>
          <p:nvPr/>
        </p:nvSpPr>
        <p:spPr>
          <a:xfrm>
            <a:off x="4571999" y="1990202"/>
            <a:ext cx="374693" cy="893151"/>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 name="Circular Arrow 14"/>
          <p:cNvSpPr/>
          <p:nvPr/>
        </p:nvSpPr>
        <p:spPr>
          <a:xfrm rot="10800000">
            <a:off x="2245884" y="2436777"/>
            <a:ext cx="2326115" cy="1121419"/>
          </a:xfrm>
          <a:prstGeom prst="circularArrow">
            <a:avLst>
              <a:gd name="adj1" fmla="val 12500"/>
              <a:gd name="adj2" fmla="val 1142319"/>
              <a:gd name="adj3" fmla="val 20457681"/>
              <a:gd name="adj4" fmla="val 11034617"/>
              <a:gd name="adj5" fmla="val 125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3642363" y="2282889"/>
            <a:ext cx="929636" cy="307777"/>
          </a:xfrm>
          <a:prstGeom prst="rect">
            <a:avLst/>
          </a:prstGeom>
          <a:noFill/>
        </p:spPr>
        <p:txBody>
          <a:bodyPr wrap="square" rtlCol="0">
            <a:spAutoFit/>
          </a:bodyPr>
          <a:lstStyle/>
          <a:p>
            <a:r>
              <a:rPr lang="en-US" sz="1400" dirty="0" smtClean="0"/>
              <a:t>Selection</a:t>
            </a:r>
            <a:endParaRPr lang="en-US" sz="1400" dirty="0"/>
          </a:p>
        </p:txBody>
      </p:sp>
      <p:sp>
        <p:nvSpPr>
          <p:cNvPr id="17" name="TextBox 16"/>
          <p:cNvSpPr txBox="1"/>
          <p:nvPr/>
        </p:nvSpPr>
        <p:spPr>
          <a:xfrm>
            <a:off x="2513258" y="3631615"/>
            <a:ext cx="2258210" cy="307777"/>
          </a:xfrm>
          <a:prstGeom prst="rect">
            <a:avLst/>
          </a:prstGeom>
          <a:noFill/>
        </p:spPr>
        <p:txBody>
          <a:bodyPr wrap="square" rtlCol="0">
            <a:spAutoFit/>
          </a:bodyPr>
          <a:lstStyle/>
          <a:p>
            <a:r>
              <a:rPr lang="en-US" sz="1400" dirty="0" smtClean="0"/>
              <a:t>Mutation &amp; Recombination</a:t>
            </a:r>
            <a:endParaRPr lang="en-US" sz="1400" dirty="0"/>
          </a:p>
        </p:txBody>
      </p:sp>
      <p:pic>
        <p:nvPicPr>
          <p:cNvPr id="18" name="Picture 17"/>
          <p:cNvPicPr>
            <a:picLocks noChangeAspect="1"/>
          </p:cNvPicPr>
          <p:nvPr/>
        </p:nvPicPr>
        <p:blipFill>
          <a:blip r:embed="rId6"/>
          <a:stretch>
            <a:fillRect/>
          </a:stretch>
        </p:blipFill>
        <p:spPr>
          <a:xfrm>
            <a:off x="6634130" y="4508541"/>
            <a:ext cx="2278064" cy="1687280"/>
          </a:xfrm>
          <a:prstGeom prst="rect">
            <a:avLst/>
          </a:prstGeom>
        </p:spPr>
      </p:pic>
      <p:sp>
        <p:nvSpPr>
          <p:cNvPr id="19" name="Multiply 18"/>
          <p:cNvSpPr/>
          <p:nvPr/>
        </p:nvSpPr>
        <p:spPr>
          <a:xfrm>
            <a:off x="6614214" y="4853792"/>
            <a:ext cx="689242" cy="674054"/>
          </a:xfrm>
          <a:prstGeom prst="mathMultiply">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Multiply 19"/>
          <p:cNvSpPr/>
          <p:nvPr/>
        </p:nvSpPr>
        <p:spPr>
          <a:xfrm>
            <a:off x="7832315" y="4853792"/>
            <a:ext cx="689242" cy="674054"/>
          </a:xfrm>
          <a:prstGeom prst="mathMultiply">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7303456" y="4169987"/>
            <a:ext cx="951232" cy="338554"/>
          </a:xfrm>
          <a:prstGeom prst="rect">
            <a:avLst/>
          </a:prstGeom>
          <a:noFill/>
        </p:spPr>
        <p:txBody>
          <a:bodyPr wrap="square" rtlCol="0">
            <a:spAutoFit/>
          </a:bodyPr>
          <a:lstStyle/>
          <a:p>
            <a:r>
              <a:rPr lang="en-US" sz="1600" dirty="0" smtClean="0"/>
              <a:t>Selection</a:t>
            </a:r>
            <a:endParaRPr lang="en-US" sz="1600" dirty="0"/>
          </a:p>
        </p:txBody>
      </p:sp>
    </p:spTree>
  </p:cSld>
  <p:clrMapOvr>
    <a:masterClrMapping/>
  </p:clrMapOvr>
  <p:transition advTm="16550">
    <p:dissolv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23" name="Picture 22"/>
          <p:cNvPicPr>
            <a:picLocks noChangeAspect="1"/>
          </p:cNvPicPr>
          <p:nvPr/>
        </p:nvPicPr>
        <p:blipFill>
          <a:blip r:embed="rId3"/>
          <a:stretch>
            <a:fillRect/>
          </a:stretch>
        </p:blipFill>
        <p:spPr>
          <a:xfrm>
            <a:off x="622442" y="1003799"/>
            <a:ext cx="4978400" cy="5346700"/>
          </a:xfrm>
          <a:prstGeom prst="rect">
            <a:avLst/>
          </a:prstGeom>
        </p:spPr>
      </p:pic>
      <p:sp>
        <p:nvSpPr>
          <p:cNvPr id="24" name="TextBox 23"/>
          <p:cNvSpPr txBox="1"/>
          <p:nvPr/>
        </p:nvSpPr>
        <p:spPr>
          <a:xfrm>
            <a:off x="5818467" y="1347628"/>
            <a:ext cx="3006424" cy="1477328"/>
          </a:xfrm>
          <a:prstGeom prst="rect">
            <a:avLst/>
          </a:prstGeom>
          <a:noFill/>
        </p:spPr>
        <p:txBody>
          <a:bodyPr wrap="square" rtlCol="0">
            <a:spAutoFit/>
          </a:bodyPr>
          <a:lstStyle/>
          <a:p>
            <a:r>
              <a:rPr lang="en-US" dirty="0" smtClean="0"/>
              <a:t>Biology used to classify living organisms into five “kingdoms.”</a:t>
            </a:r>
          </a:p>
          <a:p>
            <a:endParaRPr lang="en-US" dirty="0" smtClean="0"/>
          </a:p>
          <a:p>
            <a:endParaRPr lang="en-US" dirty="0"/>
          </a:p>
        </p:txBody>
      </p:sp>
    </p:spTree>
  </p:cSld>
  <p:clrMapOvr>
    <a:masterClrMapping/>
  </p:clrMapOvr>
  <p:transition advTm="1750">
    <p:dissolv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23" name="Picture 22"/>
          <p:cNvPicPr>
            <a:picLocks noChangeAspect="1"/>
          </p:cNvPicPr>
          <p:nvPr/>
        </p:nvPicPr>
        <p:blipFill>
          <a:blip r:embed="rId3"/>
          <a:stretch>
            <a:fillRect/>
          </a:stretch>
        </p:blipFill>
        <p:spPr>
          <a:xfrm>
            <a:off x="622442" y="1003799"/>
            <a:ext cx="4978400" cy="5346700"/>
          </a:xfrm>
          <a:prstGeom prst="rect">
            <a:avLst/>
          </a:prstGeom>
        </p:spPr>
      </p:pic>
      <p:sp>
        <p:nvSpPr>
          <p:cNvPr id="24" name="TextBox 23"/>
          <p:cNvSpPr txBox="1"/>
          <p:nvPr/>
        </p:nvSpPr>
        <p:spPr>
          <a:xfrm>
            <a:off x="5818467" y="1347628"/>
            <a:ext cx="3006424" cy="2031325"/>
          </a:xfrm>
          <a:prstGeom prst="rect">
            <a:avLst/>
          </a:prstGeom>
          <a:noFill/>
        </p:spPr>
        <p:txBody>
          <a:bodyPr wrap="square" rtlCol="0">
            <a:spAutoFit/>
          </a:bodyPr>
          <a:lstStyle/>
          <a:p>
            <a:r>
              <a:rPr lang="en-US" dirty="0" smtClean="0"/>
              <a:t>Biology used to classify living organisms into five “kingdoms.”</a:t>
            </a:r>
          </a:p>
          <a:p>
            <a:endParaRPr lang="en-US" dirty="0" smtClean="0"/>
          </a:p>
          <a:p>
            <a:r>
              <a:rPr lang="en-US" dirty="0" smtClean="0"/>
              <a:t>PROKARYOTES</a:t>
            </a:r>
          </a:p>
          <a:p>
            <a:r>
              <a:rPr lang="en-US" sz="1400" dirty="0" smtClean="0"/>
              <a:t>(no nucleus, no organelles)</a:t>
            </a:r>
          </a:p>
          <a:p>
            <a:endParaRPr lang="en-US" dirty="0"/>
          </a:p>
        </p:txBody>
      </p:sp>
      <p:cxnSp>
        <p:nvCxnSpPr>
          <p:cNvPr id="6" name="Straight Arrow Connector 5"/>
          <p:cNvCxnSpPr/>
          <p:nvPr/>
        </p:nvCxnSpPr>
        <p:spPr>
          <a:xfrm rot="5400000">
            <a:off x="3291594" y="2876596"/>
            <a:ext cx="2643424" cy="241032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advTm="1650">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932211" y="2951946"/>
            <a:ext cx="7279577" cy="954107"/>
          </a:xfrm>
          <a:prstGeom prst="rect">
            <a:avLst/>
          </a:prstGeom>
          <a:noFill/>
        </p:spPr>
        <p:txBody>
          <a:bodyPr wrap="square" rtlCol="0">
            <a:spAutoFit/>
          </a:bodyPr>
          <a:lstStyle/>
          <a:p>
            <a:r>
              <a:rPr lang="en-US" sz="2000" b="1" dirty="0" smtClean="0"/>
              <a:t>“Measure what is measurable, and make measurable what is not.”</a:t>
            </a:r>
          </a:p>
          <a:p>
            <a:endParaRPr lang="en-US" dirty="0" smtClean="0"/>
          </a:p>
          <a:p>
            <a:r>
              <a:rPr lang="en-US" dirty="0" smtClean="0"/>
              <a:t>									Galileo</a:t>
            </a:r>
            <a:endParaRPr lang="en-US" dirty="0"/>
          </a:p>
        </p:txBody>
      </p:sp>
      <p:pic>
        <p:nvPicPr>
          <p:cNvPr id="3" name="Picture 2"/>
          <p:cNvPicPr>
            <a:picLocks noChangeAspect="1"/>
          </p:cNvPicPr>
          <p:nvPr/>
        </p:nvPicPr>
        <p:blipFill>
          <a:blip r:embed="rId2"/>
          <a:stretch>
            <a:fillRect/>
          </a:stretch>
        </p:blipFill>
        <p:spPr>
          <a:xfrm>
            <a:off x="5902919" y="3413125"/>
            <a:ext cx="2689318" cy="3124971"/>
          </a:xfrm>
          <a:prstGeom prst="rect">
            <a:avLst/>
          </a:prstGeom>
        </p:spPr>
      </p:pic>
    </p:spTree>
  </p:cSld>
  <p:clrMapOvr>
    <a:masterClrMapping/>
  </p:clrMapOvr>
  <p:transition advTm="5100">
    <p:dissolv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23" name="Picture 22"/>
          <p:cNvPicPr>
            <a:picLocks noChangeAspect="1"/>
          </p:cNvPicPr>
          <p:nvPr/>
        </p:nvPicPr>
        <p:blipFill>
          <a:blip r:embed="rId3"/>
          <a:stretch>
            <a:fillRect/>
          </a:stretch>
        </p:blipFill>
        <p:spPr>
          <a:xfrm>
            <a:off x="622442" y="1003799"/>
            <a:ext cx="4978400" cy="5346700"/>
          </a:xfrm>
          <a:prstGeom prst="rect">
            <a:avLst/>
          </a:prstGeom>
        </p:spPr>
      </p:pic>
      <p:sp>
        <p:nvSpPr>
          <p:cNvPr id="24" name="TextBox 23"/>
          <p:cNvSpPr txBox="1"/>
          <p:nvPr/>
        </p:nvSpPr>
        <p:spPr>
          <a:xfrm>
            <a:off x="5818467" y="1347628"/>
            <a:ext cx="3006424" cy="2677656"/>
          </a:xfrm>
          <a:prstGeom prst="rect">
            <a:avLst/>
          </a:prstGeom>
          <a:noFill/>
        </p:spPr>
        <p:txBody>
          <a:bodyPr wrap="square" rtlCol="0">
            <a:spAutoFit/>
          </a:bodyPr>
          <a:lstStyle/>
          <a:p>
            <a:r>
              <a:rPr lang="en-US" dirty="0" smtClean="0"/>
              <a:t>Biology used to classify living organisms into five “kingdoms.”</a:t>
            </a:r>
          </a:p>
          <a:p>
            <a:endParaRPr lang="en-US" dirty="0" smtClean="0"/>
          </a:p>
          <a:p>
            <a:r>
              <a:rPr lang="en-US" dirty="0" smtClean="0"/>
              <a:t>PROKARYOTES</a:t>
            </a:r>
          </a:p>
          <a:p>
            <a:r>
              <a:rPr lang="en-US" sz="1400" dirty="0" smtClean="0"/>
              <a:t>(no nucleus, no organelles)</a:t>
            </a:r>
          </a:p>
          <a:p>
            <a:r>
              <a:rPr lang="en-US" dirty="0" smtClean="0"/>
              <a:t>PROTISTA</a:t>
            </a:r>
          </a:p>
          <a:p>
            <a:r>
              <a:rPr lang="en-US" sz="1400" dirty="0" smtClean="0"/>
              <a:t>(possess nucleus and organelles)</a:t>
            </a:r>
          </a:p>
          <a:p>
            <a:endParaRPr lang="en-US" sz="1400" dirty="0" smtClean="0"/>
          </a:p>
          <a:p>
            <a:endParaRPr lang="en-US" dirty="0"/>
          </a:p>
        </p:txBody>
      </p:sp>
      <p:cxnSp>
        <p:nvCxnSpPr>
          <p:cNvPr id="6" name="Straight Arrow Connector 5"/>
          <p:cNvCxnSpPr/>
          <p:nvPr/>
        </p:nvCxnSpPr>
        <p:spPr>
          <a:xfrm rot="5400000">
            <a:off x="3291594" y="2876596"/>
            <a:ext cx="2643424" cy="241032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rot="10800000" flipV="1">
            <a:off x="3408146" y="3174698"/>
            <a:ext cx="2410323" cy="85058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advTm="3300">
    <p:dissolv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23" name="Picture 22"/>
          <p:cNvPicPr>
            <a:picLocks noChangeAspect="1"/>
          </p:cNvPicPr>
          <p:nvPr/>
        </p:nvPicPr>
        <p:blipFill>
          <a:blip r:embed="rId3"/>
          <a:stretch>
            <a:fillRect/>
          </a:stretch>
        </p:blipFill>
        <p:spPr>
          <a:xfrm>
            <a:off x="622442" y="1003799"/>
            <a:ext cx="4978400" cy="5346700"/>
          </a:xfrm>
          <a:prstGeom prst="rect">
            <a:avLst/>
          </a:prstGeom>
        </p:spPr>
      </p:pic>
      <p:sp>
        <p:nvSpPr>
          <p:cNvPr id="24" name="TextBox 23"/>
          <p:cNvSpPr txBox="1"/>
          <p:nvPr/>
        </p:nvSpPr>
        <p:spPr>
          <a:xfrm>
            <a:off x="5818467" y="1347628"/>
            <a:ext cx="3006424" cy="3724097"/>
          </a:xfrm>
          <a:prstGeom prst="rect">
            <a:avLst/>
          </a:prstGeom>
          <a:noFill/>
        </p:spPr>
        <p:txBody>
          <a:bodyPr wrap="square" rtlCol="0">
            <a:spAutoFit/>
          </a:bodyPr>
          <a:lstStyle/>
          <a:p>
            <a:r>
              <a:rPr lang="en-US" dirty="0" smtClean="0"/>
              <a:t>Biology used to classify living organisms into five “kingdoms.”</a:t>
            </a:r>
          </a:p>
          <a:p>
            <a:endParaRPr lang="en-US" dirty="0" smtClean="0"/>
          </a:p>
          <a:p>
            <a:r>
              <a:rPr lang="en-US" dirty="0" smtClean="0"/>
              <a:t>PROKARYOTES</a:t>
            </a:r>
          </a:p>
          <a:p>
            <a:r>
              <a:rPr lang="en-US" sz="1400" dirty="0" smtClean="0"/>
              <a:t>(no nucleus, no organelles)</a:t>
            </a:r>
          </a:p>
          <a:p>
            <a:r>
              <a:rPr lang="en-US" dirty="0" smtClean="0"/>
              <a:t>PROTISTA</a:t>
            </a:r>
          </a:p>
          <a:p>
            <a:r>
              <a:rPr lang="en-US" sz="1400" dirty="0" smtClean="0"/>
              <a:t>(possess nucleus and organelles)</a:t>
            </a:r>
          </a:p>
          <a:p>
            <a:endParaRPr lang="en-US" sz="1400" dirty="0" smtClean="0"/>
          </a:p>
          <a:p>
            <a:r>
              <a:rPr lang="en-US" dirty="0" smtClean="0"/>
              <a:t>FUNGI</a:t>
            </a:r>
          </a:p>
          <a:p>
            <a:r>
              <a:rPr lang="en-US" dirty="0" smtClean="0"/>
              <a:t>PLANTS</a:t>
            </a:r>
          </a:p>
          <a:p>
            <a:r>
              <a:rPr lang="en-US" dirty="0" smtClean="0"/>
              <a:t>ANIMALS</a:t>
            </a:r>
          </a:p>
          <a:p>
            <a:endParaRPr lang="en-US" sz="1400" dirty="0" smtClean="0"/>
          </a:p>
          <a:p>
            <a:endParaRPr lang="en-US" dirty="0"/>
          </a:p>
        </p:txBody>
      </p:sp>
      <p:cxnSp>
        <p:nvCxnSpPr>
          <p:cNvPr id="6" name="Straight Arrow Connector 5"/>
          <p:cNvCxnSpPr/>
          <p:nvPr/>
        </p:nvCxnSpPr>
        <p:spPr>
          <a:xfrm rot="5400000">
            <a:off x="3291594" y="2876596"/>
            <a:ext cx="2643424" cy="241032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rot="10800000" flipV="1">
            <a:off x="3408146" y="3174698"/>
            <a:ext cx="2410323" cy="85058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rot="16200000" flipV="1">
            <a:off x="4186836" y="2095618"/>
            <a:ext cx="2016801" cy="124646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rot="10800000">
            <a:off x="3730775" y="1937874"/>
            <a:ext cx="2087696" cy="208741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rot="10800000">
            <a:off x="2484305" y="2683548"/>
            <a:ext cx="3334167" cy="164441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advTm="6466">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22" name="Picture 21"/>
          <p:cNvPicPr>
            <a:picLocks noChangeAspect="1"/>
          </p:cNvPicPr>
          <p:nvPr/>
        </p:nvPicPr>
        <p:blipFill>
          <a:blip r:embed="rId3"/>
          <a:stretch>
            <a:fillRect/>
          </a:stretch>
        </p:blipFill>
        <p:spPr>
          <a:xfrm>
            <a:off x="146050" y="1098550"/>
            <a:ext cx="8851900" cy="4660900"/>
          </a:xfrm>
          <a:prstGeom prst="rect">
            <a:avLst/>
          </a:prstGeom>
        </p:spPr>
      </p:pic>
      <p:sp>
        <p:nvSpPr>
          <p:cNvPr id="4" name="TextBox 3"/>
          <p:cNvSpPr txBox="1"/>
          <p:nvPr/>
        </p:nvSpPr>
        <p:spPr>
          <a:xfrm>
            <a:off x="146050" y="5986577"/>
            <a:ext cx="8851900" cy="369332"/>
          </a:xfrm>
          <a:prstGeom prst="rect">
            <a:avLst/>
          </a:prstGeom>
          <a:noFill/>
        </p:spPr>
        <p:txBody>
          <a:bodyPr wrap="square" rtlCol="0">
            <a:spAutoFit/>
          </a:bodyPr>
          <a:lstStyle/>
          <a:p>
            <a:r>
              <a:rPr lang="en-US" dirty="0" smtClean="0"/>
              <a:t>This view was later refined to 3 branches:</a:t>
            </a:r>
            <a:endParaRPr lang="en-US" dirty="0"/>
          </a:p>
        </p:txBody>
      </p:sp>
    </p:spTree>
  </p:cSld>
  <p:clrMapOvr>
    <a:masterClrMapping/>
  </p:clrMapOvr>
  <p:transition advTm="3216">
    <p:dissolv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22" name="Picture 21"/>
          <p:cNvPicPr>
            <a:picLocks noChangeAspect="1"/>
          </p:cNvPicPr>
          <p:nvPr/>
        </p:nvPicPr>
        <p:blipFill>
          <a:blip r:embed="rId3"/>
          <a:stretch>
            <a:fillRect/>
          </a:stretch>
        </p:blipFill>
        <p:spPr>
          <a:xfrm>
            <a:off x="146050" y="1098550"/>
            <a:ext cx="8851900" cy="4660900"/>
          </a:xfrm>
          <a:prstGeom prst="rect">
            <a:avLst/>
          </a:prstGeom>
        </p:spPr>
      </p:pic>
      <p:sp>
        <p:nvSpPr>
          <p:cNvPr id="4" name="TextBox 3"/>
          <p:cNvSpPr txBox="1"/>
          <p:nvPr/>
        </p:nvSpPr>
        <p:spPr>
          <a:xfrm>
            <a:off x="146050" y="5986577"/>
            <a:ext cx="8851900" cy="584776"/>
          </a:xfrm>
          <a:prstGeom prst="rect">
            <a:avLst/>
          </a:prstGeom>
          <a:noFill/>
        </p:spPr>
        <p:txBody>
          <a:bodyPr wrap="square" rtlCol="0">
            <a:spAutoFit/>
          </a:bodyPr>
          <a:lstStyle/>
          <a:p>
            <a:r>
              <a:rPr lang="en-US" dirty="0" smtClean="0"/>
              <a:t>This view was later refined to 3 branches: </a:t>
            </a:r>
            <a:r>
              <a:rPr lang="en-US" b="1" dirty="0" err="1" smtClean="0"/>
              <a:t>Archaea</a:t>
            </a:r>
            <a:r>
              <a:rPr lang="en-US" dirty="0" smtClean="0"/>
              <a:t>   </a:t>
            </a:r>
          </a:p>
          <a:p>
            <a:r>
              <a:rPr lang="en-US" sz="1400" dirty="0" smtClean="0"/>
              <a:t>(primitive unicellular organisms that live in most extreme environments)</a:t>
            </a:r>
            <a:endParaRPr lang="en-US" sz="1400" dirty="0"/>
          </a:p>
        </p:txBody>
      </p:sp>
      <p:cxnSp>
        <p:nvCxnSpPr>
          <p:cNvPr id="6" name="Straight Arrow Connector 5"/>
          <p:cNvCxnSpPr>
            <a:stCxn id="4" idx="0"/>
          </p:cNvCxnSpPr>
          <p:nvPr/>
        </p:nvCxnSpPr>
        <p:spPr>
          <a:xfrm rot="16200000" flipV="1">
            <a:off x="3912353" y="5326930"/>
            <a:ext cx="1114384" cy="20491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advTm="5449">
    <p:dissolv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22" name="Picture 21"/>
          <p:cNvPicPr>
            <a:picLocks noChangeAspect="1"/>
          </p:cNvPicPr>
          <p:nvPr/>
        </p:nvPicPr>
        <p:blipFill>
          <a:blip r:embed="rId3"/>
          <a:stretch>
            <a:fillRect/>
          </a:stretch>
        </p:blipFill>
        <p:spPr>
          <a:xfrm>
            <a:off x="146050" y="1098550"/>
            <a:ext cx="8851900" cy="4660900"/>
          </a:xfrm>
          <a:prstGeom prst="rect">
            <a:avLst/>
          </a:prstGeom>
        </p:spPr>
      </p:pic>
      <p:sp>
        <p:nvSpPr>
          <p:cNvPr id="4" name="TextBox 3"/>
          <p:cNvSpPr txBox="1"/>
          <p:nvPr/>
        </p:nvSpPr>
        <p:spPr>
          <a:xfrm>
            <a:off x="146050" y="5986577"/>
            <a:ext cx="8851900" cy="584776"/>
          </a:xfrm>
          <a:prstGeom prst="rect">
            <a:avLst/>
          </a:prstGeom>
          <a:noFill/>
        </p:spPr>
        <p:txBody>
          <a:bodyPr wrap="square" rtlCol="0">
            <a:spAutoFit/>
          </a:bodyPr>
          <a:lstStyle/>
          <a:p>
            <a:r>
              <a:rPr lang="en-US" dirty="0" smtClean="0"/>
              <a:t>This view was later refined to 3 branches: </a:t>
            </a:r>
            <a:r>
              <a:rPr lang="en-US" b="1" dirty="0" smtClean="0"/>
              <a:t>Bacteria:</a:t>
            </a:r>
            <a:r>
              <a:rPr lang="en-US" dirty="0" smtClean="0"/>
              <a:t>   </a:t>
            </a:r>
          </a:p>
          <a:p>
            <a:r>
              <a:rPr lang="en-US" sz="1400" dirty="0" smtClean="0"/>
              <a:t>(unicellular organisms without nucleus or cell structure)</a:t>
            </a:r>
            <a:endParaRPr lang="en-US" sz="1400" dirty="0"/>
          </a:p>
        </p:txBody>
      </p:sp>
      <p:cxnSp>
        <p:nvCxnSpPr>
          <p:cNvPr id="6" name="Straight Arrow Connector 5"/>
          <p:cNvCxnSpPr>
            <a:stCxn id="4" idx="0"/>
          </p:cNvCxnSpPr>
          <p:nvPr/>
        </p:nvCxnSpPr>
        <p:spPr>
          <a:xfrm rot="16200000" flipV="1">
            <a:off x="2862697" y="4277273"/>
            <a:ext cx="1114385" cy="230422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advTm="5883">
    <p:dissolv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22" name="Picture 21"/>
          <p:cNvPicPr>
            <a:picLocks noChangeAspect="1"/>
          </p:cNvPicPr>
          <p:nvPr/>
        </p:nvPicPr>
        <p:blipFill>
          <a:blip r:embed="rId3"/>
          <a:stretch>
            <a:fillRect/>
          </a:stretch>
        </p:blipFill>
        <p:spPr>
          <a:xfrm>
            <a:off x="146050" y="1098550"/>
            <a:ext cx="8851900" cy="4660900"/>
          </a:xfrm>
          <a:prstGeom prst="rect">
            <a:avLst/>
          </a:prstGeom>
        </p:spPr>
      </p:pic>
      <p:sp>
        <p:nvSpPr>
          <p:cNvPr id="4" name="TextBox 3"/>
          <p:cNvSpPr txBox="1"/>
          <p:nvPr/>
        </p:nvSpPr>
        <p:spPr>
          <a:xfrm>
            <a:off x="146050" y="5986577"/>
            <a:ext cx="8851900" cy="584776"/>
          </a:xfrm>
          <a:prstGeom prst="rect">
            <a:avLst/>
          </a:prstGeom>
          <a:noFill/>
        </p:spPr>
        <p:txBody>
          <a:bodyPr wrap="square" rtlCol="0">
            <a:spAutoFit/>
          </a:bodyPr>
          <a:lstStyle/>
          <a:p>
            <a:r>
              <a:rPr lang="en-US" dirty="0" smtClean="0"/>
              <a:t>This view was later refined to 3 branches:</a:t>
            </a:r>
            <a:r>
              <a:rPr lang="en-US" b="1" dirty="0" smtClean="0"/>
              <a:t> Eukaryotes:</a:t>
            </a:r>
            <a:r>
              <a:rPr lang="en-US" dirty="0" smtClean="0"/>
              <a:t>   </a:t>
            </a:r>
          </a:p>
          <a:p>
            <a:r>
              <a:rPr lang="en-US" sz="1400" dirty="0" smtClean="0"/>
              <a:t>(any organism with one or more cells that have visible nucleus and organelles)</a:t>
            </a:r>
            <a:endParaRPr lang="en-US" sz="1400" dirty="0"/>
          </a:p>
        </p:txBody>
      </p:sp>
      <p:cxnSp>
        <p:nvCxnSpPr>
          <p:cNvPr id="6" name="Straight Arrow Connector 5"/>
          <p:cNvCxnSpPr>
            <a:stCxn id="4" idx="0"/>
          </p:cNvCxnSpPr>
          <p:nvPr/>
        </p:nvCxnSpPr>
        <p:spPr>
          <a:xfrm rot="5400000" flipH="1" flipV="1">
            <a:off x="4527915" y="4151758"/>
            <a:ext cx="1878904" cy="179073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advTm="7699">
    <p:dissolv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6" name="Picture 5"/>
          <p:cNvPicPr>
            <a:picLocks noChangeAspect="1"/>
          </p:cNvPicPr>
          <p:nvPr/>
        </p:nvPicPr>
        <p:blipFill>
          <a:blip r:embed="rId3"/>
          <a:stretch>
            <a:fillRect/>
          </a:stretch>
        </p:blipFill>
        <p:spPr>
          <a:xfrm>
            <a:off x="2947166" y="1177516"/>
            <a:ext cx="5869878" cy="3597116"/>
          </a:xfrm>
          <a:prstGeom prst="rect">
            <a:avLst/>
          </a:prstGeom>
        </p:spPr>
      </p:pic>
      <p:sp>
        <p:nvSpPr>
          <p:cNvPr id="8" name="TextBox 7"/>
          <p:cNvSpPr txBox="1"/>
          <p:nvPr/>
        </p:nvSpPr>
        <p:spPr>
          <a:xfrm>
            <a:off x="254000" y="1177516"/>
            <a:ext cx="2406316" cy="1200329"/>
          </a:xfrm>
          <a:prstGeom prst="rect">
            <a:avLst/>
          </a:prstGeom>
          <a:noFill/>
        </p:spPr>
        <p:txBody>
          <a:bodyPr wrap="square" rtlCol="0">
            <a:spAutoFit/>
          </a:bodyPr>
          <a:lstStyle/>
          <a:p>
            <a:r>
              <a:rPr lang="en-US" dirty="0" smtClean="0"/>
              <a:t>New evidence suggests that the Tree of Life may be more complicated.</a:t>
            </a:r>
            <a:endParaRPr lang="en-US" dirty="0"/>
          </a:p>
        </p:txBody>
      </p:sp>
    </p:spTree>
  </p:cSld>
  <p:clrMapOvr>
    <a:masterClrMapping/>
  </p:clrMapOvr>
  <p:transition advTm="6866">
    <p:dissolv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6" name="Picture 5"/>
          <p:cNvPicPr>
            <a:picLocks noChangeAspect="1"/>
          </p:cNvPicPr>
          <p:nvPr/>
        </p:nvPicPr>
        <p:blipFill>
          <a:blip r:embed="rId3"/>
          <a:stretch>
            <a:fillRect/>
          </a:stretch>
        </p:blipFill>
        <p:spPr>
          <a:xfrm>
            <a:off x="2947166" y="1177516"/>
            <a:ext cx="5869878" cy="3597116"/>
          </a:xfrm>
          <a:prstGeom prst="rect">
            <a:avLst/>
          </a:prstGeom>
        </p:spPr>
      </p:pic>
      <p:sp>
        <p:nvSpPr>
          <p:cNvPr id="8" name="TextBox 7"/>
          <p:cNvSpPr txBox="1"/>
          <p:nvPr/>
        </p:nvSpPr>
        <p:spPr>
          <a:xfrm>
            <a:off x="254000" y="1177516"/>
            <a:ext cx="2406316" cy="2862323"/>
          </a:xfrm>
          <a:prstGeom prst="rect">
            <a:avLst/>
          </a:prstGeom>
          <a:noFill/>
        </p:spPr>
        <p:txBody>
          <a:bodyPr wrap="square" rtlCol="0">
            <a:spAutoFit/>
          </a:bodyPr>
          <a:lstStyle/>
          <a:p>
            <a:r>
              <a:rPr lang="en-US" dirty="0" smtClean="0"/>
              <a:t>New evidence suggests that the Tree of Life may be more complicated.</a:t>
            </a:r>
          </a:p>
          <a:p>
            <a:endParaRPr lang="en-US" dirty="0" smtClean="0"/>
          </a:p>
          <a:p>
            <a:r>
              <a:rPr lang="en-US" dirty="0" smtClean="0"/>
              <a:t>Early life may not have existed as distinct species; instead they may have traded their genes promiscuously.</a:t>
            </a:r>
            <a:endParaRPr lang="en-US" dirty="0"/>
          </a:p>
        </p:txBody>
      </p:sp>
    </p:spTree>
  </p:cSld>
  <p:clrMapOvr>
    <a:masterClrMapping/>
  </p:clrMapOvr>
  <p:transition advTm="6633">
    <p:dissolv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6" name="Picture 5"/>
          <p:cNvPicPr>
            <a:picLocks noChangeAspect="1"/>
          </p:cNvPicPr>
          <p:nvPr/>
        </p:nvPicPr>
        <p:blipFill>
          <a:blip r:embed="rId3"/>
          <a:stretch>
            <a:fillRect/>
          </a:stretch>
        </p:blipFill>
        <p:spPr>
          <a:xfrm>
            <a:off x="2947166" y="1177516"/>
            <a:ext cx="5869878" cy="3597116"/>
          </a:xfrm>
          <a:prstGeom prst="rect">
            <a:avLst/>
          </a:prstGeom>
        </p:spPr>
      </p:pic>
      <p:sp>
        <p:nvSpPr>
          <p:cNvPr id="8" name="TextBox 7"/>
          <p:cNvSpPr txBox="1"/>
          <p:nvPr/>
        </p:nvSpPr>
        <p:spPr>
          <a:xfrm>
            <a:off x="254000" y="1177516"/>
            <a:ext cx="2406316" cy="4524316"/>
          </a:xfrm>
          <a:prstGeom prst="rect">
            <a:avLst/>
          </a:prstGeom>
          <a:noFill/>
        </p:spPr>
        <p:txBody>
          <a:bodyPr wrap="square" rtlCol="0">
            <a:spAutoFit/>
          </a:bodyPr>
          <a:lstStyle/>
          <a:p>
            <a:r>
              <a:rPr lang="en-US" dirty="0" smtClean="0"/>
              <a:t>New evidence suggests that the Tree of Life may be more complicated.</a:t>
            </a:r>
          </a:p>
          <a:p>
            <a:endParaRPr lang="en-US" dirty="0" smtClean="0"/>
          </a:p>
          <a:p>
            <a:r>
              <a:rPr lang="en-US" dirty="0" smtClean="0"/>
              <a:t>Early life may not have existed as distinct species; instead they may have traded their genes promiscuously.</a:t>
            </a:r>
          </a:p>
          <a:p>
            <a:endParaRPr lang="en-US" dirty="0" smtClean="0"/>
          </a:p>
          <a:p>
            <a:r>
              <a:rPr lang="en-US" dirty="0" smtClean="0"/>
              <a:t>Life may descend from a huge primordial menagerie rather than from a single common ancestor.</a:t>
            </a:r>
            <a:endParaRPr lang="en-US" dirty="0"/>
          </a:p>
        </p:txBody>
      </p:sp>
    </p:spTree>
  </p:cSld>
  <p:clrMapOvr>
    <a:masterClrMapping/>
  </p:clrMapOvr>
  <p:transition advTm="6500">
    <p:dissolv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6" name="Picture 5"/>
          <p:cNvPicPr>
            <a:picLocks noChangeAspect="1"/>
          </p:cNvPicPr>
          <p:nvPr/>
        </p:nvPicPr>
        <p:blipFill>
          <a:blip r:embed="rId3"/>
          <a:stretch>
            <a:fillRect/>
          </a:stretch>
        </p:blipFill>
        <p:spPr>
          <a:xfrm>
            <a:off x="2947166" y="1177516"/>
            <a:ext cx="5869878" cy="3597116"/>
          </a:xfrm>
          <a:prstGeom prst="rect">
            <a:avLst/>
          </a:prstGeom>
        </p:spPr>
      </p:pic>
      <p:sp>
        <p:nvSpPr>
          <p:cNvPr id="8" name="TextBox 7"/>
          <p:cNvSpPr txBox="1"/>
          <p:nvPr/>
        </p:nvSpPr>
        <p:spPr>
          <a:xfrm>
            <a:off x="254000" y="1177516"/>
            <a:ext cx="2406316" cy="4524316"/>
          </a:xfrm>
          <a:prstGeom prst="rect">
            <a:avLst/>
          </a:prstGeom>
          <a:noFill/>
        </p:spPr>
        <p:txBody>
          <a:bodyPr wrap="square" rtlCol="0">
            <a:spAutoFit/>
          </a:bodyPr>
          <a:lstStyle/>
          <a:p>
            <a:r>
              <a:rPr lang="en-US" dirty="0" smtClean="0"/>
              <a:t>New evidence suggests that the Tree of Life may be more complicated.</a:t>
            </a:r>
          </a:p>
          <a:p>
            <a:endParaRPr lang="en-US" dirty="0" smtClean="0"/>
          </a:p>
          <a:p>
            <a:r>
              <a:rPr lang="en-US" dirty="0" smtClean="0"/>
              <a:t>Early life may not have existed as distinct species; instead they may have traded their genes promiscuously.</a:t>
            </a:r>
          </a:p>
          <a:p>
            <a:endParaRPr lang="en-US" dirty="0" smtClean="0"/>
          </a:p>
          <a:p>
            <a:r>
              <a:rPr lang="en-US" dirty="0" smtClean="0"/>
              <a:t>Life may descend from a huge primordial menagerie rather than from a single common ancestor.</a:t>
            </a:r>
            <a:endParaRPr lang="en-US" dirty="0"/>
          </a:p>
        </p:txBody>
      </p:sp>
      <p:sp>
        <p:nvSpPr>
          <p:cNvPr id="5" name="TextBox 4"/>
          <p:cNvSpPr txBox="1"/>
          <p:nvPr/>
        </p:nvSpPr>
        <p:spPr>
          <a:xfrm>
            <a:off x="3110094" y="5351637"/>
            <a:ext cx="5706950" cy="646331"/>
          </a:xfrm>
          <a:prstGeom prst="rect">
            <a:avLst/>
          </a:prstGeom>
          <a:noFill/>
        </p:spPr>
        <p:txBody>
          <a:bodyPr wrap="square" rtlCol="0">
            <a:spAutoFit/>
          </a:bodyPr>
          <a:lstStyle/>
          <a:p>
            <a:r>
              <a:rPr lang="en-US" dirty="0" smtClean="0"/>
              <a:t>In 2004, this view replaced the “Tree of Life,” and replaced it with . . .</a:t>
            </a:r>
            <a:endParaRPr lang="en-US" dirty="0"/>
          </a:p>
        </p:txBody>
      </p:sp>
    </p:spTree>
  </p:cSld>
  <p:clrMapOvr>
    <a:masterClrMapping/>
  </p:clrMapOvr>
  <p:transition advTm="3933">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583721" y="309791"/>
            <a:ext cx="7976558" cy="646331"/>
          </a:xfrm>
          <a:prstGeom prst="rect">
            <a:avLst/>
          </a:prstGeom>
          <a:noFill/>
        </p:spPr>
        <p:txBody>
          <a:bodyPr wrap="square" rtlCol="0">
            <a:spAutoFit/>
          </a:bodyPr>
          <a:lstStyle/>
          <a:p>
            <a:r>
              <a:rPr lang="en-US" b="1" i="1" dirty="0" smtClean="0"/>
              <a:t>“Science has been changed by new ways of observing and measuring the world”</a:t>
            </a:r>
          </a:p>
          <a:p>
            <a:r>
              <a:rPr lang="en-US" dirty="0" smtClean="0"/>
              <a:t>														R. Phillips</a:t>
            </a:r>
            <a:endParaRPr lang="en-US" dirty="0"/>
          </a:p>
        </p:txBody>
      </p:sp>
    </p:spTree>
  </p:cSld>
  <p:clrMapOvr>
    <a:masterClrMapping/>
  </p:clrMapOvr>
  <p:transition advTm="1550">
    <p:dissolv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pic>
        <p:nvPicPr>
          <p:cNvPr id="5" name="Picture 4"/>
          <p:cNvPicPr>
            <a:picLocks noChangeAspect="1"/>
          </p:cNvPicPr>
          <p:nvPr/>
        </p:nvPicPr>
        <p:blipFill>
          <a:blip r:embed="rId3"/>
          <a:stretch>
            <a:fillRect/>
          </a:stretch>
        </p:blipFill>
        <p:spPr>
          <a:xfrm>
            <a:off x="1365250" y="1155700"/>
            <a:ext cx="6413500" cy="4546600"/>
          </a:xfrm>
          <a:prstGeom prst="rect">
            <a:avLst/>
          </a:prstGeom>
        </p:spPr>
      </p:pic>
      <p:sp>
        <p:nvSpPr>
          <p:cNvPr id="6" name="TextBox 5"/>
          <p:cNvSpPr txBox="1"/>
          <p:nvPr/>
        </p:nvSpPr>
        <p:spPr>
          <a:xfrm>
            <a:off x="1075573" y="5960661"/>
            <a:ext cx="7445983" cy="646331"/>
          </a:xfrm>
          <a:prstGeom prst="rect">
            <a:avLst/>
          </a:prstGeom>
          <a:noFill/>
        </p:spPr>
        <p:txBody>
          <a:bodyPr wrap="square" rtlCol="0">
            <a:spAutoFit/>
          </a:bodyPr>
          <a:lstStyle/>
          <a:p>
            <a:r>
              <a:rPr lang="en-US" b="1" dirty="0" smtClean="0"/>
              <a:t>A </a:t>
            </a:r>
            <a:r>
              <a:rPr lang="en-US" b="1" i="1" dirty="0" smtClean="0"/>
              <a:t>“RING OF LIFE” </a:t>
            </a:r>
            <a:r>
              <a:rPr lang="en-US" dirty="0" smtClean="0"/>
              <a:t>(eukaryotes are the product of the fusion of genomes between some type of </a:t>
            </a:r>
            <a:r>
              <a:rPr lang="en-US" dirty="0" err="1" smtClean="0"/>
              <a:t>archaea</a:t>
            </a:r>
            <a:r>
              <a:rPr lang="en-US" dirty="0" smtClean="0"/>
              <a:t> with some type of bacteria)</a:t>
            </a:r>
            <a:endParaRPr lang="en-US" dirty="0"/>
          </a:p>
        </p:txBody>
      </p:sp>
    </p:spTree>
  </p:cSld>
  <p:clrMapOvr>
    <a:masterClrMapping/>
  </p:clrMapOvr>
  <p:transition advTm="15850">
    <p:dissolv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sp>
        <p:nvSpPr>
          <p:cNvPr id="7" name="TextBox 6"/>
          <p:cNvSpPr txBox="1"/>
          <p:nvPr/>
        </p:nvSpPr>
        <p:spPr>
          <a:xfrm>
            <a:off x="958946" y="2423138"/>
            <a:ext cx="7010670" cy="954107"/>
          </a:xfrm>
          <a:prstGeom prst="rect">
            <a:avLst/>
          </a:prstGeom>
          <a:noFill/>
        </p:spPr>
        <p:txBody>
          <a:bodyPr wrap="square" rtlCol="0">
            <a:spAutoFit/>
          </a:bodyPr>
          <a:lstStyle/>
          <a:p>
            <a:r>
              <a:rPr lang="en-US" sz="2800" dirty="0" smtClean="0"/>
              <a:t>But, how do we know the </a:t>
            </a:r>
            <a:r>
              <a:rPr lang="en-US" sz="2800" b="1" i="1" dirty="0" smtClean="0"/>
              <a:t>time scale </a:t>
            </a:r>
            <a:r>
              <a:rPr lang="en-US" sz="2800" dirty="0" smtClean="0"/>
              <a:t>of this evolutionary tract?</a:t>
            </a:r>
            <a:endParaRPr lang="en-US" sz="2800" dirty="0"/>
          </a:p>
        </p:txBody>
      </p:sp>
    </p:spTree>
  </p:cSld>
  <p:clrMapOvr>
    <a:masterClrMapping/>
  </p:clrMapOvr>
  <p:transition advTm="5200">
    <p:dissolv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622442" y="542134"/>
            <a:ext cx="7899115" cy="461665"/>
          </a:xfrm>
          <a:prstGeom prst="rect">
            <a:avLst/>
          </a:prstGeom>
          <a:noFill/>
        </p:spPr>
        <p:txBody>
          <a:bodyPr wrap="square" rtlCol="0">
            <a:spAutoFit/>
          </a:bodyPr>
          <a:lstStyle/>
          <a:p>
            <a:r>
              <a:rPr lang="en-US" sz="2400" b="1" i="1" dirty="0" smtClean="0"/>
              <a:t>EVOLUTION IN THE 21</a:t>
            </a:r>
            <a:r>
              <a:rPr lang="en-US" sz="2400" b="1" i="1" baseline="30000" dirty="0" smtClean="0"/>
              <a:t>ST</a:t>
            </a:r>
            <a:r>
              <a:rPr lang="en-US" sz="2400" b="1" i="1" dirty="0" smtClean="0"/>
              <a:t> CENTURY: BIOLOGY MEETS PHYSICS</a:t>
            </a:r>
            <a:endParaRPr lang="en-US" sz="2400" b="1" i="1" dirty="0"/>
          </a:p>
        </p:txBody>
      </p:sp>
      <p:sp>
        <p:nvSpPr>
          <p:cNvPr id="7" name="TextBox 6"/>
          <p:cNvSpPr txBox="1"/>
          <p:nvPr/>
        </p:nvSpPr>
        <p:spPr>
          <a:xfrm>
            <a:off x="958946" y="2423138"/>
            <a:ext cx="7010670" cy="2677656"/>
          </a:xfrm>
          <a:prstGeom prst="rect">
            <a:avLst/>
          </a:prstGeom>
          <a:noFill/>
        </p:spPr>
        <p:txBody>
          <a:bodyPr wrap="square" rtlCol="0">
            <a:spAutoFit/>
          </a:bodyPr>
          <a:lstStyle/>
          <a:p>
            <a:r>
              <a:rPr lang="en-US" sz="2800" dirty="0" smtClean="0"/>
              <a:t>But, how do we know the </a:t>
            </a:r>
            <a:r>
              <a:rPr lang="en-US" sz="2800" b="1" i="1" dirty="0" smtClean="0"/>
              <a:t>time scale </a:t>
            </a:r>
            <a:r>
              <a:rPr lang="en-US" sz="2800" dirty="0" smtClean="0"/>
              <a:t>of this evolutionary tract?</a:t>
            </a:r>
          </a:p>
          <a:p>
            <a:endParaRPr lang="en-US" sz="2800" dirty="0" smtClean="0"/>
          </a:p>
          <a:p>
            <a:r>
              <a:rPr lang="en-US" sz="2800" dirty="0" smtClean="0"/>
              <a:t>     ANOTHER APPLICATION OF PHYSICS:</a:t>
            </a:r>
          </a:p>
          <a:p>
            <a:endParaRPr lang="en-US" sz="2800" dirty="0" smtClean="0"/>
          </a:p>
          <a:p>
            <a:r>
              <a:rPr lang="en-US" sz="2800" dirty="0" smtClean="0"/>
              <a:t>      The use of </a:t>
            </a:r>
            <a:r>
              <a:rPr lang="en-US" sz="2800" b="1" i="1" dirty="0" smtClean="0"/>
              <a:t>radioactive carbon dating</a:t>
            </a:r>
            <a:r>
              <a:rPr lang="en-US" sz="2800" dirty="0" smtClean="0"/>
              <a:t>!</a:t>
            </a:r>
            <a:endParaRPr lang="en-US" sz="2800" dirty="0"/>
          </a:p>
        </p:txBody>
      </p:sp>
    </p:spTree>
  </p:cSld>
  <p:clrMapOvr>
    <a:masterClrMapping/>
  </p:clrMapOvr>
  <p:transition advTm="4716">
    <p:dissolv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47455" y="453529"/>
            <a:ext cx="8449089" cy="400110"/>
          </a:xfrm>
          <a:prstGeom prst="rect">
            <a:avLst/>
          </a:prstGeom>
          <a:noFill/>
        </p:spPr>
        <p:txBody>
          <a:bodyPr wrap="square" rtlCol="0">
            <a:spAutoFit/>
          </a:bodyPr>
          <a:lstStyle/>
          <a:p>
            <a:r>
              <a:rPr lang="en-US" sz="2000" b="1" i="1" dirty="0" smtClean="0"/>
              <a:t>WHAT IS RADIOACTIVE CARBON, AND HOW IS IT USED FOR DATING FOSSILS?</a:t>
            </a:r>
            <a:endParaRPr lang="en-US" sz="2000" b="1" i="1" dirty="0"/>
          </a:p>
        </p:txBody>
      </p:sp>
    </p:spTree>
  </p:cSld>
  <p:clrMapOvr>
    <a:masterClrMapping/>
  </p:clrMapOvr>
  <p:transition advTm="5916">
    <p:dissolv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47455" y="453529"/>
            <a:ext cx="8449089" cy="400110"/>
          </a:xfrm>
          <a:prstGeom prst="rect">
            <a:avLst/>
          </a:prstGeom>
          <a:noFill/>
        </p:spPr>
        <p:txBody>
          <a:bodyPr wrap="square" rtlCol="0">
            <a:spAutoFit/>
          </a:bodyPr>
          <a:lstStyle/>
          <a:p>
            <a:r>
              <a:rPr lang="en-US" sz="2000" b="1" i="1" dirty="0" smtClean="0"/>
              <a:t>WHAT IS RADIOACTIVE CARBON, AND HOW IS IT USED FOR DATING FOSSILS?</a:t>
            </a:r>
            <a:endParaRPr lang="en-US" sz="2000" b="1" i="1" dirty="0"/>
          </a:p>
        </p:txBody>
      </p:sp>
      <p:pic>
        <p:nvPicPr>
          <p:cNvPr id="3" name="Picture 2"/>
          <p:cNvPicPr>
            <a:picLocks noChangeAspect="1"/>
          </p:cNvPicPr>
          <p:nvPr/>
        </p:nvPicPr>
        <p:blipFill>
          <a:blip r:embed="rId2"/>
          <a:stretch>
            <a:fillRect/>
          </a:stretch>
        </p:blipFill>
        <p:spPr>
          <a:xfrm>
            <a:off x="4805960" y="1354824"/>
            <a:ext cx="3990584" cy="4116602"/>
          </a:xfrm>
          <a:prstGeom prst="rect">
            <a:avLst/>
          </a:prstGeom>
        </p:spPr>
      </p:pic>
      <p:sp>
        <p:nvSpPr>
          <p:cNvPr id="4" name="TextBox 3"/>
          <p:cNvSpPr txBox="1"/>
          <p:nvPr/>
        </p:nvSpPr>
        <p:spPr>
          <a:xfrm>
            <a:off x="347455" y="1354824"/>
            <a:ext cx="3864130" cy="2308324"/>
          </a:xfrm>
          <a:prstGeom prst="rect">
            <a:avLst/>
          </a:prstGeom>
          <a:noFill/>
        </p:spPr>
        <p:txBody>
          <a:bodyPr wrap="square" rtlCol="0">
            <a:spAutoFit/>
          </a:bodyPr>
          <a:lstStyle/>
          <a:p>
            <a:r>
              <a:rPr lang="en-US" dirty="0" smtClean="0"/>
              <a:t>Carbon is an element that has 6 protons and usually 6 neutrons. The atomic number of carbon is 6 while the atomic mass of carbon is approximately 12. If carbon has 6 or 7 neutrons, it is considered to be stable but if it happens to have 8, then it is radioactive.</a:t>
            </a:r>
          </a:p>
        </p:txBody>
      </p:sp>
    </p:spTree>
  </p:cSld>
  <p:clrMapOvr>
    <a:masterClrMapping/>
  </p:clrMapOvr>
  <p:transition advTm="11566">
    <p:dissolv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47455" y="453529"/>
            <a:ext cx="8449089" cy="400110"/>
          </a:xfrm>
          <a:prstGeom prst="rect">
            <a:avLst/>
          </a:prstGeom>
          <a:noFill/>
        </p:spPr>
        <p:txBody>
          <a:bodyPr wrap="square" rtlCol="0">
            <a:spAutoFit/>
          </a:bodyPr>
          <a:lstStyle/>
          <a:p>
            <a:r>
              <a:rPr lang="en-US" sz="2000" b="1" i="1" dirty="0" smtClean="0"/>
              <a:t>WHAT IS RADIOACTIVE CARBON, AND HOW IS IT USED FOR DATING FOSSILS?</a:t>
            </a:r>
            <a:endParaRPr lang="en-US" sz="2000" b="1" i="1" dirty="0"/>
          </a:p>
        </p:txBody>
      </p:sp>
      <p:pic>
        <p:nvPicPr>
          <p:cNvPr id="3" name="Picture 2"/>
          <p:cNvPicPr>
            <a:picLocks noChangeAspect="1"/>
          </p:cNvPicPr>
          <p:nvPr/>
        </p:nvPicPr>
        <p:blipFill>
          <a:blip r:embed="rId2"/>
          <a:stretch>
            <a:fillRect/>
          </a:stretch>
        </p:blipFill>
        <p:spPr>
          <a:xfrm>
            <a:off x="4805960" y="1354824"/>
            <a:ext cx="3990584" cy="4116602"/>
          </a:xfrm>
          <a:prstGeom prst="rect">
            <a:avLst/>
          </a:prstGeom>
        </p:spPr>
      </p:pic>
      <p:sp>
        <p:nvSpPr>
          <p:cNvPr id="4" name="TextBox 3"/>
          <p:cNvSpPr txBox="1"/>
          <p:nvPr/>
        </p:nvSpPr>
        <p:spPr>
          <a:xfrm>
            <a:off x="347455" y="1354824"/>
            <a:ext cx="3864130" cy="3416320"/>
          </a:xfrm>
          <a:prstGeom prst="rect">
            <a:avLst/>
          </a:prstGeom>
          <a:noFill/>
        </p:spPr>
        <p:txBody>
          <a:bodyPr wrap="square" rtlCol="0">
            <a:spAutoFit/>
          </a:bodyPr>
          <a:lstStyle/>
          <a:p>
            <a:r>
              <a:rPr lang="en-US" dirty="0" smtClean="0"/>
              <a:t>Carbon is an element that has 6 protons and usually 6 neutrons. The atomic number of carbon is 6 while the atomic mass of carbon is approximately 12. If carbon has 6 or 7 neutrons, it is considered to be stable but if it happens to have 8, then it is radioactive.</a:t>
            </a:r>
          </a:p>
          <a:p>
            <a:endParaRPr lang="en-US" dirty="0" smtClean="0"/>
          </a:p>
          <a:p>
            <a:r>
              <a:rPr lang="en-US" dirty="0" smtClean="0"/>
              <a:t>How is Carbon-14 produced, and how is it used in determining the age of fossils?</a:t>
            </a:r>
          </a:p>
        </p:txBody>
      </p:sp>
    </p:spTree>
  </p:cSld>
  <p:clrMapOvr>
    <a:masterClrMapping/>
  </p:clrMapOvr>
  <p:transition advTm="11066">
    <p:dissolv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47455" y="453529"/>
            <a:ext cx="8449089" cy="400110"/>
          </a:xfrm>
          <a:prstGeom prst="rect">
            <a:avLst/>
          </a:prstGeom>
          <a:noFill/>
        </p:spPr>
        <p:txBody>
          <a:bodyPr wrap="square" rtlCol="0">
            <a:spAutoFit/>
          </a:bodyPr>
          <a:lstStyle/>
          <a:p>
            <a:r>
              <a:rPr lang="en-US" sz="2000" b="1" i="1" dirty="0" smtClean="0"/>
              <a:t>WHAT IS RADIOACTIVE CARBON, AND HOW IS IT USED FOR DATING FOSSILS?</a:t>
            </a:r>
            <a:endParaRPr lang="en-US" sz="2000" b="1" i="1" dirty="0"/>
          </a:p>
        </p:txBody>
      </p:sp>
      <p:pic>
        <p:nvPicPr>
          <p:cNvPr id="5" name="Picture 4"/>
          <p:cNvPicPr>
            <a:picLocks noChangeAspect="1"/>
          </p:cNvPicPr>
          <p:nvPr/>
        </p:nvPicPr>
        <p:blipFill>
          <a:blip r:embed="rId2"/>
          <a:stretch>
            <a:fillRect/>
          </a:stretch>
        </p:blipFill>
        <p:spPr>
          <a:xfrm>
            <a:off x="347455" y="1048008"/>
            <a:ext cx="3730031" cy="5595047"/>
          </a:xfrm>
          <a:prstGeom prst="rect">
            <a:avLst/>
          </a:prstGeom>
        </p:spPr>
      </p:pic>
      <p:sp>
        <p:nvSpPr>
          <p:cNvPr id="6" name="TextBox 5"/>
          <p:cNvSpPr txBox="1"/>
          <p:nvPr/>
        </p:nvSpPr>
        <p:spPr>
          <a:xfrm>
            <a:off x="4755852" y="1048008"/>
            <a:ext cx="4040692" cy="1754327"/>
          </a:xfrm>
          <a:prstGeom prst="rect">
            <a:avLst/>
          </a:prstGeom>
          <a:noFill/>
        </p:spPr>
        <p:txBody>
          <a:bodyPr wrap="square" rtlCol="0">
            <a:spAutoFit/>
          </a:bodyPr>
          <a:lstStyle/>
          <a:p>
            <a:r>
              <a:rPr lang="en-US" dirty="0" smtClean="0"/>
              <a:t>When carbon is radioactive, it decays into nitrogen; its half-life is 5,730 years. Which means if there are 12,000 atoms of radioactive carbon, after 5,730 years, there will only be 6,000 radioactive carbon atoms, and 6,000 nitrogen atoms.</a:t>
            </a:r>
          </a:p>
        </p:txBody>
      </p:sp>
    </p:spTree>
  </p:cSld>
  <p:clrMapOvr>
    <a:masterClrMapping/>
  </p:clrMapOvr>
  <p:transition advTm="15933">
    <p:dissolv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47455" y="453529"/>
            <a:ext cx="8449089" cy="400110"/>
          </a:xfrm>
          <a:prstGeom prst="rect">
            <a:avLst/>
          </a:prstGeom>
          <a:noFill/>
        </p:spPr>
        <p:txBody>
          <a:bodyPr wrap="square" rtlCol="0">
            <a:spAutoFit/>
          </a:bodyPr>
          <a:lstStyle/>
          <a:p>
            <a:r>
              <a:rPr lang="en-US" sz="2000" b="1" i="1" dirty="0" smtClean="0"/>
              <a:t>WHAT IS RADIOACTIVE CARBON, AND HOW IS IT USED FOR DATING FOSSILS?</a:t>
            </a:r>
            <a:endParaRPr lang="en-US" sz="2000" b="1" i="1" dirty="0"/>
          </a:p>
        </p:txBody>
      </p:sp>
      <p:pic>
        <p:nvPicPr>
          <p:cNvPr id="5" name="Picture 4"/>
          <p:cNvPicPr>
            <a:picLocks noChangeAspect="1"/>
          </p:cNvPicPr>
          <p:nvPr/>
        </p:nvPicPr>
        <p:blipFill>
          <a:blip r:embed="rId2"/>
          <a:stretch>
            <a:fillRect/>
          </a:stretch>
        </p:blipFill>
        <p:spPr>
          <a:xfrm>
            <a:off x="347455" y="1048008"/>
            <a:ext cx="3730031" cy="5595047"/>
          </a:xfrm>
          <a:prstGeom prst="rect">
            <a:avLst/>
          </a:prstGeom>
        </p:spPr>
      </p:pic>
      <p:sp>
        <p:nvSpPr>
          <p:cNvPr id="6" name="TextBox 5"/>
          <p:cNvSpPr txBox="1"/>
          <p:nvPr/>
        </p:nvSpPr>
        <p:spPr>
          <a:xfrm>
            <a:off x="4755852" y="1048008"/>
            <a:ext cx="4040692" cy="1754327"/>
          </a:xfrm>
          <a:prstGeom prst="rect">
            <a:avLst/>
          </a:prstGeom>
          <a:noFill/>
        </p:spPr>
        <p:txBody>
          <a:bodyPr wrap="square" rtlCol="0">
            <a:spAutoFit/>
          </a:bodyPr>
          <a:lstStyle/>
          <a:p>
            <a:r>
              <a:rPr lang="en-US" dirty="0" smtClean="0"/>
              <a:t>When carbon is radioactive, it decays into nitrogen; its half-life is 5,730 years. Which means if there are 12,000 atoms of radioactive carbon, after 5,730 years, there will only be 6,000 radioactive carbon atoms, and 6,000 nitrogen atoms.</a:t>
            </a:r>
          </a:p>
        </p:txBody>
      </p:sp>
      <p:pic>
        <p:nvPicPr>
          <p:cNvPr id="7" name="Picture 6"/>
          <p:cNvPicPr>
            <a:picLocks noChangeAspect="1"/>
          </p:cNvPicPr>
          <p:nvPr/>
        </p:nvPicPr>
        <p:blipFill>
          <a:blip r:embed="rId3"/>
          <a:stretch>
            <a:fillRect/>
          </a:stretch>
        </p:blipFill>
        <p:spPr>
          <a:xfrm>
            <a:off x="4755852" y="2996704"/>
            <a:ext cx="3806552" cy="2283931"/>
          </a:xfrm>
          <a:prstGeom prst="rect">
            <a:avLst/>
          </a:prstGeom>
        </p:spPr>
      </p:pic>
      <p:sp>
        <p:nvSpPr>
          <p:cNvPr id="8" name="TextBox 7"/>
          <p:cNvSpPr txBox="1"/>
          <p:nvPr/>
        </p:nvSpPr>
        <p:spPr>
          <a:xfrm>
            <a:off x="4950233" y="5380767"/>
            <a:ext cx="3612171" cy="307777"/>
          </a:xfrm>
          <a:prstGeom prst="rect">
            <a:avLst/>
          </a:prstGeom>
          <a:noFill/>
        </p:spPr>
        <p:txBody>
          <a:bodyPr wrap="square" rtlCol="0">
            <a:spAutoFit/>
          </a:bodyPr>
          <a:lstStyle/>
          <a:p>
            <a:r>
              <a:rPr lang="en-US" sz="1400" dirty="0" smtClean="0"/>
              <a:t>Graph depicting the decay rate of Carbon-14.</a:t>
            </a:r>
            <a:endParaRPr lang="en-US" sz="1400" dirty="0"/>
          </a:p>
        </p:txBody>
      </p:sp>
    </p:spTree>
  </p:cSld>
  <p:clrMapOvr>
    <a:masterClrMapping/>
  </p:clrMapOvr>
  <p:transition advTm="10350">
    <p:dissolv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47455" y="453529"/>
            <a:ext cx="8449089" cy="400110"/>
          </a:xfrm>
          <a:prstGeom prst="rect">
            <a:avLst/>
          </a:prstGeom>
          <a:noFill/>
        </p:spPr>
        <p:txBody>
          <a:bodyPr wrap="square" rtlCol="0">
            <a:spAutoFit/>
          </a:bodyPr>
          <a:lstStyle/>
          <a:p>
            <a:r>
              <a:rPr lang="en-US" sz="2000" b="1" i="1" dirty="0" smtClean="0"/>
              <a:t>WHAT IS RADIOACTIVE CARBON, AND HOW IS IT USED FOR DATING FOSSILS?</a:t>
            </a:r>
            <a:endParaRPr lang="en-US" sz="2000" b="1" i="1" dirty="0"/>
          </a:p>
        </p:txBody>
      </p:sp>
      <p:pic>
        <p:nvPicPr>
          <p:cNvPr id="5" name="Picture 4"/>
          <p:cNvPicPr>
            <a:picLocks noChangeAspect="1"/>
          </p:cNvPicPr>
          <p:nvPr/>
        </p:nvPicPr>
        <p:blipFill>
          <a:blip r:embed="rId2"/>
          <a:stretch>
            <a:fillRect/>
          </a:stretch>
        </p:blipFill>
        <p:spPr>
          <a:xfrm>
            <a:off x="347455" y="1048008"/>
            <a:ext cx="3730031" cy="5595047"/>
          </a:xfrm>
          <a:prstGeom prst="rect">
            <a:avLst/>
          </a:prstGeom>
        </p:spPr>
      </p:pic>
      <p:sp>
        <p:nvSpPr>
          <p:cNvPr id="9" name="TextBox 8"/>
          <p:cNvSpPr txBox="1"/>
          <p:nvPr/>
        </p:nvSpPr>
        <p:spPr>
          <a:xfrm>
            <a:off x="4794728" y="1231006"/>
            <a:ext cx="4001816" cy="2031325"/>
          </a:xfrm>
          <a:prstGeom prst="rect">
            <a:avLst/>
          </a:prstGeom>
          <a:noFill/>
        </p:spPr>
        <p:txBody>
          <a:bodyPr wrap="square" rtlCol="0">
            <a:spAutoFit/>
          </a:bodyPr>
          <a:lstStyle/>
          <a:p>
            <a:r>
              <a:rPr lang="en-US" dirty="0" smtClean="0"/>
              <a:t>All living things are made out of carbon because it is one of the most plentiful elements on this Earth. If an organism is living, then the amount of radioactive carbon stays at a constant. The moment that organism dies however, the carbon starts to decay.</a:t>
            </a:r>
          </a:p>
        </p:txBody>
      </p:sp>
    </p:spTree>
  </p:cSld>
  <p:clrMapOvr>
    <a:masterClrMapping/>
  </p:clrMapOvr>
  <p:transition advTm="14766">
    <p:dissolv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347455" y="453529"/>
            <a:ext cx="8449089" cy="400110"/>
          </a:xfrm>
          <a:prstGeom prst="rect">
            <a:avLst/>
          </a:prstGeom>
          <a:noFill/>
        </p:spPr>
        <p:txBody>
          <a:bodyPr wrap="square" rtlCol="0">
            <a:spAutoFit/>
          </a:bodyPr>
          <a:lstStyle/>
          <a:p>
            <a:r>
              <a:rPr lang="en-US" sz="2000" b="1" i="1" dirty="0" smtClean="0"/>
              <a:t>WHAT IS RADIOACTIVE CARBON, AND HOW IS IT USED FOR DATING FOSSILS?</a:t>
            </a:r>
            <a:endParaRPr lang="en-US" sz="2000" b="1" i="1" dirty="0"/>
          </a:p>
        </p:txBody>
      </p:sp>
      <p:pic>
        <p:nvPicPr>
          <p:cNvPr id="5" name="Picture 4"/>
          <p:cNvPicPr>
            <a:picLocks noChangeAspect="1"/>
          </p:cNvPicPr>
          <p:nvPr/>
        </p:nvPicPr>
        <p:blipFill>
          <a:blip r:embed="rId2"/>
          <a:stretch>
            <a:fillRect/>
          </a:stretch>
        </p:blipFill>
        <p:spPr>
          <a:xfrm>
            <a:off x="347455" y="1048008"/>
            <a:ext cx="3730031" cy="5595047"/>
          </a:xfrm>
          <a:prstGeom prst="rect">
            <a:avLst/>
          </a:prstGeom>
        </p:spPr>
      </p:pic>
      <p:sp>
        <p:nvSpPr>
          <p:cNvPr id="9" name="TextBox 8"/>
          <p:cNvSpPr txBox="1"/>
          <p:nvPr/>
        </p:nvSpPr>
        <p:spPr>
          <a:xfrm>
            <a:off x="4794728" y="1231006"/>
            <a:ext cx="4001816" cy="4247317"/>
          </a:xfrm>
          <a:prstGeom prst="rect">
            <a:avLst/>
          </a:prstGeom>
          <a:noFill/>
        </p:spPr>
        <p:txBody>
          <a:bodyPr wrap="square" rtlCol="0">
            <a:spAutoFit/>
          </a:bodyPr>
          <a:lstStyle/>
          <a:p>
            <a:r>
              <a:rPr lang="en-US" dirty="0" smtClean="0"/>
              <a:t>All living things are made out of carbon because it is one of the most plentiful elements on this Earth. If an organism is living, then the amount of radioactive carbon stays at a constant. The moment that organism dies however, the carbon starts to decay.</a:t>
            </a:r>
          </a:p>
          <a:p>
            <a:endParaRPr lang="en-US" dirty="0" smtClean="0"/>
          </a:p>
          <a:p>
            <a:r>
              <a:rPr lang="en-US" dirty="0" smtClean="0"/>
              <a:t>The fact that the ratio of C14 to C12 is fairly constant (~ 10-12) in living organisms and that C14 is radioactive would yield the age of the organism since its death (no more accumulation of C14) if we measure the leftover amount of C14 in the sample.</a:t>
            </a:r>
          </a:p>
        </p:txBody>
      </p:sp>
    </p:spTree>
  </p:cSld>
  <p:clrMapOvr>
    <a:masterClrMapping/>
  </p:clrMapOvr>
  <p:transition advTm="18766">
    <p:dissolv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20084</TotalTime>
  <Words>18511</Words>
  <Application>Microsoft Macintosh PowerPoint</Application>
  <PresentationFormat>On-screen Show (4:3)</PresentationFormat>
  <Paragraphs>1300</Paragraphs>
  <Slides>217</Slides>
  <Notes>82</Notes>
  <HiddenSlides>0</HiddenSlides>
  <MMClips>0</MMClips>
  <ScaleCrop>false</ScaleCrop>
  <HeadingPairs>
    <vt:vector size="4" baseType="variant">
      <vt:variant>
        <vt:lpstr>Design Template</vt:lpstr>
      </vt:variant>
      <vt:variant>
        <vt:i4>1</vt:i4>
      </vt:variant>
      <vt:variant>
        <vt:lpstr>Slide Titles</vt:lpstr>
      </vt:variant>
      <vt:variant>
        <vt:i4>217</vt:i4>
      </vt:variant>
    </vt:vector>
  </HeadingPairs>
  <TitlesOfParts>
    <vt:vector size="21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lpstr>Slide 160</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lpstr>Slide 185</vt:lpstr>
      <vt:lpstr>Slide 186</vt:lpstr>
      <vt:lpstr>Slide 187</vt:lpstr>
      <vt:lpstr>Slide 188</vt:lpstr>
      <vt:lpstr>Slide 189</vt:lpstr>
      <vt:lpstr>Slide 190</vt:lpstr>
      <vt:lpstr>Slide 191</vt:lpstr>
      <vt:lpstr>Slide 192</vt:lpstr>
      <vt:lpstr>Slide 193</vt:lpstr>
      <vt:lpstr>Slide 194</vt:lpstr>
      <vt:lpstr>Slide 195</vt:lpstr>
      <vt:lpstr>Slide 196</vt:lpstr>
      <vt:lpstr>Slide 197</vt:lpstr>
      <vt:lpstr>Slide 198</vt:lpstr>
      <vt:lpstr>Slide 199</vt:lpstr>
      <vt:lpstr>Slide 200</vt:lpstr>
      <vt:lpstr>Slide 201</vt:lpstr>
      <vt:lpstr>Slide 202</vt:lpstr>
      <vt:lpstr>Slide 203</vt:lpstr>
      <vt:lpstr>Slide 204</vt:lpstr>
      <vt:lpstr>Slide 205</vt:lpstr>
      <vt:lpstr>Slide 206</vt:lpstr>
      <vt:lpstr>Slide 207</vt:lpstr>
      <vt:lpstr>Slide 208</vt:lpstr>
      <vt:lpstr>Slide 209</vt:lpstr>
      <vt:lpstr>Slide 210</vt:lpstr>
      <vt:lpstr>Slide 211</vt:lpstr>
      <vt:lpstr>Slide 212</vt:lpstr>
      <vt:lpstr>Slide 213</vt:lpstr>
      <vt:lpstr>Slide 214</vt:lpstr>
      <vt:lpstr>Slide 215</vt:lpstr>
      <vt:lpstr>Slide 216</vt:lpstr>
      <vt:lpstr>Slide 217</vt:lpstr>
    </vt:vector>
  </TitlesOfParts>
  <Company>Wachusett Regional High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Ed McTigue</dc:creator>
  <cp:lastModifiedBy>Ed McTigue</cp:lastModifiedBy>
  <cp:revision>21</cp:revision>
  <dcterms:created xsi:type="dcterms:W3CDTF">2011-08-26T20:00:18Z</dcterms:created>
  <dcterms:modified xsi:type="dcterms:W3CDTF">2011-08-26T20:00:45Z</dcterms:modified>
</cp:coreProperties>
</file>