
<file path=[Content_Types].xml><?xml version="1.0" encoding="utf-8"?>
<Types xmlns="http://schemas.openxmlformats.org/package/2006/content-types">
  <Default Extension="xml" ContentType="application/xml"/>
  <Default Extension="jpeg" ContentType="image/jpeg"/>
  <Default Extension="rels" ContentType="application/vnd.openxmlformats-package.relationships+xml"/>
  <Default Extension="mov" ContentType="video/unknown"/>
  <Default Extension="gif" ContentType="image/gif"/>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19" r:id="rId1"/>
  </p:sldMasterIdLst>
  <p:notesMasterIdLst>
    <p:notesMasterId r:id="rId165"/>
  </p:notesMasterIdLst>
  <p:sldIdLst>
    <p:sldId id="256" r:id="rId2"/>
    <p:sldId id="257" r:id="rId3"/>
    <p:sldId id="258" r:id="rId4"/>
    <p:sldId id="259" r:id="rId5"/>
    <p:sldId id="401" r:id="rId6"/>
    <p:sldId id="402" r:id="rId7"/>
    <p:sldId id="403" r:id="rId8"/>
    <p:sldId id="404" r:id="rId9"/>
    <p:sldId id="411" r:id="rId10"/>
    <p:sldId id="412" r:id="rId11"/>
    <p:sldId id="413" r:id="rId12"/>
    <p:sldId id="414" r:id="rId13"/>
    <p:sldId id="415"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5" r:id="rId28"/>
    <p:sldId id="274" r:id="rId29"/>
    <p:sldId id="273" r:id="rId30"/>
    <p:sldId id="276" r:id="rId31"/>
    <p:sldId id="277" r:id="rId32"/>
    <p:sldId id="278" r:id="rId33"/>
    <p:sldId id="280" r:id="rId34"/>
    <p:sldId id="283" r:id="rId35"/>
    <p:sldId id="279" r:id="rId36"/>
    <p:sldId id="281" r:id="rId37"/>
    <p:sldId id="282" r:id="rId38"/>
    <p:sldId id="284" r:id="rId39"/>
    <p:sldId id="291" r:id="rId40"/>
    <p:sldId id="290" r:id="rId41"/>
    <p:sldId id="289" r:id="rId42"/>
    <p:sldId id="288" r:id="rId43"/>
    <p:sldId id="287" r:id="rId44"/>
    <p:sldId id="286" r:id="rId45"/>
    <p:sldId id="285" r:id="rId46"/>
    <p:sldId id="292" r:id="rId47"/>
    <p:sldId id="293" r:id="rId48"/>
    <p:sldId id="294" r:id="rId49"/>
    <p:sldId id="295" r:id="rId50"/>
    <p:sldId id="296" r:id="rId51"/>
    <p:sldId id="297" r:id="rId52"/>
    <p:sldId id="298" r:id="rId53"/>
    <p:sldId id="299" r:id="rId54"/>
    <p:sldId id="300" r:id="rId55"/>
    <p:sldId id="301" r:id="rId56"/>
    <p:sldId id="302" r:id="rId57"/>
    <p:sldId id="303" r:id="rId58"/>
    <p:sldId id="304" r:id="rId59"/>
    <p:sldId id="305" r:id="rId60"/>
    <p:sldId id="306" r:id="rId61"/>
    <p:sldId id="307" r:id="rId62"/>
    <p:sldId id="308" r:id="rId63"/>
    <p:sldId id="309" r:id="rId64"/>
    <p:sldId id="310" r:id="rId65"/>
    <p:sldId id="311" r:id="rId66"/>
    <p:sldId id="312" r:id="rId67"/>
    <p:sldId id="313" r:id="rId68"/>
    <p:sldId id="314" r:id="rId69"/>
    <p:sldId id="315" r:id="rId70"/>
    <p:sldId id="316" r:id="rId71"/>
    <p:sldId id="317" r:id="rId72"/>
    <p:sldId id="326" r:id="rId73"/>
    <p:sldId id="348" r:id="rId74"/>
    <p:sldId id="374" r:id="rId75"/>
    <p:sldId id="318" r:id="rId76"/>
    <p:sldId id="319" r:id="rId77"/>
    <p:sldId id="320" r:id="rId78"/>
    <p:sldId id="321" r:id="rId79"/>
    <p:sldId id="322" r:id="rId80"/>
    <p:sldId id="323" r:id="rId81"/>
    <p:sldId id="324" r:id="rId82"/>
    <p:sldId id="397" r:id="rId83"/>
    <p:sldId id="398" r:id="rId84"/>
    <p:sldId id="325" r:id="rId85"/>
    <p:sldId id="327" r:id="rId86"/>
    <p:sldId id="328" r:id="rId87"/>
    <p:sldId id="329" r:id="rId88"/>
    <p:sldId id="330" r:id="rId89"/>
    <p:sldId id="331" r:id="rId90"/>
    <p:sldId id="333" r:id="rId91"/>
    <p:sldId id="334" r:id="rId92"/>
    <p:sldId id="335" r:id="rId93"/>
    <p:sldId id="336" r:id="rId94"/>
    <p:sldId id="337" r:id="rId95"/>
    <p:sldId id="338" r:id="rId96"/>
    <p:sldId id="339" r:id="rId97"/>
    <p:sldId id="340" r:id="rId98"/>
    <p:sldId id="347" r:id="rId99"/>
    <p:sldId id="341" r:id="rId100"/>
    <p:sldId id="342" r:id="rId101"/>
    <p:sldId id="343" r:id="rId102"/>
    <p:sldId id="344" r:id="rId103"/>
    <p:sldId id="345" r:id="rId104"/>
    <p:sldId id="346" r:id="rId105"/>
    <p:sldId id="365" r:id="rId106"/>
    <p:sldId id="366" r:id="rId107"/>
    <p:sldId id="367" r:id="rId108"/>
    <p:sldId id="368" r:id="rId109"/>
    <p:sldId id="369" r:id="rId110"/>
    <p:sldId id="376" r:id="rId111"/>
    <p:sldId id="377" r:id="rId112"/>
    <p:sldId id="378" r:id="rId113"/>
    <p:sldId id="379" r:id="rId114"/>
    <p:sldId id="380" r:id="rId115"/>
    <p:sldId id="370" r:id="rId116"/>
    <p:sldId id="417" r:id="rId117"/>
    <p:sldId id="349" r:id="rId118"/>
    <p:sldId id="351" r:id="rId119"/>
    <p:sldId id="350" r:id="rId120"/>
    <p:sldId id="353" r:id="rId121"/>
    <p:sldId id="354" r:id="rId122"/>
    <p:sldId id="362" r:id="rId123"/>
    <p:sldId id="363" r:id="rId124"/>
    <p:sldId id="352" r:id="rId125"/>
    <p:sldId id="364" r:id="rId126"/>
    <p:sldId id="355" r:id="rId127"/>
    <p:sldId id="356" r:id="rId128"/>
    <p:sldId id="357" r:id="rId129"/>
    <p:sldId id="358" r:id="rId130"/>
    <p:sldId id="359" r:id="rId131"/>
    <p:sldId id="360" r:id="rId132"/>
    <p:sldId id="361" r:id="rId133"/>
    <p:sldId id="371" r:id="rId134"/>
    <p:sldId id="418" r:id="rId135"/>
    <p:sldId id="372" r:id="rId136"/>
    <p:sldId id="375" r:id="rId137"/>
    <p:sldId id="373" r:id="rId138"/>
    <p:sldId id="381" r:id="rId139"/>
    <p:sldId id="382" r:id="rId140"/>
    <p:sldId id="383" r:id="rId141"/>
    <p:sldId id="384" r:id="rId142"/>
    <p:sldId id="385" r:id="rId143"/>
    <p:sldId id="386" r:id="rId144"/>
    <p:sldId id="396" r:id="rId145"/>
    <p:sldId id="387" r:id="rId146"/>
    <p:sldId id="388" r:id="rId147"/>
    <p:sldId id="389" r:id="rId148"/>
    <p:sldId id="390" r:id="rId149"/>
    <p:sldId id="391" r:id="rId150"/>
    <p:sldId id="392" r:id="rId151"/>
    <p:sldId id="393" r:id="rId152"/>
    <p:sldId id="394" r:id="rId153"/>
    <p:sldId id="395" r:id="rId154"/>
    <p:sldId id="399" r:id="rId155"/>
    <p:sldId id="400" r:id="rId156"/>
    <p:sldId id="405" r:id="rId157"/>
    <p:sldId id="406" r:id="rId158"/>
    <p:sldId id="407" r:id="rId159"/>
    <p:sldId id="408" r:id="rId160"/>
    <p:sldId id="416" r:id="rId161"/>
    <p:sldId id="419" r:id="rId162"/>
    <p:sldId id="409" r:id="rId163"/>
    <p:sldId id="410" r:id="rId16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94" autoAdjust="0"/>
    <p:restoredTop sz="94892" autoAdjust="0"/>
  </p:normalViewPr>
  <p:slideViewPr>
    <p:cSldViewPr snapToGrid="0" snapToObjects="1">
      <p:cViewPr varScale="1">
        <p:scale>
          <a:sx n="80" d="100"/>
          <a:sy n="80" d="100"/>
        </p:scale>
        <p:origin x="-1616"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10544"/>
    </p:cViewPr>
  </p:sorterViewPr>
  <p:gridSpacing cx="76200" cy="76200"/>
</p:viewPr>
</file>

<file path=ppt/_rels/presentation.xml.rels><?xml version="1.0" encoding="UTF-8" standalone="yes"?>
<Relationships xmlns="http://schemas.openxmlformats.org/package/2006/relationships"><Relationship Id="rId142" Type="http://schemas.openxmlformats.org/officeDocument/2006/relationships/slide" Target="slides/slide141.xml"/><Relationship Id="rId143" Type="http://schemas.openxmlformats.org/officeDocument/2006/relationships/slide" Target="slides/slide142.xml"/><Relationship Id="rId144" Type="http://schemas.openxmlformats.org/officeDocument/2006/relationships/slide" Target="slides/slide143.xml"/><Relationship Id="rId145" Type="http://schemas.openxmlformats.org/officeDocument/2006/relationships/slide" Target="slides/slide144.xml"/><Relationship Id="rId146" Type="http://schemas.openxmlformats.org/officeDocument/2006/relationships/slide" Target="slides/slide145.xml"/><Relationship Id="rId147" Type="http://schemas.openxmlformats.org/officeDocument/2006/relationships/slide" Target="slides/slide146.xml"/><Relationship Id="rId148" Type="http://schemas.openxmlformats.org/officeDocument/2006/relationships/slide" Target="slides/slide147.xml"/><Relationship Id="rId149" Type="http://schemas.openxmlformats.org/officeDocument/2006/relationships/slide" Target="slides/slide14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80" Type="http://schemas.openxmlformats.org/officeDocument/2006/relationships/slide" Target="slides/slide79.xml"/><Relationship Id="rId81" Type="http://schemas.openxmlformats.org/officeDocument/2006/relationships/slide" Target="slides/slide80.xml"/><Relationship Id="rId82" Type="http://schemas.openxmlformats.org/officeDocument/2006/relationships/slide" Target="slides/slide81.xml"/><Relationship Id="rId83" Type="http://schemas.openxmlformats.org/officeDocument/2006/relationships/slide" Target="slides/slide82.xml"/><Relationship Id="rId84" Type="http://schemas.openxmlformats.org/officeDocument/2006/relationships/slide" Target="slides/slide83.xml"/><Relationship Id="rId85" Type="http://schemas.openxmlformats.org/officeDocument/2006/relationships/slide" Target="slides/slide84.xml"/><Relationship Id="rId86" Type="http://schemas.openxmlformats.org/officeDocument/2006/relationships/slide" Target="slides/slide85.xml"/><Relationship Id="rId87" Type="http://schemas.openxmlformats.org/officeDocument/2006/relationships/slide" Target="slides/slide86.xml"/><Relationship Id="rId88" Type="http://schemas.openxmlformats.org/officeDocument/2006/relationships/slide" Target="slides/slide87.xml"/><Relationship Id="rId89" Type="http://schemas.openxmlformats.org/officeDocument/2006/relationships/slide" Target="slides/slide88.xml"/><Relationship Id="rId110" Type="http://schemas.openxmlformats.org/officeDocument/2006/relationships/slide" Target="slides/slide109.xml"/><Relationship Id="rId111" Type="http://schemas.openxmlformats.org/officeDocument/2006/relationships/slide" Target="slides/slide110.xml"/><Relationship Id="rId112" Type="http://schemas.openxmlformats.org/officeDocument/2006/relationships/slide" Target="slides/slide111.xml"/><Relationship Id="rId113" Type="http://schemas.openxmlformats.org/officeDocument/2006/relationships/slide" Target="slides/slide112.xml"/><Relationship Id="rId114" Type="http://schemas.openxmlformats.org/officeDocument/2006/relationships/slide" Target="slides/slide113.xml"/><Relationship Id="rId115" Type="http://schemas.openxmlformats.org/officeDocument/2006/relationships/slide" Target="slides/slide114.xml"/><Relationship Id="rId116" Type="http://schemas.openxmlformats.org/officeDocument/2006/relationships/slide" Target="slides/slide115.xml"/><Relationship Id="rId117" Type="http://schemas.openxmlformats.org/officeDocument/2006/relationships/slide" Target="slides/slide116.xml"/><Relationship Id="rId118" Type="http://schemas.openxmlformats.org/officeDocument/2006/relationships/slide" Target="slides/slide117.xml"/><Relationship Id="rId119" Type="http://schemas.openxmlformats.org/officeDocument/2006/relationships/slide" Target="slides/slide118.xml"/><Relationship Id="rId150" Type="http://schemas.openxmlformats.org/officeDocument/2006/relationships/slide" Target="slides/slide149.xml"/><Relationship Id="rId151" Type="http://schemas.openxmlformats.org/officeDocument/2006/relationships/slide" Target="slides/slide150.xml"/><Relationship Id="rId152" Type="http://schemas.openxmlformats.org/officeDocument/2006/relationships/slide" Target="slides/slide15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53" Type="http://schemas.openxmlformats.org/officeDocument/2006/relationships/slide" Target="slides/slide152.xml"/><Relationship Id="rId154" Type="http://schemas.openxmlformats.org/officeDocument/2006/relationships/slide" Target="slides/slide153.xml"/><Relationship Id="rId155" Type="http://schemas.openxmlformats.org/officeDocument/2006/relationships/slide" Target="slides/slide154.xml"/><Relationship Id="rId156" Type="http://schemas.openxmlformats.org/officeDocument/2006/relationships/slide" Target="slides/slide155.xml"/><Relationship Id="rId157" Type="http://schemas.openxmlformats.org/officeDocument/2006/relationships/slide" Target="slides/slide156.xml"/><Relationship Id="rId158" Type="http://schemas.openxmlformats.org/officeDocument/2006/relationships/slide" Target="slides/slide157.xml"/><Relationship Id="rId159" Type="http://schemas.openxmlformats.org/officeDocument/2006/relationships/slide" Target="slides/slide15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90" Type="http://schemas.openxmlformats.org/officeDocument/2006/relationships/slide" Target="slides/slide89.xml"/><Relationship Id="rId91" Type="http://schemas.openxmlformats.org/officeDocument/2006/relationships/slide" Target="slides/slide90.xml"/><Relationship Id="rId92" Type="http://schemas.openxmlformats.org/officeDocument/2006/relationships/slide" Target="slides/slide91.xml"/><Relationship Id="rId93" Type="http://schemas.openxmlformats.org/officeDocument/2006/relationships/slide" Target="slides/slide92.xml"/><Relationship Id="rId94" Type="http://schemas.openxmlformats.org/officeDocument/2006/relationships/slide" Target="slides/slide93.xml"/><Relationship Id="rId95" Type="http://schemas.openxmlformats.org/officeDocument/2006/relationships/slide" Target="slides/slide94.xml"/><Relationship Id="rId96" Type="http://schemas.openxmlformats.org/officeDocument/2006/relationships/slide" Target="slides/slide95.xml"/><Relationship Id="rId97" Type="http://schemas.openxmlformats.org/officeDocument/2006/relationships/slide" Target="slides/slide96.xml"/><Relationship Id="rId98" Type="http://schemas.openxmlformats.org/officeDocument/2006/relationships/slide" Target="slides/slide97.xml"/><Relationship Id="rId99" Type="http://schemas.openxmlformats.org/officeDocument/2006/relationships/slide" Target="slides/slide98.xml"/><Relationship Id="rId120" Type="http://schemas.openxmlformats.org/officeDocument/2006/relationships/slide" Target="slides/slide119.xml"/><Relationship Id="rId121" Type="http://schemas.openxmlformats.org/officeDocument/2006/relationships/slide" Target="slides/slide120.xml"/><Relationship Id="rId122" Type="http://schemas.openxmlformats.org/officeDocument/2006/relationships/slide" Target="slides/slide121.xml"/><Relationship Id="rId123" Type="http://schemas.openxmlformats.org/officeDocument/2006/relationships/slide" Target="slides/slide122.xml"/><Relationship Id="rId124" Type="http://schemas.openxmlformats.org/officeDocument/2006/relationships/slide" Target="slides/slide123.xml"/><Relationship Id="rId125" Type="http://schemas.openxmlformats.org/officeDocument/2006/relationships/slide" Target="slides/slide124.xml"/><Relationship Id="rId126" Type="http://schemas.openxmlformats.org/officeDocument/2006/relationships/slide" Target="slides/slide125.xml"/><Relationship Id="rId127" Type="http://schemas.openxmlformats.org/officeDocument/2006/relationships/slide" Target="slides/slide126.xml"/><Relationship Id="rId128" Type="http://schemas.openxmlformats.org/officeDocument/2006/relationships/slide" Target="slides/slide127.xml"/><Relationship Id="rId129" Type="http://schemas.openxmlformats.org/officeDocument/2006/relationships/slide" Target="slides/slide128.xml"/><Relationship Id="rId160" Type="http://schemas.openxmlformats.org/officeDocument/2006/relationships/slide" Target="slides/slide159.xml"/><Relationship Id="rId161" Type="http://schemas.openxmlformats.org/officeDocument/2006/relationships/slide" Target="slides/slide160.xml"/><Relationship Id="rId162" Type="http://schemas.openxmlformats.org/officeDocument/2006/relationships/slide" Target="slides/slide161.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63" Type="http://schemas.openxmlformats.org/officeDocument/2006/relationships/slide" Target="slides/slide162.xml"/><Relationship Id="rId164" Type="http://schemas.openxmlformats.org/officeDocument/2006/relationships/slide" Target="slides/slide163.xml"/><Relationship Id="rId165" Type="http://schemas.openxmlformats.org/officeDocument/2006/relationships/notesMaster" Target="notesMasters/notesMaster1.xml"/><Relationship Id="rId166" Type="http://schemas.openxmlformats.org/officeDocument/2006/relationships/printerSettings" Target="printerSettings/printerSettings1.bin"/><Relationship Id="rId167" Type="http://schemas.openxmlformats.org/officeDocument/2006/relationships/presProps" Target="presProps.xml"/><Relationship Id="rId168" Type="http://schemas.openxmlformats.org/officeDocument/2006/relationships/viewProps" Target="viewProps.xml"/><Relationship Id="rId169" Type="http://schemas.openxmlformats.org/officeDocument/2006/relationships/theme" Target="theme/theme1.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130" Type="http://schemas.openxmlformats.org/officeDocument/2006/relationships/slide" Target="slides/slide129.xml"/><Relationship Id="rId131" Type="http://schemas.openxmlformats.org/officeDocument/2006/relationships/slide" Target="slides/slide130.xml"/><Relationship Id="rId132" Type="http://schemas.openxmlformats.org/officeDocument/2006/relationships/slide" Target="slides/slide131.xml"/><Relationship Id="rId133" Type="http://schemas.openxmlformats.org/officeDocument/2006/relationships/slide" Target="slides/slide132.xml"/><Relationship Id="rId134" Type="http://schemas.openxmlformats.org/officeDocument/2006/relationships/slide" Target="slides/slide133.xml"/><Relationship Id="rId135" Type="http://schemas.openxmlformats.org/officeDocument/2006/relationships/slide" Target="slides/slide134.xml"/><Relationship Id="rId136" Type="http://schemas.openxmlformats.org/officeDocument/2006/relationships/slide" Target="slides/slide135.xml"/><Relationship Id="rId137" Type="http://schemas.openxmlformats.org/officeDocument/2006/relationships/slide" Target="slides/slide136.xml"/><Relationship Id="rId138" Type="http://schemas.openxmlformats.org/officeDocument/2006/relationships/slide" Target="slides/slide137.xml"/><Relationship Id="rId139" Type="http://schemas.openxmlformats.org/officeDocument/2006/relationships/slide" Target="slides/slide138.xml"/><Relationship Id="rId170" Type="http://schemas.openxmlformats.org/officeDocument/2006/relationships/tableStyles" Target="tableStyles.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73" Type="http://schemas.openxmlformats.org/officeDocument/2006/relationships/slide" Target="slides/slide72.xml"/><Relationship Id="rId74" Type="http://schemas.openxmlformats.org/officeDocument/2006/relationships/slide" Target="slides/slide73.xml"/><Relationship Id="rId75" Type="http://schemas.openxmlformats.org/officeDocument/2006/relationships/slide" Target="slides/slide74.xml"/><Relationship Id="rId76" Type="http://schemas.openxmlformats.org/officeDocument/2006/relationships/slide" Target="slides/slide75.xml"/><Relationship Id="rId77" Type="http://schemas.openxmlformats.org/officeDocument/2006/relationships/slide" Target="slides/slide76.xml"/><Relationship Id="rId78" Type="http://schemas.openxmlformats.org/officeDocument/2006/relationships/slide" Target="slides/slide77.xml"/><Relationship Id="rId79" Type="http://schemas.openxmlformats.org/officeDocument/2006/relationships/slide" Target="slides/slide7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100" Type="http://schemas.openxmlformats.org/officeDocument/2006/relationships/slide" Target="slides/slide99.xml"/><Relationship Id="rId101" Type="http://schemas.openxmlformats.org/officeDocument/2006/relationships/slide" Target="slides/slide100.xml"/><Relationship Id="rId102" Type="http://schemas.openxmlformats.org/officeDocument/2006/relationships/slide" Target="slides/slide101.xml"/><Relationship Id="rId103" Type="http://schemas.openxmlformats.org/officeDocument/2006/relationships/slide" Target="slides/slide102.xml"/><Relationship Id="rId104" Type="http://schemas.openxmlformats.org/officeDocument/2006/relationships/slide" Target="slides/slide103.xml"/><Relationship Id="rId105" Type="http://schemas.openxmlformats.org/officeDocument/2006/relationships/slide" Target="slides/slide104.xml"/><Relationship Id="rId106" Type="http://schemas.openxmlformats.org/officeDocument/2006/relationships/slide" Target="slides/slide105.xml"/><Relationship Id="rId107" Type="http://schemas.openxmlformats.org/officeDocument/2006/relationships/slide" Target="slides/slide106.xml"/><Relationship Id="rId108" Type="http://schemas.openxmlformats.org/officeDocument/2006/relationships/slide" Target="slides/slide107.xml"/><Relationship Id="rId109" Type="http://schemas.openxmlformats.org/officeDocument/2006/relationships/slide" Target="slides/slide108.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40" Type="http://schemas.openxmlformats.org/officeDocument/2006/relationships/slide" Target="slides/slide139.xml"/><Relationship Id="rId141" Type="http://schemas.openxmlformats.org/officeDocument/2006/relationships/slide" Target="slides/slide1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9602D9F-DE08-494E-9F06-3ABCE55D1506}" type="datetimeFigureOut">
              <a:rPr lang="en-US" smtClean="0"/>
              <a:t>7/31/14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F2F4791-2DD9-C74D-9AE9-F9A0CF34286C}" type="slidenum">
              <a:rPr lang="en-US" smtClean="0"/>
              <a:t>‹#›</a:t>
            </a:fld>
            <a:endParaRPr lang="en-US"/>
          </a:p>
        </p:txBody>
      </p:sp>
    </p:spTree>
    <p:extLst>
      <p:ext uri="{BB962C8B-B14F-4D97-AF65-F5344CB8AC3E}">
        <p14:creationId xmlns:p14="http://schemas.microsoft.com/office/powerpoint/2010/main" val="408377318"/>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9.xml"/></Relationships>
</file>

<file path=ppt/notesSlides/_rels/notesSlide12.xml.rels><?xml version="1.0" encoding="UTF-8" standalone="yes"?>
<Relationships xmlns="http://schemas.openxmlformats.org/package/2006/relationships"><Relationship Id="rId11" Type="http://schemas.openxmlformats.org/officeDocument/2006/relationships/hyperlink" Target="http://en.wikipedia.org/wiki/Ga_(unit)" TargetMode="External"/><Relationship Id="rId12" Type="http://schemas.openxmlformats.org/officeDocument/2006/relationships/hyperlink" Target="http://tools.wmflabs.org/timescale/?Ma=2,500" TargetMode="External"/><Relationship Id="rId1" Type="http://schemas.openxmlformats.org/officeDocument/2006/relationships/notesMaster" Target="../notesMasters/notesMaster1.xml"/><Relationship Id="rId2" Type="http://schemas.openxmlformats.org/officeDocument/2006/relationships/slide" Target="../slides/slide102.xml"/><Relationship Id="rId3" Type="http://schemas.openxmlformats.org/officeDocument/2006/relationships/hyperlink" Target="http://en.wikipedia.org/wiki/Eon_(geology)" TargetMode="External"/><Relationship Id="rId4" Type="http://schemas.openxmlformats.org/officeDocument/2006/relationships/hyperlink" Target="http://en.wikipedia.org/wiki/Archean" TargetMode="External"/><Relationship Id="rId5" Type="http://schemas.openxmlformats.org/officeDocument/2006/relationships/hyperlink" Target="http://en.wikipedia.org/wiki/Earth" TargetMode="External"/><Relationship Id="rId6" Type="http://schemas.openxmlformats.org/officeDocument/2006/relationships/hyperlink" Target="http://en.wikipedia.org/wiki/International_Commission_on_Stratigraphy" TargetMode="External"/><Relationship Id="rId7" Type="http://schemas.openxmlformats.org/officeDocument/2006/relationships/hyperlink" Target="http://tools.wmflabs.org/timescale/?Ma=4,000" TargetMode="External"/><Relationship Id="rId8" Type="http://schemas.openxmlformats.org/officeDocument/2006/relationships/hyperlink" Target="http://en.wikipedia.org/wiki/Myr" TargetMode="External"/><Relationship Id="rId9" Type="http://schemas.openxmlformats.org/officeDocument/2006/relationships/hyperlink" Target="http://en.wikipedia.org/wiki/Geology" TargetMode="External"/><Relationship Id="rId10" Type="http://schemas.openxmlformats.org/officeDocument/2006/relationships/hyperlink" Target="http://en.wikipedia.org/wiki/Proterozoic" TargetMode="Externa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en.wikipedia.org/wiki/Earth" TargetMode="External"/><Relationship Id="rId4" Type="http://schemas.openxmlformats.org/officeDocument/2006/relationships/hyperlink" Target="http://en.wikipedia.org/wiki/Geothermal_gradient%23Heat_flow" TargetMode="External"/><Relationship Id="rId5" Type="http://schemas.openxmlformats.org/officeDocument/2006/relationships/hyperlink" Target="http://en.wikipedia.org/wiki/Proterozoic" TargetMode="External"/><Relationship Id="rId6" Type="http://schemas.openxmlformats.org/officeDocument/2006/relationships/hyperlink" Target="http://en.wikipedia.org/wiki/Inner_core" TargetMode="External"/><Relationship Id="rId7" Type="http://schemas.openxmlformats.org/officeDocument/2006/relationships/hyperlink" Target="http://en.wikipedia.org/wiki/Radioactive" TargetMode="External"/><Relationship Id="rId8" Type="http://schemas.openxmlformats.org/officeDocument/2006/relationships/hyperlink" Target="http://en.wikipedia.org/wiki/Eon_(geology)" TargetMode="External"/><Relationship Id="rId1" Type="http://schemas.openxmlformats.org/officeDocument/2006/relationships/notesMaster" Target="../notesMasters/notesMaster1.xml"/><Relationship Id="rId2" Type="http://schemas.openxmlformats.org/officeDocument/2006/relationships/slide" Target="../slides/slide10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5.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6.xml"/></Relationships>
</file>

<file path=ppt/notesSlides/_rels/notesSlide16.xml.rels><?xml version="1.0" encoding="UTF-8" standalone="yes"?>
<Relationships xmlns="http://schemas.openxmlformats.org/package/2006/relationships"><Relationship Id="rId11" Type="http://schemas.openxmlformats.org/officeDocument/2006/relationships/hyperlink" Target="http://en.wikipedia.org/wiki/Water" TargetMode="External"/><Relationship Id="rId12" Type="http://schemas.openxmlformats.org/officeDocument/2006/relationships/hyperlink" Target="http://en.wikipedia.org/wiki/Carbon_dioxide" TargetMode="External"/><Relationship Id="rId13" Type="http://schemas.openxmlformats.org/officeDocument/2006/relationships/hyperlink" Target="http://en.wikipedia.org/wiki/Ammonia" TargetMode="External"/><Relationship Id="rId14" Type="http://schemas.openxmlformats.org/officeDocument/2006/relationships/hyperlink" Target="http://en.wikipedia.org/wiki/Hydrogen" TargetMode="External"/><Relationship Id="rId15" Type="http://schemas.openxmlformats.org/officeDocument/2006/relationships/hyperlink" Target="http://en.wikipedia.org/wiki/Methane" TargetMode="External"/><Relationship Id="rId16" Type="http://schemas.openxmlformats.org/officeDocument/2006/relationships/hyperlink" Target="http://en.wikipedia.org/wiki/Sulfur_dioxide" TargetMode="External"/><Relationship Id="rId1" Type="http://schemas.openxmlformats.org/officeDocument/2006/relationships/notesMaster" Target="../notesMasters/notesMaster1.xml"/><Relationship Id="rId2" Type="http://schemas.openxmlformats.org/officeDocument/2006/relationships/slide" Target="../slides/slide138.xml"/><Relationship Id="rId3" Type="http://schemas.openxmlformats.org/officeDocument/2006/relationships/hyperlink" Target="http://en.wikipedia.org/wiki/Chemical_elements" TargetMode="External"/><Relationship Id="rId4" Type="http://schemas.openxmlformats.org/officeDocument/2006/relationships/hyperlink" Target="http://en.wikipedia.org/wiki/Chemical_compounds" TargetMode="External"/><Relationship Id="rId5" Type="http://schemas.openxmlformats.org/officeDocument/2006/relationships/hyperlink" Target="http://en.wikipedia.org/wiki/Volatility_(chemistry)" TargetMode="External"/><Relationship Id="rId6" Type="http://schemas.openxmlformats.org/officeDocument/2006/relationships/hyperlink" Target="http://en.wikipedia.org/wiki/Planet" TargetMode="External"/><Relationship Id="rId7" Type="http://schemas.openxmlformats.org/officeDocument/2006/relationships/hyperlink" Target="http://en.wikipedia.org/wiki/Moon" TargetMode="External"/><Relationship Id="rId8" Type="http://schemas.openxmlformats.org/officeDocument/2006/relationships/hyperlink" Target="http://en.wikipedia.org/wiki/Crust_(geology)" TargetMode="External"/><Relationship Id="rId9" Type="http://schemas.openxmlformats.org/officeDocument/2006/relationships/hyperlink" Target="http://en.wikipedia.org/wiki/Atmosphere" TargetMode="External"/><Relationship Id="rId10" Type="http://schemas.openxmlformats.org/officeDocument/2006/relationships/hyperlink" Target="http://en.wikipedia.org/wiki/Nitrogen" TargetMode="Externa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3.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4.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5.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6.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7.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8.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9.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0.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2.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3.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4.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5.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6.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7.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8.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9.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0.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2.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1. F</a:t>
            </a:r>
            <a:endParaRPr lang="en-US" dirty="0"/>
          </a:p>
        </p:txBody>
      </p:sp>
      <p:sp>
        <p:nvSpPr>
          <p:cNvPr id="4" name="Slide Number Placeholder 3"/>
          <p:cNvSpPr>
            <a:spLocks noGrp="1"/>
          </p:cNvSpPr>
          <p:nvPr>
            <p:ph type="sldNum" sz="quarter" idx="10"/>
          </p:nvPr>
        </p:nvSpPr>
        <p:spPr/>
        <p:txBody>
          <a:bodyPr/>
          <a:lstStyle/>
          <a:p>
            <a:fld id="{2F2F4791-2DD9-C74D-9AE9-F9A0CF34286C}" type="slidenum">
              <a:rPr lang="en-US" smtClean="0"/>
              <a:t>4</a:t>
            </a:fld>
            <a:endParaRPr lang="en-US"/>
          </a:p>
        </p:txBody>
      </p:sp>
    </p:spTree>
    <p:extLst>
      <p:ext uri="{BB962C8B-B14F-4D97-AF65-F5344CB8AC3E}">
        <p14:creationId xmlns:p14="http://schemas.microsoft.com/office/powerpoint/2010/main" val="340573592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1. F  2. T  3. F   4.  T   5.  F   6.  T   7.  T   8.  T   9.  T   10.  F</a:t>
            </a:r>
            <a:endParaRPr lang="en-US" dirty="0" smtClean="0"/>
          </a:p>
        </p:txBody>
      </p:sp>
      <p:sp>
        <p:nvSpPr>
          <p:cNvPr id="4" name="Slide Number Placeholder 3"/>
          <p:cNvSpPr>
            <a:spLocks noGrp="1"/>
          </p:cNvSpPr>
          <p:nvPr>
            <p:ph type="sldNum" sz="quarter" idx="10"/>
          </p:nvPr>
        </p:nvSpPr>
        <p:spPr/>
        <p:txBody>
          <a:bodyPr/>
          <a:lstStyle/>
          <a:p>
            <a:fld id="{2F2F4791-2DD9-C74D-9AE9-F9A0CF34286C}" type="slidenum">
              <a:rPr lang="en-US" smtClean="0"/>
              <a:t>13</a:t>
            </a:fld>
            <a:endParaRPr lang="en-US"/>
          </a:p>
        </p:txBody>
      </p:sp>
    </p:spTree>
    <p:extLst>
      <p:ext uri="{BB962C8B-B14F-4D97-AF65-F5344CB8AC3E}">
        <p14:creationId xmlns:p14="http://schemas.microsoft.com/office/powerpoint/2010/main" val="34057359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Andesitic – made of an</a:t>
            </a:r>
            <a:r>
              <a:rPr lang="en-US" baseline="0" dirty="0" smtClean="0"/>
              <a:t> igneous volcanic rock of intermediate composition, consisting mainly of SiO</a:t>
            </a:r>
            <a:r>
              <a:rPr lang="en-US" baseline="-25000" dirty="0" smtClean="0"/>
              <a:t>2</a:t>
            </a:r>
            <a:r>
              <a:rPr lang="en-US" baseline="0" dirty="0" smtClean="0"/>
              <a:t>    Hydrous – containing water</a:t>
            </a:r>
            <a:endParaRPr lang="en-US" baseline="-25000" dirty="0" smtClean="0"/>
          </a:p>
          <a:p>
            <a:endParaRPr lang="en-US" baseline="-25000" dirty="0"/>
          </a:p>
        </p:txBody>
      </p:sp>
      <p:sp>
        <p:nvSpPr>
          <p:cNvPr id="4" name="Slide Number Placeholder 3"/>
          <p:cNvSpPr>
            <a:spLocks noGrp="1"/>
          </p:cNvSpPr>
          <p:nvPr>
            <p:ph type="sldNum" sz="quarter" idx="10"/>
          </p:nvPr>
        </p:nvSpPr>
        <p:spPr/>
        <p:txBody>
          <a:bodyPr/>
          <a:lstStyle/>
          <a:p>
            <a:fld id="{2F2F4791-2DD9-C74D-9AE9-F9A0CF34286C}" type="slidenum">
              <a:rPr lang="en-US" smtClean="0"/>
              <a:t>99</a:t>
            </a:fld>
            <a:endParaRPr lang="en-US"/>
          </a:p>
        </p:txBody>
      </p:sp>
    </p:spTree>
    <p:extLst>
      <p:ext uri="{BB962C8B-B14F-4D97-AF65-F5344CB8AC3E}">
        <p14:creationId xmlns:p14="http://schemas.microsoft.com/office/powerpoint/2010/main" val="39571654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HADEAN: the first </a:t>
            </a:r>
            <a:r>
              <a:rPr lang="en-US" dirty="0" smtClean="0">
                <a:hlinkClick r:id="rId3" tooltip="Eon (geology)"/>
              </a:rPr>
              <a:t>geologic eon</a:t>
            </a:r>
            <a:r>
              <a:rPr lang="en-US" dirty="0" smtClean="0"/>
              <a:t> of Earth and lies before the </a:t>
            </a:r>
            <a:r>
              <a:rPr lang="en-US" dirty="0" smtClean="0">
                <a:hlinkClick r:id="rId4" tooltip="Archean"/>
              </a:rPr>
              <a:t>Archean</a:t>
            </a:r>
            <a:r>
              <a:rPr lang="en-US" dirty="0" smtClean="0"/>
              <a:t>. It began with the formation of the </a:t>
            </a:r>
            <a:r>
              <a:rPr lang="en-US" dirty="0" smtClean="0">
                <a:hlinkClick r:id="rId5" tooltip="Earth"/>
              </a:rPr>
              <a:t>Earth</a:t>
            </a:r>
            <a:r>
              <a:rPr lang="en-US" dirty="0" smtClean="0"/>
              <a:t> about 4.5 billion years ago and ended, as defined by the </a:t>
            </a:r>
            <a:r>
              <a:rPr lang="en-US" dirty="0" smtClean="0">
                <a:hlinkClick r:id="rId6" tooltip="International Commission on Stratigraphy"/>
              </a:rPr>
              <a:t>ICS</a:t>
            </a:r>
            <a:r>
              <a:rPr lang="en-US" dirty="0" smtClean="0"/>
              <a:t>, </a:t>
            </a:r>
            <a:r>
              <a:rPr lang="en-US" dirty="0" smtClean="0">
                <a:effectLst/>
                <a:hlinkClick r:id="rId7"/>
              </a:rPr>
              <a:t>4,000</a:t>
            </a:r>
            <a:r>
              <a:rPr lang="en-US" dirty="0" smtClean="0">
                <a:effectLst/>
              </a:rPr>
              <a:t> </a:t>
            </a:r>
            <a:r>
              <a:rPr lang="en-US" dirty="0" smtClean="0">
                <a:effectLst/>
                <a:hlinkClick r:id="rId8" tooltip="Myr"/>
              </a:rPr>
              <a:t>million years ago</a:t>
            </a:r>
            <a:r>
              <a:rPr lang="en-US" dirty="0" smtClean="0"/>
              <a:t>.</a:t>
            </a:r>
          </a:p>
          <a:p>
            <a:r>
              <a:rPr lang="en-US" dirty="0" smtClean="0"/>
              <a:t>The planet had just formed and was still very hot due to high volcanism, a partially molten surface and frequent collisions with other Solar System bodies.</a:t>
            </a:r>
          </a:p>
          <a:p>
            <a:r>
              <a:rPr lang="en-US" dirty="0" smtClean="0"/>
              <a:t>ARCHEAN: a </a:t>
            </a:r>
            <a:r>
              <a:rPr lang="en-US" dirty="0" smtClean="0">
                <a:hlinkClick r:id="rId9" tooltip="Geology"/>
              </a:rPr>
              <a:t>geologic</a:t>
            </a:r>
            <a:r>
              <a:rPr lang="en-US" dirty="0" smtClean="0"/>
              <a:t> </a:t>
            </a:r>
            <a:r>
              <a:rPr lang="en-US" dirty="0" smtClean="0">
                <a:hlinkClick r:id="rId3" tooltip="Eon (geology)"/>
              </a:rPr>
              <a:t>eon</a:t>
            </a:r>
            <a:r>
              <a:rPr lang="en-US" dirty="0" smtClean="0"/>
              <a:t> before the </a:t>
            </a:r>
            <a:r>
              <a:rPr lang="en-US" dirty="0" smtClean="0">
                <a:hlinkClick r:id="rId10" tooltip="Proterozoic"/>
              </a:rPr>
              <a:t>Proterozoic</a:t>
            </a:r>
            <a:r>
              <a:rPr lang="en-US" dirty="0" smtClean="0"/>
              <a:t> Eon, before 2.5 </a:t>
            </a:r>
            <a:r>
              <a:rPr lang="en-US" dirty="0" smtClean="0">
                <a:hlinkClick r:id="rId11" tooltip="Ga (unit)"/>
              </a:rPr>
              <a:t>Ga</a:t>
            </a:r>
            <a:r>
              <a:rPr lang="en-US" dirty="0" smtClean="0"/>
              <a:t> (billion years), or </a:t>
            </a:r>
            <a:r>
              <a:rPr lang="en-US" dirty="0" smtClean="0">
                <a:effectLst/>
                <a:hlinkClick r:id="rId12"/>
              </a:rPr>
              <a:t>2,500</a:t>
            </a:r>
            <a:r>
              <a:rPr lang="en-US" dirty="0" smtClean="0">
                <a:effectLst/>
              </a:rPr>
              <a:t> </a:t>
            </a:r>
            <a:r>
              <a:rPr lang="en-US" dirty="0" smtClean="0">
                <a:effectLst/>
                <a:hlinkClick r:id="rId8" tooltip="Myr"/>
              </a:rPr>
              <a:t>million years ago</a:t>
            </a:r>
            <a:r>
              <a:rPr lang="en-US" dirty="0" smtClean="0"/>
              <a:t>.</a:t>
            </a:r>
            <a:endParaRPr lang="en-US" dirty="0"/>
          </a:p>
        </p:txBody>
      </p:sp>
      <p:sp>
        <p:nvSpPr>
          <p:cNvPr id="4" name="Slide Number Placeholder 3"/>
          <p:cNvSpPr>
            <a:spLocks noGrp="1"/>
          </p:cNvSpPr>
          <p:nvPr>
            <p:ph type="sldNum" sz="quarter" idx="10"/>
          </p:nvPr>
        </p:nvSpPr>
        <p:spPr/>
        <p:txBody>
          <a:bodyPr/>
          <a:lstStyle/>
          <a:p>
            <a:fld id="{2F2F4791-2DD9-C74D-9AE9-F9A0CF34286C}" type="slidenum">
              <a:rPr lang="en-US" smtClean="0"/>
              <a:t>102</a:t>
            </a:fld>
            <a:endParaRPr lang="en-US"/>
          </a:p>
        </p:txBody>
      </p:sp>
    </p:spTree>
    <p:extLst>
      <p:ext uri="{BB962C8B-B14F-4D97-AF65-F5344CB8AC3E}">
        <p14:creationId xmlns:p14="http://schemas.microsoft.com/office/powerpoint/2010/main" val="9595899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a:t>
            </a:r>
            <a:r>
              <a:rPr lang="en-US" dirty="0" err="1" smtClean="0"/>
              <a:t>Archean</a:t>
            </a:r>
            <a:r>
              <a:rPr lang="en-US" dirty="0" smtClean="0"/>
              <a:t> is one of the four principal eons of </a:t>
            </a:r>
            <a:r>
              <a:rPr lang="en-US" u="sng" dirty="0" smtClean="0">
                <a:hlinkClick r:id="rId3" tooltip="Earth"/>
              </a:rPr>
              <a:t>Earth</a:t>
            </a:r>
            <a:r>
              <a:rPr lang="en-US" dirty="0" smtClean="0"/>
              <a:t> history. When the </a:t>
            </a:r>
            <a:r>
              <a:rPr lang="en-US" dirty="0" err="1" smtClean="0"/>
              <a:t>Archean</a:t>
            </a:r>
            <a:r>
              <a:rPr lang="en-US" dirty="0" smtClean="0"/>
              <a:t> began, the Earth's </a:t>
            </a:r>
            <a:r>
              <a:rPr lang="en-US" u="sng" dirty="0" smtClean="0">
                <a:hlinkClick r:id="rId4" tooltip="Geothermal gradient"/>
              </a:rPr>
              <a:t>heat flow</a:t>
            </a:r>
            <a:r>
              <a:rPr lang="en-US" u="sng" dirty="0" smtClean="0"/>
              <a:t> </a:t>
            </a:r>
            <a:r>
              <a:rPr lang="en-US" dirty="0" smtClean="0"/>
              <a:t>was nearly three times as high as it is today, and it was still twice the current level at the transition from the </a:t>
            </a:r>
            <a:r>
              <a:rPr lang="en-US" dirty="0" err="1" smtClean="0"/>
              <a:t>Archean</a:t>
            </a:r>
            <a:r>
              <a:rPr lang="en-US" dirty="0" smtClean="0"/>
              <a:t> to the </a:t>
            </a:r>
            <a:r>
              <a:rPr lang="en-US" dirty="0" smtClean="0">
                <a:hlinkClick r:id="rId5" tooltip="Proterozoic"/>
              </a:rPr>
              <a:t>Proterozoic</a:t>
            </a:r>
            <a:r>
              <a:rPr lang="en-US" dirty="0" smtClean="0"/>
              <a:t> (2,500 </a:t>
            </a:r>
            <a:r>
              <a:rPr lang="en-US" b="1" dirty="0" smtClean="0"/>
              <a:t>Ma</a:t>
            </a:r>
            <a:r>
              <a:rPr lang="en-US" dirty="0" smtClean="0"/>
              <a:t>). The extra heat was the result of a mix of remnant heat from planetary accretion, heat from the formation of the </a:t>
            </a:r>
            <a:r>
              <a:rPr lang="en-US" dirty="0" smtClean="0">
                <a:hlinkClick r:id="rId6" tooltip="Inner core"/>
              </a:rPr>
              <a:t>Earth's core</a:t>
            </a:r>
            <a:r>
              <a:rPr lang="en-US" dirty="0" smtClean="0"/>
              <a:t>, and heat produced by </a:t>
            </a:r>
            <a:r>
              <a:rPr lang="en-US" dirty="0" smtClean="0">
                <a:hlinkClick r:id="rId7" tooltip="Radioactive"/>
              </a:rPr>
              <a:t>radioactive</a:t>
            </a:r>
            <a:r>
              <a:rPr lang="en-US" dirty="0" smtClean="0"/>
              <a:t> elements.</a:t>
            </a:r>
          </a:p>
          <a:p>
            <a:r>
              <a:rPr lang="en-US" dirty="0" smtClean="0"/>
              <a:t>PROTEROZIC: a </a:t>
            </a:r>
            <a:r>
              <a:rPr lang="en-US" dirty="0" smtClean="0">
                <a:hlinkClick r:id="rId8" tooltip="Eon (geology)"/>
              </a:rPr>
              <a:t>geological eon</a:t>
            </a:r>
            <a:r>
              <a:rPr lang="en-US" dirty="0" smtClean="0"/>
              <a:t> representing the time just before the proliferation of complex life on </a:t>
            </a:r>
            <a:r>
              <a:rPr lang="en-US" dirty="0" smtClean="0">
                <a:hlinkClick r:id="rId3" tooltip="Earth"/>
              </a:rPr>
              <a:t>Earth</a:t>
            </a:r>
            <a:r>
              <a:rPr lang="en-US" dirty="0" smtClean="0"/>
              <a:t>.</a:t>
            </a:r>
          </a:p>
          <a:p>
            <a:endParaRPr lang="en-US" dirty="0"/>
          </a:p>
        </p:txBody>
      </p:sp>
      <p:sp>
        <p:nvSpPr>
          <p:cNvPr id="4" name="Slide Number Placeholder 3"/>
          <p:cNvSpPr>
            <a:spLocks noGrp="1"/>
          </p:cNvSpPr>
          <p:nvPr>
            <p:ph type="sldNum" sz="quarter" idx="10"/>
          </p:nvPr>
        </p:nvSpPr>
        <p:spPr/>
        <p:txBody>
          <a:bodyPr/>
          <a:lstStyle/>
          <a:p>
            <a:fld id="{2F2F4791-2DD9-C74D-9AE9-F9A0CF34286C}" type="slidenum">
              <a:rPr lang="en-US" smtClean="0"/>
              <a:t>103</a:t>
            </a:fld>
            <a:endParaRPr lang="en-US"/>
          </a:p>
        </p:txBody>
      </p:sp>
    </p:spTree>
    <p:extLst>
      <p:ext uri="{BB962C8B-B14F-4D97-AF65-F5344CB8AC3E}">
        <p14:creationId xmlns:p14="http://schemas.microsoft.com/office/powerpoint/2010/main" val="21886195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an animation (24 sec)  -  move the cursor over the image and click on the “run” button to start it.</a:t>
            </a:r>
            <a:endParaRPr lang="en-US" dirty="0"/>
          </a:p>
        </p:txBody>
      </p:sp>
      <p:sp>
        <p:nvSpPr>
          <p:cNvPr id="4" name="Slide Number Placeholder 3"/>
          <p:cNvSpPr>
            <a:spLocks noGrp="1"/>
          </p:cNvSpPr>
          <p:nvPr>
            <p:ph type="sldNum" sz="quarter" idx="10"/>
          </p:nvPr>
        </p:nvSpPr>
        <p:spPr/>
        <p:txBody>
          <a:bodyPr/>
          <a:lstStyle/>
          <a:p>
            <a:fld id="{2F2F4791-2DD9-C74D-9AE9-F9A0CF34286C}" type="slidenum">
              <a:rPr lang="en-US" smtClean="0"/>
              <a:t>115</a:t>
            </a:fld>
            <a:endParaRPr lang="en-US"/>
          </a:p>
        </p:txBody>
      </p:sp>
    </p:spTree>
    <p:extLst>
      <p:ext uri="{BB962C8B-B14F-4D97-AF65-F5344CB8AC3E}">
        <p14:creationId xmlns:p14="http://schemas.microsoft.com/office/powerpoint/2010/main" val="249004545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F2F4791-2DD9-C74D-9AE9-F9A0CF34286C}" type="slidenum">
              <a:rPr lang="en-US" smtClean="0"/>
              <a:t>116</a:t>
            </a:fld>
            <a:endParaRPr lang="en-US"/>
          </a:p>
        </p:txBody>
      </p:sp>
    </p:spTree>
    <p:extLst>
      <p:ext uri="{BB962C8B-B14F-4D97-AF65-F5344CB8AC3E}">
        <p14:creationId xmlns:p14="http://schemas.microsoft.com/office/powerpoint/2010/main" val="24900454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VOLATILES - the group of </a:t>
            </a:r>
            <a:r>
              <a:rPr lang="en-US" dirty="0" smtClean="0">
                <a:hlinkClick r:id="rId3" tooltip="Chemical elements"/>
              </a:rPr>
              <a:t>chemical elements</a:t>
            </a:r>
            <a:r>
              <a:rPr lang="en-US" dirty="0" smtClean="0"/>
              <a:t> and </a:t>
            </a:r>
            <a:r>
              <a:rPr lang="en-US" dirty="0" smtClean="0">
                <a:hlinkClick r:id="rId4" tooltip="Chemical compounds"/>
              </a:rPr>
              <a:t>chemical compounds</a:t>
            </a:r>
            <a:r>
              <a:rPr lang="en-US" dirty="0" smtClean="0"/>
              <a:t> with </a:t>
            </a:r>
            <a:r>
              <a:rPr lang="en-US" dirty="0" smtClean="0">
                <a:hlinkClick r:id="rId5" tooltip="Volatility (chemistry)"/>
              </a:rPr>
              <a:t>low boiling points</a:t>
            </a:r>
            <a:r>
              <a:rPr lang="en-US" dirty="0" smtClean="0"/>
              <a:t> that are associated with a </a:t>
            </a:r>
            <a:r>
              <a:rPr lang="en-US" dirty="0" smtClean="0">
                <a:hlinkClick r:id="rId6" tooltip="Planet"/>
              </a:rPr>
              <a:t>planet</a:t>
            </a:r>
            <a:r>
              <a:rPr lang="en-US" dirty="0" smtClean="0"/>
              <a:t>'s or </a:t>
            </a:r>
            <a:r>
              <a:rPr lang="en-US" dirty="0" smtClean="0">
                <a:hlinkClick r:id="rId7" tooltip="Moon"/>
              </a:rPr>
              <a:t>moon</a:t>
            </a:r>
            <a:r>
              <a:rPr lang="en-US" dirty="0" smtClean="0"/>
              <a:t>'s </a:t>
            </a:r>
            <a:r>
              <a:rPr lang="en-US" dirty="0" smtClean="0">
                <a:hlinkClick r:id="rId8" tooltip="Crust (geology)"/>
              </a:rPr>
              <a:t>crust</a:t>
            </a:r>
            <a:r>
              <a:rPr lang="en-US" dirty="0" smtClean="0"/>
              <a:t> and/or </a:t>
            </a:r>
            <a:r>
              <a:rPr lang="en-US" dirty="0" smtClean="0">
                <a:hlinkClick r:id="rId9" tooltip="Atmosphere"/>
              </a:rPr>
              <a:t>atmosphere</a:t>
            </a:r>
            <a:r>
              <a:rPr lang="en-US" dirty="0" smtClean="0"/>
              <a:t>. Examples include </a:t>
            </a:r>
            <a:r>
              <a:rPr lang="en-US" dirty="0" smtClean="0">
                <a:hlinkClick r:id="rId10" tooltip="Nitrogen"/>
              </a:rPr>
              <a:t>nitrogen</a:t>
            </a:r>
            <a:r>
              <a:rPr lang="en-US" dirty="0" smtClean="0"/>
              <a:t>, </a:t>
            </a:r>
            <a:r>
              <a:rPr lang="en-US" dirty="0" smtClean="0">
                <a:hlinkClick r:id="rId11" tooltip="Water"/>
              </a:rPr>
              <a:t>water</a:t>
            </a:r>
            <a:r>
              <a:rPr lang="en-US" dirty="0" smtClean="0"/>
              <a:t>, </a:t>
            </a:r>
            <a:r>
              <a:rPr lang="en-US" dirty="0" smtClean="0">
                <a:hlinkClick r:id="rId12" tooltip="Carbon dioxide"/>
              </a:rPr>
              <a:t>carbon dioxide</a:t>
            </a:r>
            <a:r>
              <a:rPr lang="en-US" dirty="0" smtClean="0"/>
              <a:t>, </a:t>
            </a:r>
            <a:r>
              <a:rPr lang="en-US" dirty="0" smtClean="0">
                <a:hlinkClick r:id="rId13" tooltip="Ammonia"/>
              </a:rPr>
              <a:t>ammonia</a:t>
            </a:r>
            <a:r>
              <a:rPr lang="en-US" dirty="0" smtClean="0"/>
              <a:t>, </a:t>
            </a:r>
            <a:r>
              <a:rPr lang="en-US" dirty="0" smtClean="0">
                <a:hlinkClick r:id="rId14" tooltip="Hydrogen"/>
              </a:rPr>
              <a:t>hydrogen</a:t>
            </a:r>
            <a:r>
              <a:rPr lang="en-US" dirty="0" smtClean="0"/>
              <a:t>, </a:t>
            </a:r>
            <a:r>
              <a:rPr lang="en-US" dirty="0" smtClean="0">
                <a:hlinkClick r:id="rId15" tooltip="Methane"/>
              </a:rPr>
              <a:t>methane</a:t>
            </a:r>
            <a:r>
              <a:rPr lang="en-US" dirty="0" smtClean="0"/>
              <a:t> and </a:t>
            </a:r>
            <a:r>
              <a:rPr lang="en-US" dirty="0" smtClean="0">
                <a:hlinkClick r:id="rId16" tooltip="Sulfur dioxide"/>
              </a:rPr>
              <a:t>sulfur dioxide</a:t>
            </a:r>
            <a:r>
              <a:rPr lang="en-US" dirty="0" smtClean="0"/>
              <a:t>. </a:t>
            </a:r>
            <a:endParaRPr lang="en-US" dirty="0"/>
          </a:p>
        </p:txBody>
      </p:sp>
      <p:sp>
        <p:nvSpPr>
          <p:cNvPr id="4" name="Slide Number Placeholder 3"/>
          <p:cNvSpPr>
            <a:spLocks noGrp="1"/>
          </p:cNvSpPr>
          <p:nvPr>
            <p:ph type="sldNum" sz="quarter" idx="10"/>
          </p:nvPr>
        </p:nvSpPr>
        <p:spPr/>
        <p:txBody>
          <a:bodyPr/>
          <a:lstStyle/>
          <a:p>
            <a:fld id="{2F2F4791-2DD9-C74D-9AE9-F9A0CF34286C}" type="slidenum">
              <a:rPr lang="en-US" smtClean="0"/>
              <a:t>138</a:t>
            </a:fld>
            <a:endParaRPr lang="en-US"/>
          </a:p>
        </p:txBody>
      </p:sp>
    </p:spTree>
    <p:extLst>
      <p:ext uri="{BB962C8B-B14F-4D97-AF65-F5344CB8AC3E}">
        <p14:creationId xmlns:p14="http://schemas.microsoft.com/office/powerpoint/2010/main" val="191838914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For a long time tsunamis were erroneously called tidal waves. A tidal wave according to Oxford English Dictionary is a “high water wave caused by the movement of the tide.” It is different from a storm surge a flood of water that occur when water pushed inland by a storm such as a typhoon coincides with a high tide. The word tsunami is derived from the Japanese </a:t>
            </a:r>
            <a:r>
              <a:rPr lang="en-US" i="1" dirty="0" err="1" smtClean="0"/>
              <a:t>tsu</a:t>
            </a:r>
            <a:r>
              <a:rPr lang="en-US" dirty="0" smtClean="0"/>
              <a:t> (“harbor”) and </a:t>
            </a:r>
            <a:r>
              <a:rPr lang="en-US" i="1" dirty="0" err="1" smtClean="0"/>
              <a:t>nami</a:t>
            </a:r>
            <a:r>
              <a:rPr lang="en-US" dirty="0" smtClean="0"/>
              <a:t> (“waves”).</a:t>
            </a:r>
            <a:endParaRPr lang="en-US" dirty="0"/>
          </a:p>
        </p:txBody>
      </p:sp>
      <p:sp>
        <p:nvSpPr>
          <p:cNvPr id="4" name="Slide Number Placeholder 3"/>
          <p:cNvSpPr>
            <a:spLocks noGrp="1"/>
          </p:cNvSpPr>
          <p:nvPr>
            <p:ph type="sldNum" sz="quarter" idx="10"/>
          </p:nvPr>
        </p:nvSpPr>
        <p:spPr/>
        <p:txBody>
          <a:bodyPr/>
          <a:lstStyle/>
          <a:p>
            <a:fld id="{2F2F4791-2DD9-C74D-9AE9-F9A0CF34286C}" type="slidenum">
              <a:rPr lang="en-US" smtClean="0"/>
              <a:t>143</a:t>
            </a:fld>
            <a:endParaRPr lang="en-US"/>
          </a:p>
        </p:txBody>
      </p:sp>
    </p:spTree>
    <p:extLst>
      <p:ext uri="{BB962C8B-B14F-4D97-AF65-F5344CB8AC3E}">
        <p14:creationId xmlns:p14="http://schemas.microsoft.com/office/powerpoint/2010/main" val="279607465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For a long time tsunamis were erroneously called tidal waves. A tidal wave according to Oxford English Dictionary is a “high water wave caused by the movement of the tide.” It is different from a storm surge a flood of water that occur when water pushed inland by a storm such as a typhoon coincides with a high tide. The word tsunami is derived from the Japanese </a:t>
            </a:r>
            <a:r>
              <a:rPr lang="en-US" i="1" dirty="0" err="1" smtClean="0"/>
              <a:t>tsu</a:t>
            </a:r>
            <a:r>
              <a:rPr lang="en-US" dirty="0" smtClean="0"/>
              <a:t> (“harbor”) and </a:t>
            </a:r>
            <a:r>
              <a:rPr lang="en-US" i="1" dirty="0" err="1" smtClean="0"/>
              <a:t>nami</a:t>
            </a:r>
            <a:r>
              <a:rPr lang="en-US" dirty="0" smtClean="0"/>
              <a:t> (“waves”).</a:t>
            </a:r>
            <a:endParaRPr lang="en-US" dirty="0"/>
          </a:p>
        </p:txBody>
      </p:sp>
      <p:sp>
        <p:nvSpPr>
          <p:cNvPr id="4" name="Slide Number Placeholder 3"/>
          <p:cNvSpPr>
            <a:spLocks noGrp="1"/>
          </p:cNvSpPr>
          <p:nvPr>
            <p:ph type="sldNum" sz="quarter" idx="10"/>
          </p:nvPr>
        </p:nvSpPr>
        <p:spPr/>
        <p:txBody>
          <a:bodyPr/>
          <a:lstStyle/>
          <a:p>
            <a:fld id="{2F2F4791-2DD9-C74D-9AE9-F9A0CF34286C}" type="slidenum">
              <a:rPr lang="en-US" smtClean="0"/>
              <a:t>144</a:t>
            </a:fld>
            <a:endParaRPr lang="en-US"/>
          </a:p>
        </p:txBody>
      </p:sp>
    </p:spTree>
    <p:extLst>
      <p:ext uri="{BB962C8B-B14F-4D97-AF65-F5344CB8AC3E}">
        <p14:creationId xmlns:p14="http://schemas.microsoft.com/office/powerpoint/2010/main" val="279607465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For a long time tsunamis were erroneously called tidal waves. A tidal wave according to Oxford English Dictionary is a “high water wave caused by the movement of the tide.” It is different from a storm surge a flood of water that occur when water pushed inland by a storm such as a typhoon coincides with a high tide. The word tsunami is derived from the Japanese </a:t>
            </a:r>
            <a:r>
              <a:rPr lang="en-US" i="1" dirty="0" err="1" smtClean="0"/>
              <a:t>tsu</a:t>
            </a:r>
            <a:r>
              <a:rPr lang="en-US" dirty="0" smtClean="0"/>
              <a:t> (“harbor”) and </a:t>
            </a:r>
            <a:r>
              <a:rPr lang="en-US" i="1" dirty="0" err="1" smtClean="0"/>
              <a:t>nami</a:t>
            </a:r>
            <a:r>
              <a:rPr lang="en-US" smtClean="0"/>
              <a:t> (“waves”).</a:t>
            </a:r>
            <a:endParaRPr lang="en-US"/>
          </a:p>
        </p:txBody>
      </p:sp>
      <p:sp>
        <p:nvSpPr>
          <p:cNvPr id="4" name="Slide Number Placeholder 3"/>
          <p:cNvSpPr>
            <a:spLocks noGrp="1"/>
          </p:cNvSpPr>
          <p:nvPr>
            <p:ph type="sldNum" sz="quarter" idx="10"/>
          </p:nvPr>
        </p:nvSpPr>
        <p:spPr/>
        <p:txBody>
          <a:bodyPr/>
          <a:lstStyle/>
          <a:p>
            <a:fld id="{2F2F4791-2DD9-C74D-9AE9-F9A0CF34286C}" type="slidenum">
              <a:rPr lang="en-US" smtClean="0"/>
              <a:t>145</a:t>
            </a:fld>
            <a:endParaRPr lang="en-US"/>
          </a:p>
        </p:txBody>
      </p:sp>
    </p:spTree>
    <p:extLst>
      <p:ext uri="{BB962C8B-B14F-4D97-AF65-F5344CB8AC3E}">
        <p14:creationId xmlns:p14="http://schemas.microsoft.com/office/powerpoint/2010/main" val="27960746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1. F  2.  T  3. </a:t>
            </a:r>
            <a:endParaRPr lang="en-US" dirty="0"/>
          </a:p>
        </p:txBody>
      </p:sp>
      <p:sp>
        <p:nvSpPr>
          <p:cNvPr id="4" name="Slide Number Placeholder 3"/>
          <p:cNvSpPr>
            <a:spLocks noGrp="1"/>
          </p:cNvSpPr>
          <p:nvPr>
            <p:ph type="sldNum" sz="quarter" idx="10"/>
          </p:nvPr>
        </p:nvSpPr>
        <p:spPr/>
        <p:txBody>
          <a:bodyPr/>
          <a:lstStyle/>
          <a:p>
            <a:fld id="{2F2F4791-2DD9-C74D-9AE9-F9A0CF34286C}" type="slidenum">
              <a:rPr lang="en-US" smtClean="0"/>
              <a:t>5</a:t>
            </a:fld>
            <a:endParaRPr lang="en-US"/>
          </a:p>
        </p:txBody>
      </p:sp>
    </p:spTree>
    <p:extLst>
      <p:ext uri="{BB962C8B-B14F-4D97-AF65-F5344CB8AC3E}">
        <p14:creationId xmlns:p14="http://schemas.microsoft.com/office/powerpoint/2010/main" val="340573592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For a long time tsunamis were erroneously called tidal waves. A tidal wave according to Oxford English Dictionary is a “high water wave caused by the movement of the tide.” It is different from a storm surge a flood of water that occur when water pushed inland by a storm such as a typhoon coincides with a high tide. The word tsunami is derived from the Japanese </a:t>
            </a:r>
            <a:r>
              <a:rPr lang="en-US" i="1" dirty="0" err="1" smtClean="0"/>
              <a:t>tsu</a:t>
            </a:r>
            <a:r>
              <a:rPr lang="en-US" dirty="0" smtClean="0"/>
              <a:t> (“harbor”) and </a:t>
            </a:r>
            <a:r>
              <a:rPr lang="en-US" i="1" dirty="0" err="1" smtClean="0"/>
              <a:t>nami</a:t>
            </a:r>
            <a:r>
              <a:rPr lang="en-US" smtClean="0"/>
              <a:t> (“waves”).</a:t>
            </a:r>
            <a:endParaRPr lang="en-US"/>
          </a:p>
        </p:txBody>
      </p:sp>
      <p:sp>
        <p:nvSpPr>
          <p:cNvPr id="4" name="Slide Number Placeholder 3"/>
          <p:cNvSpPr>
            <a:spLocks noGrp="1"/>
          </p:cNvSpPr>
          <p:nvPr>
            <p:ph type="sldNum" sz="quarter" idx="10"/>
          </p:nvPr>
        </p:nvSpPr>
        <p:spPr/>
        <p:txBody>
          <a:bodyPr/>
          <a:lstStyle/>
          <a:p>
            <a:fld id="{2F2F4791-2DD9-C74D-9AE9-F9A0CF34286C}" type="slidenum">
              <a:rPr lang="en-US" smtClean="0"/>
              <a:t>146</a:t>
            </a:fld>
            <a:endParaRPr lang="en-US"/>
          </a:p>
        </p:txBody>
      </p:sp>
    </p:spTree>
    <p:extLst>
      <p:ext uri="{BB962C8B-B14F-4D97-AF65-F5344CB8AC3E}">
        <p14:creationId xmlns:p14="http://schemas.microsoft.com/office/powerpoint/2010/main" val="279607465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For a long time tsunamis were erroneously called tidal waves. A tidal wave according to Oxford English Dictionary is a “high water wave caused by the movement of the tide.” It is different from a storm surge a flood of water that occur when water pushed inland by a storm such as a typhoon coincides with a high tide. The word tsunami is derived from the Japanese </a:t>
            </a:r>
            <a:r>
              <a:rPr lang="en-US" i="1" dirty="0" err="1" smtClean="0"/>
              <a:t>tsu</a:t>
            </a:r>
            <a:r>
              <a:rPr lang="en-US" dirty="0" smtClean="0"/>
              <a:t> (“harbor”) and </a:t>
            </a:r>
            <a:r>
              <a:rPr lang="en-US" i="1" dirty="0" err="1" smtClean="0"/>
              <a:t>nami</a:t>
            </a:r>
            <a:r>
              <a:rPr lang="en-US" smtClean="0"/>
              <a:t> (“waves”).</a:t>
            </a:r>
            <a:endParaRPr lang="en-US"/>
          </a:p>
        </p:txBody>
      </p:sp>
      <p:sp>
        <p:nvSpPr>
          <p:cNvPr id="4" name="Slide Number Placeholder 3"/>
          <p:cNvSpPr>
            <a:spLocks noGrp="1"/>
          </p:cNvSpPr>
          <p:nvPr>
            <p:ph type="sldNum" sz="quarter" idx="10"/>
          </p:nvPr>
        </p:nvSpPr>
        <p:spPr/>
        <p:txBody>
          <a:bodyPr/>
          <a:lstStyle/>
          <a:p>
            <a:fld id="{2F2F4791-2DD9-C74D-9AE9-F9A0CF34286C}" type="slidenum">
              <a:rPr lang="en-US" smtClean="0"/>
              <a:t>147</a:t>
            </a:fld>
            <a:endParaRPr lang="en-US"/>
          </a:p>
        </p:txBody>
      </p:sp>
    </p:spTree>
    <p:extLst>
      <p:ext uri="{BB962C8B-B14F-4D97-AF65-F5344CB8AC3E}">
        <p14:creationId xmlns:p14="http://schemas.microsoft.com/office/powerpoint/2010/main" val="279607465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For a long time tsunamis were erroneously called tidal waves. A tidal wave according to Oxford English Dictionary is a “high water wave caused by the movement of the tide.” It is different from a storm surge a flood of water that occur when water pushed inland by a storm such as a typhoon coincides with a high tide. The word tsunami is derived from the Japanese </a:t>
            </a:r>
            <a:r>
              <a:rPr lang="en-US" i="1" dirty="0" err="1" smtClean="0"/>
              <a:t>tsu</a:t>
            </a:r>
            <a:r>
              <a:rPr lang="en-US" dirty="0" smtClean="0"/>
              <a:t> (“harbor”) and </a:t>
            </a:r>
            <a:r>
              <a:rPr lang="en-US" i="1" dirty="0" err="1" smtClean="0"/>
              <a:t>nami</a:t>
            </a:r>
            <a:r>
              <a:rPr lang="en-US" smtClean="0"/>
              <a:t> (“waves”).</a:t>
            </a:r>
            <a:endParaRPr lang="en-US"/>
          </a:p>
        </p:txBody>
      </p:sp>
      <p:sp>
        <p:nvSpPr>
          <p:cNvPr id="4" name="Slide Number Placeholder 3"/>
          <p:cNvSpPr>
            <a:spLocks noGrp="1"/>
          </p:cNvSpPr>
          <p:nvPr>
            <p:ph type="sldNum" sz="quarter" idx="10"/>
          </p:nvPr>
        </p:nvSpPr>
        <p:spPr/>
        <p:txBody>
          <a:bodyPr/>
          <a:lstStyle/>
          <a:p>
            <a:fld id="{2F2F4791-2DD9-C74D-9AE9-F9A0CF34286C}" type="slidenum">
              <a:rPr lang="en-US" smtClean="0"/>
              <a:t>148</a:t>
            </a:fld>
            <a:endParaRPr lang="en-US"/>
          </a:p>
        </p:txBody>
      </p:sp>
    </p:spTree>
    <p:extLst>
      <p:ext uri="{BB962C8B-B14F-4D97-AF65-F5344CB8AC3E}">
        <p14:creationId xmlns:p14="http://schemas.microsoft.com/office/powerpoint/2010/main" val="279607465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For a long time tsunamis were erroneously called tidal waves. A tidal wave according to Oxford English Dictionary is a “high water wave caused by the movement of the tide.” It is different from a storm surge a flood of water that occur when water pushed inland by a storm such as a typhoon coincides with a high tide. The word tsunami is derived from the Japanese </a:t>
            </a:r>
            <a:r>
              <a:rPr lang="en-US" i="1" dirty="0" err="1" smtClean="0"/>
              <a:t>tsu</a:t>
            </a:r>
            <a:r>
              <a:rPr lang="en-US" dirty="0" smtClean="0"/>
              <a:t> (“harbor”) and </a:t>
            </a:r>
            <a:r>
              <a:rPr lang="en-US" i="1" dirty="0" err="1" smtClean="0"/>
              <a:t>nami</a:t>
            </a:r>
            <a:r>
              <a:rPr lang="en-US" smtClean="0"/>
              <a:t> (“waves”).</a:t>
            </a:r>
            <a:endParaRPr lang="en-US"/>
          </a:p>
        </p:txBody>
      </p:sp>
      <p:sp>
        <p:nvSpPr>
          <p:cNvPr id="4" name="Slide Number Placeholder 3"/>
          <p:cNvSpPr>
            <a:spLocks noGrp="1"/>
          </p:cNvSpPr>
          <p:nvPr>
            <p:ph type="sldNum" sz="quarter" idx="10"/>
          </p:nvPr>
        </p:nvSpPr>
        <p:spPr/>
        <p:txBody>
          <a:bodyPr/>
          <a:lstStyle/>
          <a:p>
            <a:fld id="{2F2F4791-2DD9-C74D-9AE9-F9A0CF34286C}" type="slidenum">
              <a:rPr lang="en-US" smtClean="0"/>
              <a:t>149</a:t>
            </a:fld>
            <a:endParaRPr lang="en-US"/>
          </a:p>
        </p:txBody>
      </p:sp>
    </p:spTree>
    <p:extLst>
      <p:ext uri="{BB962C8B-B14F-4D97-AF65-F5344CB8AC3E}">
        <p14:creationId xmlns:p14="http://schemas.microsoft.com/office/powerpoint/2010/main" val="279607465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For a long time tsunamis were erroneously called tidal waves. A tidal wave according to Oxford English Dictionary is a “high water wave caused by the movement of the tide.” It is different from a storm surge a flood of water that occur when water pushed inland by a storm such as a typhoon coincides with a high tide. The word tsunami is derived from the Japanese </a:t>
            </a:r>
            <a:r>
              <a:rPr lang="en-US" i="1" dirty="0" err="1" smtClean="0"/>
              <a:t>tsu</a:t>
            </a:r>
            <a:r>
              <a:rPr lang="en-US" dirty="0" smtClean="0"/>
              <a:t> (“harbor”) and </a:t>
            </a:r>
            <a:r>
              <a:rPr lang="en-US" i="1" dirty="0" err="1" smtClean="0"/>
              <a:t>nami</a:t>
            </a:r>
            <a:r>
              <a:rPr lang="en-US" smtClean="0"/>
              <a:t> (“waves”).</a:t>
            </a:r>
            <a:endParaRPr lang="en-US"/>
          </a:p>
        </p:txBody>
      </p:sp>
      <p:sp>
        <p:nvSpPr>
          <p:cNvPr id="4" name="Slide Number Placeholder 3"/>
          <p:cNvSpPr>
            <a:spLocks noGrp="1"/>
          </p:cNvSpPr>
          <p:nvPr>
            <p:ph type="sldNum" sz="quarter" idx="10"/>
          </p:nvPr>
        </p:nvSpPr>
        <p:spPr/>
        <p:txBody>
          <a:bodyPr/>
          <a:lstStyle/>
          <a:p>
            <a:fld id="{2F2F4791-2DD9-C74D-9AE9-F9A0CF34286C}" type="slidenum">
              <a:rPr lang="en-US" smtClean="0"/>
              <a:t>150</a:t>
            </a:fld>
            <a:endParaRPr lang="en-US"/>
          </a:p>
        </p:txBody>
      </p:sp>
    </p:spTree>
    <p:extLst>
      <p:ext uri="{BB962C8B-B14F-4D97-AF65-F5344CB8AC3E}">
        <p14:creationId xmlns:p14="http://schemas.microsoft.com/office/powerpoint/2010/main" val="279607465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For a long time tsunamis were erroneously called tidal waves. A tidal wave according to Oxford English Dictionary is a “high water wave caused by the movement of the tide.” It is different from a storm surge a flood of water that occur when water pushed inland by a storm such as a typhoon coincides with a high tide. The word tsunami is derived from the Japanese </a:t>
            </a:r>
            <a:r>
              <a:rPr lang="en-US" i="1" dirty="0" err="1" smtClean="0"/>
              <a:t>tsu</a:t>
            </a:r>
            <a:r>
              <a:rPr lang="en-US" dirty="0" smtClean="0"/>
              <a:t> (“harbor”) and </a:t>
            </a:r>
            <a:r>
              <a:rPr lang="en-US" i="1" dirty="0" err="1" smtClean="0"/>
              <a:t>nami</a:t>
            </a:r>
            <a:r>
              <a:rPr lang="en-US" smtClean="0"/>
              <a:t> (“waves”).</a:t>
            </a:r>
            <a:endParaRPr lang="en-US"/>
          </a:p>
        </p:txBody>
      </p:sp>
      <p:sp>
        <p:nvSpPr>
          <p:cNvPr id="4" name="Slide Number Placeholder 3"/>
          <p:cNvSpPr>
            <a:spLocks noGrp="1"/>
          </p:cNvSpPr>
          <p:nvPr>
            <p:ph type="sldNum" sz="quarter" idx="10"/>
          </p:nvPr>
        </p:nvSpPr>
        <p:spPr/>
        <p:txBody>
          <a:bodyPr/>
          <a:lstStyle/>
          <a:p>
            <a:fld id="{2F2F4791-2DD9-C74D-9AE9-F9A0CF34286C}" type="slidenum">
              <a:rPr lang="en-US" smtClean="0"/>
              <a:t>151</a:t>
            </a:fld>
            <a:endParaRPr lang="en-US"/>
          </a:p>
        </p:txBody>
      </p:sp>
    </p:spTree>
    <p:extLst>
      <p:ext uri="{BB962C8B-B14F-4D97-AF65-F5344CB8AC3E}">
        <p14:creationId xmlns:p14="http://schemas.microsoft.com/office/powerpoint/2010/main" val="279607465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For a long time tsunamis were erroneously called tidal waves. A tidal wave according to Oxford English Dictionary is a “high water wave caused by the movement of the tide.” It is different from a storm surge a flood of water that occur when water pushed inland by a storm such as a typhoon coincides with a high tide. The word tsunami is derived from the Japanese </a:t>
            </a:r>
            <a:r>
              <a:rPr lang="en-US" i="1" dirty="0" err="1" smtClean="0"/>
              <a:t>tsu</a:t>
            </a:r>
            <a:r>
              <a:rPr lang="en-US" dirty="0" smtClean="0"/>
              <a:t> (“harbor”) and </a:t>
            </a:r>
            <a:r>
              <a:rPr lang="en-US" i="1" dirty="0" err="1" smtClean="0"/>
              <a:t>nami</a:t>
            </a:r>
            <a:r>
              <a:rPr lang="en-US" smtClean="0"/>
              <a:t> (“waves”).</a:t>
            </a:r>
            <a:endParaRPr lang="en-US"/>
          </a:p>
        </p:txBody>
      </p:sp>
      <p:sp>
        <p:nvSpPr>
          <p:cNvPr id="4" name="Slide Number Placeholder 3"/>
          <p:cNvSpPr>
            <a:spLocks noGrp="1"/>
          </p:cNvSpPr>
          <p:nvPr>
            <p:ph type="sldNum" sz="quarter" idx="10"/>
          </p:nvPr>
        </p:nvSpPr>
        <p:spPr/>
        <p:txBody>
          <a:bodyPr/>
          <a:lstStyle/>
          <a:p>
            <a:fld id="{2F2F4791-2DD9-C74D-9AE9-F9A0CF34286C}" type="slidenum">
              <a:rPr lang="en-US" smtClean="0"/>
              <a:t>152</a:t>
            </a:fld>
            <a:endParaRPr lang="en-US"/>
          </a:p>
        </p:txBody>
      </p:sp>
    </p:spTree>
    <p:extLst>
      <p:ext uri="{BB962C8B-B14F-4D97-AF65-F5344CB8AC3E}">
        <p14:creationId xmlns:p14="http://schemas.microsoft.com/office/powerpoint/2010/main" val="279607465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For a long time tsunamis were erroneously called tidal waves. A tidal wave according to Oxford English Dictionary is a “high water wave caused by the movement of the tide.” It is different from a storm surge a flood of water that occur when water pushed inland by a storm such as a typhoon coincides with a high tide. The word tsunami is derived from the Japanese </a:t>
            </a:r>
            <a:r>
              <a:rPr lang="en-US" i="1" dirty="0" err="1" smtClean="0"/>
              <a:t>tsu</a:t>
            </a:r>
            <a:r>
              <a:rPr lang="en-US" dirty="0" smtClean="0"/>
              <a:t> (“harbor”) and </a:t>
            </a:r>
            <a:r>
              <a:rPr lang="en-US" i="1" dirty="0" err="1" smtClean="0"/>
              <a:t>nami</a:t>
            </a:r>
            <a:r>
              <a:rPr lang="en-US" smtClean="0"/>
              <a:t> (“waves”).</a:t>
            </a:r>
            <a:endParaRPr lang="en-US"/>
          </a:p>
        </p:txBody>
      </p:sp>
      <p:sp>
        <p:nvSpPr>
          <p:cNvPr id="4" name="Slide Number Placeholder 3"/>
          <p:cNvSpPr>
            <a:spLocks noGrp="1"/>
          </p:cNvSpPr>
          <p:nvPr>
            <p:ph type="sldNum" sz="quarter" idx="10"/>
          </p:nvPr>
        </p:nvSpPr>
        <p:spPr/>
        <p:txBody>
          <a:bodyPr/>
          <a:lstStyle/>
          <a:p>
            <a:fld id="{2F2F4791-2DD9-C74D-9AE9-F9A0CF34286C}" type="slidenum">
              <a:rPr lang="en-US" smtClean="0"/>
              <a:t>153</a:t>
            </a:fld>
            <a:endParaRPr lang="en-US"/>
          </a:p>
        </p:txBody>
      </p:sp>
    </p:spTree>
    <p:extLst>
      <p:ext uri="{BB962C8B-B14F-4D97-AF65-F5344CB8AC3E}">
        <p14:creationId xmlns:p14="http://schemas.microsoft.com/office/powerpoint/2010/main" val="279607465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For a long time tsunamis were erroneously called tidal waves. A tidal wave according to Oxford English Dictionary is a “high water wave caused by the movement of the tide.” It is different from a storm surge a flood of water that occur when water pushed inland by a storm such as a typhoon coincides with a high tide. The word tsunami is derived from the Japanese </a:t>
            </a:r>
            <a:r>
              <a:rPr lang="en-US" i="1" dirty="0" err="1" smtClean="0"/>
              <a:t>tsu</a:t>
            </a:r>
            <a:r>
              <a:rPr lang="en-US" dirty="0" smtClean="0"/>
              <a:t> (“harbor”) and </a:t>
            </a:r>
            <a:r>
              <a:rPr lang="en-US" i="1" dirty="0" err="1" smtClean="0"/>
              <a:t>nami</a:t>
            </a:r>
            <a:r>
              <a:rPr lang="en-US" smtClean="0"/>
              <a:t> (“waves”).</a:t>
            </a:r>
            <a:endParaRPr lang="en-US"/>
          </a:p>
        </p:txBody>
      </p:sp>
      <p:sp>
        <p:nvSpPr>
          <p:cNvPr id="4" name="Slide Number Placeholder 3"/>
          <p:cNvSpPr>
            <a:spLocks noGrp="1"/>
          </p:cNvSpPr>
          <p:nvPr>
            <p:ph type="sldNum" sz="quarter" idx="10"/>
          </p:nvPr>
        </p:nvSpPr>
        <p:spPr/>
        <p:txBody>
          <a:bodyPr/>
          <a:lstStyle/>
          <a:p>
            <a:fld id="{2F2F4791-2DD9-C74D-9AE9-F9A0CF34286C}" type="slidenum">
              <a:rPr lang="en-US" smtClean="0"/>
              <a:t>154</a:t>
            </a:fld>
            <a:endParaRPr lang="en-US"/>
          </a:p>
        </p:txBody>
      </p:sp>
    </p:spTree>
    <p:extLst>
      <p:ext uri="{BB962C8B-B14F-4D97-AF65-F5344CB8AC3E}">
        <p14:creationId xmlns:p14="http://schemas.microsoft.com/office/powerpoint/2010/main" val="279607465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F2F4791-2DD9-C74D-9AE9-F9A0CF34286C}" type="slidenum">
              <a:rPr lang="en-US" smtClean="0"/>
              <a:t>155</a:t>
            </a:fld>
            <a:endParaRPr lang="en-US"/>
          </a:p>
        </p:txBody>
      </p:sp>
    </p:spTree>
    <p:extLst>
      <p:ext uri="{BB962C8B-B14F-4D97-AF65-F5344CB8AC3E}">
        <p14:creationId xmlns:p14="http://schemas.microsoft.com/office/powerpoint/2010/main" val="27960746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1. F  2. T  3. F</a:t>
            </a:r>
            <a:endParaRPr lang="en-US" dirty="0"/>
          </a:p>
        </p:txBody>
      </p:sp>
      <p:sp>
        <p:nvSpPr>
          <p:cNvPr id="4" name="Slide Number Placeholder 3"/>
          <p:cNvSpPr>
            <a:spLocks noGrp="1"/>
          </p:cNvSpPr>
          <p:nvPr>
            <p:ph type="sldNum" sz="quarter" idx="10"/>
          </p:nvPr>
        </p:nvSpPr>
        <p:spPr/>
        <p:txBody>
          <a:bodyPr/>
          <a:lstStyle/>
          <a:p>
            <a:fld id="{2F2F4791-2DD9-C74D-9AE9-F9A0CF34286C}" type="slidenum">
              <a:rPr lang="en-US" smtClean="0"/>
              <a:t>6</a:t>
            </a:fld>
            <a:endParaRPr lang="en-US"/>
          </a:p>
        </p:txBody>
      </p:sp>
    </p:spTree>
    <p:extLst>
      <p:ext uri="{BB962C8B-B14F-4D97-AF65-F5344CB8AC3E}">
        <p14:creationId xmlns:p14="http://schemas.microsoft.com/office/powerpoint/2010/main" val="340573592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F2F4791-2DD9-C74D-9AE9-F9A0CF34286C}" type="slidenum">
              <a:rPr lang="en-US" smtClean="0"/>
              <a:t>156</a:t>
            </a:fld>
            <a:endParaRPr lang="en-US"/>
          </a:p>
        </p:txBody>
      </p:sp>
    </p:spTree>
    <p:extLst>
      <p:ext uri="{BB962C8B-B14F-4D97-AF65-F5344CB8AC3E}">
        <p14:creationId xmlns:p14="http://schemas.microsoft.com/office/powerpoint/2010/main" val="279607465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F2F4791-2DD9-C74D-9AE9-F9A0CF34286C}" type="slidenum">
              <a:rPr lang="en-US" smtClean="0"/>
              <a:t>157</a:t>
            </a:fld>
            <a:endParaRPr lang="en-US"/>
          </a:p>
        </p:txBody>
      </p:sp>
    </p:spTree>
    <p:extLst>
      <p:ext uri="{BB962C8B-B14F-4D97-AF65-F5344CB8AC3E}">
        <p14:creationId xmlns:p14="http://schemas.microsoft.com/office/powerpoint/2010/main" val="279607465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F2F4791-2DD9-C74D-9AE9-F9A0CF34286C}" type="slidenum">
              <a:rPr lang="en-US" smtClean="0"/>
              <a:t>158</a:t>
            </a:fld>
            <a:endParaRPr lang="en-US"/>
          </a:p>
        </p:txBody>
      </p:sp>
    </p:spTree>
    <p:extLst>
      <p:ext uri="{BB962C8B-B14F-4D97-AF65-F5344CB8AC3E}">
        <p14:creationId xmlns:p14="http://schemas.microsoft.com/office/powerpoint/2010/main" val="279607465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F2F4791-2DD9-C74D-9AE9-F9A0CF34286C}" type="slidenum">
              <a:rPr lang="en-US" smtClean="0"/>
              <a:t>159</a:t>
            </a:fld>
            <a:endParaRPr lang="en-US"/>
          </a:p>
        </p:txBody>
      </p:sp>
    </p:spTree>
    <p:extLst>
      <p:ext uri="{BB962C8B-B14F-4D97-AF65-F5344CB8AC3E}">
        <p14:creationId xmlns:p14="http://schemas.microsoft.com/office/powerpoint/2010/main" val="279607465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F2F4791-2DD9-C74D-9AE9-F9A0CF34286C}" type="slidenum">
              <a:rPr lang="en-US" smtClean="0"/>
              <a:t>160</a:t>
            </a:fld>
            <a:endParaRPr lang="en-US"/>
          </a:p>
        </p:txBody>
      </p:sp>
    </p:spTree>
    <p:extLst>
      <p:ext uri="{BB962C8B-B14F-4D97-AF65-F5344CB8AC3E}">
        <p14:creationId xmlns:p14="http://schemas.microsoft.com/office/powerpoint/2010/main" val="279607465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F2F4791-2DD9-C74D-9AE9-F9A0CF34286C}" type="slidenum">
              <a:rPr lang="en-US" smtClean="0"/>
              <a:t>161</a:t>
            </a:fld>
            <a:endParaRPr lang="en-US"/>
          </a:p>
        </p:txBody>
      </p:sp>
    </p:spTree>
    <p:extLst>
      <p:ext uri="{BB962C8B-B14F-4D97-AF65-F5344CB8AC3E}">
        <p14:creationId xmlns:p14="http://schemas.microsoft.com/office/powerpoint/2010/main" val="279607465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F2F4791-2DD9-C74D-9AE9-F9A0CF34286C}" type="slidenum">
              <a:rPr lang="en-US" smtClean="0"/>
              <a:t>162</a:t>
            </a:fld>
            <a:endParaRPr lang="en-US"/>
          </a:p>
        </p:txBody>
      </p:sp>
    </p:spTree>
    <p:extLst>
      <p:ext uri="{BB962C8B-B14F-4D97-AF65-F5344CB8AC3E}">
        <p14:creationId xmlns:p14="http://schemas.microsoft.com/office/powerpoint/2010/main" val="279607465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F2F4791-2DD9-C74D-9AE9-F9A0CF34286C}" type="slidenum">
              <a:rPr lang="en-US" smtClean="0"/>
              <a:t>163</a:t>
            </a:fld>
            <a:endParaRPr lang="en-US"/>
          </a:p>
        </p:txBody>
      </p:sp>
    </p:spTree>
    <p:extLst>
      <p:ext uri="{BB962C8B-B14F-4D97-AF65-F5344CB8AC3E}">
        <p14:creationId xmlns:p14="http://schemas.microsoft.com/office/powerpoint/2010/main" val="27960746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1. F  2. T  3. F   4.  T</a:t>
            </a:r>
          </a:p>
          <a:p>
            <a:endParaRPr lang="en-US" dirty="0"/>
          </a:p>
        </p:txBody>
      </p:sp>
      <p:sp>
        <p:nvSpPr>
          <p:cNvPr id="4" name="Slide Number Placeholder 3"/>
          <p:cNvSpPr>
            <a:spLocks noGrp="1"/>
          </p:cNvSpPr>
          <p:nvPr>
            <p:ph type="sldNum" sz="quarter" idx="10"/>
          </p:nvPr>
        </p:nvSpPr>
        <p:spPr/>
        <p:txBody>
          <a:bodyPr/>
          <a:lstStyle/>
          <a:p>
            <a:fld id="{2F2F4791-2DD9-C74D-9AE9-F9A0CF34286C}" type="slidenum">
              <a:rPr lang="en-US" smtClean="0"/>
              <a:t>7</a:t>
            </a:fld>
            <a:endParaRPr lang="en-US"/>
          </a:p>
        </p:txBody>
      </p:sp>
    </p:spTree>
    <p:extLst>
      <p:ext uri="{BB962C8B-B14F-4D97-AF65-F5344CB8AC3E}">
        <p14:creationId xmlns:p14="http://schemas.microsoft.com/office/powerpoint/2010/main" val="34057359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1. F  2. T  3. F   4.  T   5.  F</a:t>
            </a:r>
            <a:endParaRPr lang="en-US" dirty="0" smtClean="0"/>
          </a:p>
        </p:txBody>
      </p:sp>
      <p:sp>
        <p:nvSpPr>
          <p:cNvPr id="4" name="Slide Number Placeholder 3"/>
          <p:cNvSpPr>
            <a:spLocks noGrp="1"/>
          </p:cNvSpPr>
          <p:nvPr>
            <p:ph type="sldNum" sz="quarter" idx="10"/>
          </p:nvPr>
        </p:nvSpPr>
        <p:spPr/>
        <p:txBody>
          <a:bodyPr/>
          <a:lstStyle/>
          <a:p>
            <a:fld id="{2F2F4791-2DD9-C74D-9AE9-F9A0CF34286C}" type="slidenum">
              <a:rPr lang="en-US" smtClean="0"/>
              <a:t>8</a:t>
            </a:fld>
            <a:endParaRPr lang="en-US"/>
          </a:p>
        </p:txBody>
      </p:sp>
    </p:spTree>
    <p:extLst>
      <p:ext uri="{BB962C8B-B14F-4D97-AF65-F5344CB8AC3E}">
        <p14:creationId xmlns:p14="http://schemas.microsoft.com/office/powerpoint/2010/main" val="34057359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1. F  2. T  3. F   4.  T   5.  F   6.  T</a:t>
            </a:r>
            <a:endParaRPr lang="en-US" dirty="0" smtClean="0"/>
          </a:p>
        </p:txBody>
      </p:sp>
      <p:sp>
        <p:nvSpPr>
          <p:cNvPr id="4" name="Slide Number Placeholder 3"/>
          <p:cNvSpPr>
            <a:spLocks noGrp="1"/>
          </p:cNvSpPr>
          <p:nvPr>
            <p:ph type="sldNum" sz="quarter" idx="10"/>
          </p:nvPr>
        </p:nvSpPr>
        <p:spPr/>
        <p:txBody>
          <a:bodyPr/>
          <a:lstStyle/>
          <a:p>
            <a:fld id="{2F2F4791-2DD9-C74D-9AE9-F9A0CF34286C}" type="slidenum">
              <a:rPr lang="en-US" smtClean="0"/>
              <a:t>9</a:t>
            </a:fld>
            <a:endParaRPr lang="en-US"/>
          </a:p>
        </p:txBody>
      </p:sp>
    </p:spTree>
    <p:extLst>
      <p:ext uri="{BB962C8B-B14F-4D97-AF65-F5344CB8AC3E}">
        <p14:creationId xmlns:p14="http://schemas.microsoft.com/office/powerpoint/2010/main" val="34057359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1. F  2. T  3. F   4.  T   5.  F   6.  T   7.  T</a:t>
            </a:r>
            <a:endParaRPr lang="en-US" dirty="0" smtClean="0"/>
          </a:p>
        </p:txBody>
      </p:sp>
      <p:sp>
        <p:nvSpPr>
          <p:cNvPr id="4" name="Slide Number Placeholder 3"/>
          <p:cNvSpPr>
            <a:spLocks noGrp="1"/>
          </p:cNvSpPr>
          <p:nvPr>
            <p:ph type="sldNum" sz="quarter" idx="10"/>
          </p:nvPr>
        </p:nvSpPr>
        <p:spPr/>
        <p:txBody>
          <a:bodyPr/>
          <a:lstStyle/>
          <a:p>
            <a:fld id="{2F2F4791-2DD9-C74D-9AE9-F9A0CF34286C}" type="slidenum">
              <a:rPr lang="en-US" smtClean="0"/>
              <a:t>10</a:t>
            </a:fld>
            <a:endParaRPr lang="en-US"/>
          </a:p>
        </p:txBody>
      </p:sp>
    </p:spTree>
    <p:extLst>
      <p:ext uri="{BB962C8B-B14F-4D97-AF65-F5344CB8AC3E}">
        <p14:creationId xmlns:p14="http://schemas.microsoft.com/office/powerpoint/2010/main" val="34057359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1. F  2. T  3. F   4.  T   5.  F   6.  T   7.  T   8.  F</a:t>
            </a:r>
            <a:endParaRPr lang="en-US" dirty="0" smtClean="0"/>
          </a:p>
        </p:txBody>
      </p:sp>
      <p:sp>
        <p:nvSpPr>
          <p:cNvPr id="4" name="Slide Number Placeholder 3"/>
          <p:cNvSpPr>
            <a:spLocks noGrp="1"/>
          </p:cNvSpPr>
          <p:nvPr>
            <p:ph type="sldNum" sz="quarter" idx="10"/>
          </p:nvPr>
        </p:nvSpPr>
        <p:spPr/>
        <p:txBody>
          <a:bodyPr/>
          <a:lstStyle/>
          <a:p>
            <a:fld id="{2F2F4791-2DD9-C74D-9AE9-F9A0CF34286C}" type="slidenum">
              <a:rPr lang="en-US" smtClean="0"/>
              <a:t>11</a:t>
            </a:fld>
            <a:endParaRPr lang="en-US"/>
          </a:p>
        </p:txBody>
      </p:sp>
    </p:spTree>
    <p:extLst>
      <p:ext uri="{BB962C8B-B14F-4D97-AF65-F5344CB8AC3E}">
        <p14:creationId xmlns:p14="http://schemas.microsoft.com/office/powerpoint/2010/main" val="34057359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1. F  2. T  3. F   4.  T   5.  F   6.  T   7.  T   8.  T   9.  T</a:t>
            </a:r>
            <a:endParaRPr lang="en-US" dirty="0" smtClean="0"/>
          </a:p>
        </p:txBody>
      </p:sp>
      <p:sp>
        <p:nvSpPr>
          <p:cNvPr id="4" name="Slide Number Placeholder 3"/>
          <p:cNvSpPr>
            <a:spLocks noGrp="1"/>
          </p:cNvSpPr>
          <p:nvPr>
            <p:ph type="sldNum" sz="quarter" idx="10"/>
          </p:nvPr>
        </p:nvSpPr>
        <p:spPr/>
        <p:txBody>
          <a:bodyPr/>
          <a:lstStyle/>
          <a:p>
            <a:fld id="{2F2F4791-2DD9-C74D-9AE9-F9A0CF34286C}" type="slidenum">
              <a:rPr lang="en-US" smtClean="0"/>
              <a:t>12</a:t>
            </a:fld>
            <a:endParaRPr lang="en-US"/>
          </a:p>
        </p:txBody>
      </p:sp>
    </p:spTree>
    <p:extLst>
      <p:ext uri="{BB962C8B-B14F-4D97-AF65-F5344CB8AC3E}">
        <p14:creationId xmlns:p14="http://schemas.microsoft.com/office/powerpoint/2010/main" val="34057359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8" name="Freeform 7"/>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Title 8"/>
          <p:cNvSpPr>
            <a:spLocks noGrp="1"/>
          </p:cNvSpPr>
          <p:nvPr>
            <p:ph type="ctrTitle"/>
          </p:nvPr>
        </p:nvSpPr>
        <p:spPr>
          <a:xfrm>
            <a:off x="429064" y="3337560"/>
            <a:ext cx="6480048" cy="230124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7DEFD44B-D833-7C46-A310-126F21747F93}" type="datetimeFigureOut">
              <a:rPr lang="en-US" smtClean="0"/>
              <a:t>7/31/14</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63C2CB3B-D747-2244-869F-31C6B6AD7F88}"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7DEFD44B-D833-7C46-A310-126F21747F93}" type="datetimeFigureOut">
              <a:rPr lang="en-US" smtClean="0"/>
              <a:t>7/31/14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3C2CB3B-D747-2244-869F-31C6B6AD7F88}" type="slidenum">
              <a:rPr lang="en-US" smtClean="0"/>
              <a:t>‹#›</a:t>
            </a:fld>
            <a:endParaRPr 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7DEFD44B-D833-7C46-A310-126F21747F93}" type="datetimeFigureOut">
              <a:rPr lang="en-US" smtClean="0"/>
              <a:t>7/31/14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3C2CB3B-D747-2244-869F-31C6B6AD7F88}" type="slidenum">
              <a:rPr lang="en-US" smtClean="0"/>
              <a:t>‹#›</a:t>
            </a:fld>
            <a:endParaRPr 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7DEFD44B-D833-7C46-A310-126F21747F93}" type="datetimeFigureOut">
              <a:rPr lang="en-US" smtClean="0"/>
              <a:t>7/31/14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3C2CB3B-D747-2244-869F-31C6B6AD7F88}" type="slidenum">
              <a:rPr lang="en-US" smtClean="0"/>
              <a:t>‹#›</a:t>
            </a:fld>
            <a:endParaRPr 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9" name="Freeform 8"/>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2" name="Title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7DEFD44B-D833-7C46-A310-126F21747F93}" type="datetimeFigureOut">
              <a:rPr lang="en-US" smtClean="0"/>
              <a:t>7/31/14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3C2CB3B-D747-2244-869F-31C6B6AD7F88}"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7DEFD44B-D833-7C46-A310-126F21747F93}" type="datetimeFigureOut">
              <a:rPr lang="en-US" smtClean="0"/>
              <a:t>7/31/14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3C2CB3B-D747-2244-869F-31C6B6AD7F88}" type="slidenum">
              <a:rPr lang="en-US" smtClean="0"/>
              <a:t>‹#›</a:t>
            </a:fld>
            <a:endParaRPr 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86400"/>
            <a:ext cx="4040188"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5486400"/>
            <a:ext cx="4041775"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7DEFD44B-D833-7C46-A310-126F21747F93}" type="datetimeFigureOut">
              <a:rPr lang="en-US" smtClean="0"/>
              <a:t>7/31/14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3C2CB3B-D747-2244-869F-31C6B6AD7F88}" type="slidenum">
              <a:rPr lang="en-US" smtClean="0"/>
              <a:t>‹#›</a:t>
            </a:fld>
            <a:endParaRPr 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320"/>
            <a:ext cx="7470648" cy="1143000"/>
          </a:xfrm>
        </p:spPr>
        <p:txBody>
          <a:bodyPr anchor="ctr"/>
          <a:lstStyle>
            <a:lvl1pPr algn="l">
              <a:defRPr sz="4600"/>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fld id="{7DEFD44B-D833-7C46-A310-126F21747F93}" type="datetimeFigureOut">
              <a:rPr lang="en-US" smtClean="0"/>
              <a:t>7/31/14</a:t>
            </a:fld>
            <a:endParaRPr lang="en-US"/>
          </a:p>
        </p:txBody>
      </p:sp>
      <p:sp>
        <p:nvSpPr>
          <p:cNvPr id="8" name="Slide Number Placeholder 7"/>
          <p:cNvSpPr>
            <a:spLocks noGrp="1"/>
          </p:cNvSpPr>
          <p:nvPr>
            <p:ph type="sldNum" sz="quarter" idx="11"/>
          </p:nvPr>
        </p:nvSpPr>
        <p:spPr/>
        <p:txBody>
          <a:bodyPr/>
          <a:lstStyle/>
          <a:p>
            <a:fld id="{63C2CB3B-D747-2244-869F-31C6B6AD7F88}" type="slidenum">
              <a:rPr lang="en-US" smtClean="0"/>
              <a:t>‹#›</a:t>
            </a:fld>
            <a:endParaRPr lang="en-US"/>
          </a:p>
        </p:txBody>
      </p:sp>
      <p:sp>
        <p:nvSpPr>
          <p:cNvPr id="9" name="Footer Placeholder 8"/>
          <p:cNvSpPr>
            <a:spLocks noGrp="1"/>
          </p:cNvSpPr>
          <p:nvPr>
            <p:ph type="ftr" sz="quarter" idx="12"/>
          </p:nvPr>
        </p:nvSpPr>
        <p:spPr/>
        <p:txBody>
          <a:bodyPr/>
          <a:lstStyle/>
          <a:p>
            <a:endParaRPr 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DEFD44B-D833-7C46-A310-126F21747F93}" type="datetimeFigureOut">
              <a:rPr lang="en-US" smtClean="0"/>
              <a:t>7/31/14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3C2CB3B-D747-2244-869F-31C6B6AD7F88}" type="slidenum">
              <a:rPr lang="en-US" smtClean="0"/>
              <a:t>‹#›</a:t>
            </a:fld>
            <a:endParaRPr 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7DEFD44B-D833-7C46-A310-126F21747F93}" type="datetimeFigureOut">
              <a:rPr lang="en-US" smtClean="0"/>
              <a:t>7/31/14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156448" y="6422064"/>
            <a:ext cx="762000" cy="365125"/>
          </a:xfrm>
        </p:spPr>
        <p:txBody>
          <a:bodyPr/>
          <a:lstStyle/>
          <a:p>
            <a:fld id="{63C2CB3B-D747-2244-869F-31C6B6AD7F88}" type="slidenum">
              <a:rPr lang="en-US" smtClean="0"/>
              <a:t>‹#›</a:t>
            </a:fld>
            <a:endParaRPr 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en-US" smtClean="0"/>
              <a:t>Drag picture to placeholder or click icon to add</a:t>
            </a:r>
            <a:endParaRPr kumimoji="0" lang="en-US" dirty="0"/>
          </a:p>
        </p:txBody>
      </p:sp>
      <p:sp>
        <p:nvSpPr>
          <p:cNvPr id="4" name="Text Placeholder 3"/>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457200" y="6422064"/>
            <a:ext cx="2133600" cy="365125"/>
          </a:xfrm>
        </p:spPr>
        <p:txBody>
          <a:bodyPr/>
          <a:lstStyle/>
          <a:p>
            <a:fld id="{7DEFD44B-D833-7C46-A310-126F21747F93}" type="datetimeFigureOut">
              <a:rPr lang="en-US" smtClean="0"/>
              <a:t>7/31/14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3C2CB3B-D747-2244-869F-31C6B6AD7F88}" type="slidenum">
              <a:rPr lang="en-US" smtClean="0"/>
              <a:t>‹#›</a:t>
            </a:fld>
            <a:endParaRPr 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2" name="Freeform 11"/>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16" name="Freeform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Title Placeholder 8"/>
          <p:cNvSpPr>
            <a:spLocks noGrp="1"/>
          </p:cNvSpPr>
          <p:nvPr>
            <p:ph type="title"/>
          </p:nvPr>
        </p:nvSpPr>
        <p:spPr>
          <a:xfrm>
            <a:off x="457200" y="274638"/>
            <a:ext cx="7467600" cy="1143000"/>
          </a:xfrm>
          <a:prstGeom prst="rect">
            <a:avLst/>
          </a:prstGeom>
        </p:spPr>
        <p:txBody>
          <a:bodyPr vert="horz" lIns="45720" rIns="45720" anchor="ctr">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600200"/>
            <a:ext cx="74676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422064"/>
            <a:ext cx="21336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fld id="{7DEFD44B-D833-7C46-A310-126F21747F93}" type="datetimeFigureOut">
              <a:rPr lang="en-US" smtClean="0"/>
              <a:t>7/31/14</a:t>
            </a:fld>
            <a:endParaRPr lang="en-US"/>
          </a:p>
        </p:txBody>
      </p:sp>
      <p:sp>
        <p:nvSpPr>
          <p:cNvPr id="22" name="Footer Placeholder 21"/>
          <p:cNvSpPr>
            <a:spLocks noGrp="1"/>
          </p:cNvSpPr>
          <p:nvPr>
            <p:ph type="ftr" sz="quarter" idx="3"/>
          </p:nvPr>
        </p:nvSpPr>
        <p:spPr>
          <a:xfrm>
            <a:off x="3124200" y="6422064"/>
            <a:ext cx="28956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endParaRPr lang="en-US"/>
          </a:p>
        </p:txBody>
      </p:sp>
      <p:sp>
        <p:nvSpPr>
          <p:cNvPr id="18" name="Slide Number Placeholder 17"/>
          <p:cNvSpPr>
            <a:spLocks noGrp="1"/>
          </p:cNvSpPr>
          <p:nvPr>
            <p:ph type="sldNum" sz="quarter" idx="4"/>
          </p:nvPr>
        </p:nvSpPr>
        <p:spPr>
          <a:xfrm>
            <a:off x="8153400" y="6422064"/>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fld id="{63C2CB3B-D747-2244-869F-31C6B6AD7F88}" type="slidenum">
              <a:rPr lang="en-US" smtClean="0"/>
              <a:t>‹#›</a:t>
            </a:fld>
            <a:endParaRPr lang="en-US"/>
          </a:p>
        </p:txBody>
      </p:sp>
    </p:spTree>
  </p:cSld>
  <p:clrMap bg1="dk1" tx1="lt1" bg2="dk2" tx2="lt2" accent1="accent1" accent2="accent2" accent3="accent3" accent4="accent4" accent5="accent5" accent6="accent6" hlink="hlink" folHlink="folHlink"/>
  <p:sldLayoutIdLst>
    <p:sldLayoutId id="2147483820" r:id="rId1"/>
    <p:sldLayoutId id="2147483821" r:id="rId2"/>
    <p:sldLayoutId id="2147483822" r:id="rId3"/>
    <p:sldLayoutId id="2147483823" r:id="rId4"/>
    <p:sldLayoutId id="2147483824" r:id="rId5"/>
    <p:sldLayoutId id="2147483825" r:id="rId6"/>
    <p:sldLayoutId id="2147483826" r:id="rId7"/>
    <p:sldLayoutId id="2147483827" r:id="rId8"/>
    <p:sldLayoutId id="2147483828" r:id="rId9"/>
    <p:sldLayoutId id="2147483829" r:id="rId10"/>
    <p:sldLayoutId id="2147483830" r:id="rId11"/>
  </p:sldLayoutIdLst>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xStyles>
    <p:titleStyle>
      <a:lvl1pPr algn="l" rtl="0" eaLnBrk="1" latinLnBrk="0" hangingPunct="1">
        <a:spcBef>
          <a:spcPct val="0"/>
        </a:spcBef>
        <a:buNone/>
        <a:defRPr kumimoji="0" sz="4600" kern="1200">
          <a:solidFill>
            <a:schemeClr val="tx1"/>
          </a:solidFill>
          <a:latin typeface="+mj-lt"/>
          <a:ea typeface="+mj-ea"/>
          <a:cs typeface="+mj-cs"/>
        </a:defRPr>
      </a:lvl1pPr>
    </p:titleStyle>
    <p:body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62.png"/></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62.png"/></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2.xml"/><Relationship Id="rId3" Type="http://schemas.openxmlformats.org/officeDocument/2006/relationships/image" Target="../media/image62.png"/></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3.xml"/><Relationship Id="rId3" Type="http://schemas.openxmlformats.org/officeDocument/2006/relationships/image" Target="../media/image62.png"/></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62.png"/></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63.png"/></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64.png"/></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64.png"/></Relationships>
</file>

<file path=ppt/slides/_rels/slide108.xml.rels><?xml version="1.0" encoding="UTF-8" standalone="yes"?>
<Relationships xmlns="http://schemas.openxmlformats.org/package/2006/relationships"><Relationship Id="rId3" Type="http://schemas.openxmlformats.org/officeDocument/2006/relationships/image" Target="../media/image66.png"/><Relationship Id="rId4" Type="http://schemas.openxmlformats.org/officeDocument/2006/relationships/image" Target="../media/image67.png"/><Relationship Id="rId5" Type="http://schemas.openxmlformats.org/officeDocument/2006/relationships/image" Target="../media/image68.png"/><Relationship Id="rId1" Type="http://schemas.openxmlformats.org/officeDocument/2006/relationships/slideLayout" Target="../slideLayouts/slideLayout10.xml"/><Relationship Id="rId2" Type="http://schemas.openxmlformats.org/officeDocument/2006/relationships/image" Target="../media/image65.png"/></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6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70.png"/></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70.png"/></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70.png"/></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70.png"/></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70.png"/></Relationships>
</file>

<file path=ppt/slides/_rels/slide115.xml.rels><?xml version="1.0" encoding="UTF-8" standalone="yes"?>
<Relationships xmlns="http://schemas.openxmlformats.org/package/2006/relationships"><Relationship Id="rId3" Type="http://schemas.openxmlformats.org/officeDocument/2006/relationships/slideLayout" Target="../slideLayouts/slideLayout10.xml"/><Relationship Id="rId4" Type="http://schemas.openxmlformats.org/officeDocument/2006/relationships/notesSlide" Target="../notesSlides/notesSlide14.xml"/><Relationship Id="rId5" Type="http://schemas.openxmlformats.org/officeDocument/2006/relationships/image" Target="../media/image71.png"/><Relationship Id="rId1" Type="http://schemas.microsoft.com/office/2007/relationships/media" Target="../media/media1.mov"/><Relationship Id="rId2" Type="http://schemas.openxmlformats.org/officeDocument/2006/relationships/video" Target="../media/media1.mov"/></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5.xml"/><Relationship Id="rId3" Type="http://schemas.openxmlformats.org/officeDocument/2006/relationships/image" Target="../media/image72.png"/></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73.png"/></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73.png"/></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hyperlink" Target="http://www.see.leeds.ac.uk/structure/rheology/slider_block.htm" TargetMode="External"/><Relationship Id="rId3" Type="http://schemas.openxmlformats.org/officeDocument/2006/relationships/image" Target="../media/image74.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120.xml.rels><?xml version="1.0" encoding="UTF-8" standalone="yes"?>
<Relationships xmlns="http://schemas.openxmlformats.org/package/2006/relationships"><Relationship Id="rId3" Type="http://schemas.openxmlformats.org/officeDocument/2006/relationships/image" Target="../media/image74.png"/><Relationship Id="rId4" Type="http://schemas.openxmlformats.org/officeDocument/2006/relationships/image" Target="../media/image75.png"/><Relationship Id="rId1" Type="http://schemas.openxmlformats.org/officeDocument/2006/relationships/slideLayout" Target="../slideLayouts/slideLayout10.xml"/><Relationship Id="rId2" Type="http://schemas.openxmlformats.org/officeDocument/2006/relationships/hyperlink" Target="http://www.see.leeds.ac.uk/structure/rheology/inelastic.htm" TargetMode="External"/></Relationships>
</file>

<file path=ppt/slides/_rels/slide121.xml.rels><?xml version="1.0" encoding="UTF-8" standalone="yes"?>
<Relationships xmlns="http://schemas.openxmlformats.org/package/2006/relationships"><Relationship Id="rId3" Type="http://schemas.openxmlformats.org/officeDocument/2006/relationships/image" Target="../media/image76.png"/><Relationship Id="rId4" Type="http://schemas.openxmlformats.org/officeDocument/2006/relationships/image" Target="../media/image77.png"/><Relationship Id="rId1" Type="http://schemas.openxmlformats.org/officeDocument/2006/relationships/slideLayout" Target="../slideLayouts/slideLayout10.xml"/><Relationship Id="rId2" Type="http://schemas.openxmlformats.org/officeDocument/2006/relationships/image" Target="../media/image74.png"/></Relationships>
</file>

<file path=ppt/slides/_rels/slide122.xml.rels><?xml version="1.0" encoding="UTF-8" standalone="yes"?>
<Relationships xmlns="http://schemas.openxmlformats.org/package/2006/relationships"><Relationship Id="rId3" Type="http://schemas.openxmlformats.org/officeDocument/2006/relationships/image" Target="../media/image76.png"/><Relationship Id="rId4" Type="http://schemas.openxmlformats.org/officeDocument/2006/relationships/image" Target="../media/image77.png"/><Relationship Id="rId1" Type="http://schemas.openxmlformats.org/officeDocument/2006/relationships/slideLayout" Target="../slideLayouts/slideLayout10.xml"/><Relationship Id="rId2" Type="http://schemas.openxmlformats.org/officeDocument/2006/relationships/image" Target="../media/image74.png"/></Relationships>
</file>

<file path=ppt/slides/_rels/slide123.xml.rels><?xml version="1.0" encoding="UTF-8" standalone="yes"?>
<Relationships xmlns="http://schemas.openxmlformats.org/package/2006/relationships"><Relationship Id="rId3" Type="http://schemas.openxmlformats.org/officeDocument/2006/relationships/hyperlink" Target="http://en.wikipedia.org/wiki/Rock_(geology)" TargetMode="External"/><Relationship Id="rId4" Type="http://schemas.openxmlformats.org/officeDocument/2006/relationships/hyperlink" Target="http://en.wikipedia.org/wiki/Earth" TargetMode="External"/><Relationship Id="rId5" Type="http://schemas.openxmlformats.org/officeDocument/2006/relationships/image" Target="../media/image78.png"/><Relationship Id="rId6" Type="http://schemas.openxmlformats.org/officeDocument/2006/relationships/image" Target="../media/image79.png"/><Relationship Id="rId1" Type="http://schemas.openxmlformats.org/officeDocument/2006/relationships/slideLayout" Target="../slideLayouts/slideLayout10.xml"/><Relationship Id="rId2" Type="http://schemas.openxmlformats.org/officeDocument/2006/relationships/hyperlink" Target="http://en.wikipedia.org/wiki/Fracture" TargetMode="External"/></Relationships>
</file>

<file path=ppt/slides/_rels/slide124.xml.rels><?xml version="1.0" encoding="UTF-8" standalone="yes"?>
<Relationships xmlns="http://schemas.openxmlformats.org/package/2006/relationships"><Relationship Id="rId3" Type="http://schemas.openxmlformats.org/officeDocument/2006/relationships/image" Target="../media/image74.png"/><Relationship Id="rId4" Type="http://schemas.openxmlformats.org/officeDocument/2006/relationships/image" Target="../media/image76.png"/><Relationship Id="rId1" Type="http://schemas.openxmlformats.org/officeDocument/2006/relationships/slideLayout" Target="../slideLayouts/slideLayout10.xml"/><Relationship Id="rId2" Type="http://schemas.openxmlformats.org/officeDocument/2006/relationships/hyperlink" Target="http://www.see.leeds.ac.uk/structure/rheology/quakes.htm" TargetMode="External"/></Relationships>
</file>

<file path=ppt/slides/_rels/slide125.xml.rels><?xml version="1.0" encoding="UTF-8" standalone="yes"?>
<Relationships xmlns="http://schemas.openxmlformats.org/package/2006/relationships"><Relationship Id="rId3" Type="http://schemas.openxmlformats.org/officeDocument/2006/relationships/image" Target="../media/image80.png"/><Relationship Id="rId4" Type="http://schemas.openxmlformats.org/officeDocument/2006/relationships/hyperlink" Target="http://en.wikipedia.org/wiki/B%C3%A9darieux" TargetMode="External"/><Relationship Id="rId5" Type="http://schemas.openxmlformats.org/officeDocument/2006/relationships/hyperlink" Target="http://en.wikipedia.org/wiki/France" TargetMode="External"/><Relationship Id="rId6" Type="http://schemas.openxmlformats.org/officeDocument/2006/relationships/hyperlink" Target="http://en.wikipedia.org/w/index.php?title=Drag_fold&amp;action=edit&amp;redlink=1" TargetMode="External"/><Relationship Id="rId1" Type="http://schemas.openxmlformats.org/officeDocument/2006/relationships/slideLayout" Target="../slideLayouts/slideLayout10.xml"/><Relationship Id="rId2" Type="http://schemas.openxmlformats.org/officeDocument/2006/relationships/hyperlink" Target="http://www.see.leeds.ac.uk/structure/rheology/quakes.htm" TargetMode="Externa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81.png"/></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82.png"/></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74.png"/></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7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74.png"/></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74.png"/></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83.png"/></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84.png"/><Relationship Id="rId3" Type="http://schemas.openxmlformats.org/officeDocument/2006/relationships/image" Target="../media/image85.png"/></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84.png"/><Relationship Id="rId3" Type="http://schemas.openxmlformats.org/officeDocument/2006/relationships/image" Target="../media/image85.png"/></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86.png"/></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86.png"/></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86.png"/><Relationship Id="rId3" Type="http://schemas.openxmlformats.org/officeDocument/2006/relationships/image" Target="../media/image87.png"/></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6.xml"/><Relationship Id="rId3" Type="http://schemas.openxmlformats.org/officeDocument/2006/relationships/image" Target="../media/image86.png"/></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86.png"/><Relationship Id="rId3" Type="http://schemas.openxmlformats.org/officeDocument/2006/relationships/image" Target="../media/image88.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86.png"/><Relationship Id="rId3" Type="http://schemas.openxmlformats.org/officeDocument/2006/relationships/image" Target="../media/image88.png"/></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86.png"/><Relationship Id="rId3" Type="http://schemas.openxmlformats.org/officeDocument/2006/relationships/image" Target="../media/image88.png"/></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89.png"/></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7.xml"/><Relationship Id="rId3" Type="http://schemas.openxmlformats.org/officeDocument/2006/relationships/image" Target="../media/image90.png"/></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8.xml"/><Relationship Id="rId3" Type="http://schemas.openxmlformats.org/officeDocument/2006/relationships/image" Target="../media/image91.gif"/></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9.xml"/><Relationship Id="rId3" Type="http://schemas.openxmlformats.org/officeDocument/2006/relationships/image" Target="../media/image92.png"/></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20.xml"/><Relationship Id="rId3" Type="http://schemas.openxmlformats.org/officeDocument/2006/relationships/image" Target="../media/image92.png"/></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21.xml"/><Relationship Id="rId3" Type="http://schemas.openxmlformats.org/officeDocument/2006/relationships/image" Target="../media/image92.png"/></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22.xml"/><Relationship Id="rId3" Type="http://schemas.openxmlformats.org/officeDocument/2006/relationships/image" Target="../media/image92.png"/></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23.xml"/><Relationship Id="rId3" Type="http://schemas.openxmlformats.org/officeDocument/2006/relationships/image" Target="../media/image9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24.xml"/><Relationship Id="rId3" Type="http://schemas.openxmlformats.org/officeDocument/2006/relationships/image" Target="../media/image92.png"/></Relationships>
</file>

<file path=ppt/slides/_rels/slide151.xml.rels><?xml version="1.0" encoding="UTF-8" standalone="yes"?>
<Relationships xmlns="http://schemas.openxmlformats.org/package/2006/relationships"><Relationship Id="rId3" Type="http://schemas.openxmlformats.org/officeDocument/2006/relationships/image" Target="../media/image92.png"/><Relationship Id="rId4" Type="http://schemas.openxmlformats.org/officeDocument/2006/relationships/image" Target="../media/image93.png"/><Relationship Id="rId1" Type="http://schemas.openxmlformats.org/officeDocument/2006/relationships/slideLayout" Target="../slideLayouts/slideLayout10.xml"/><Relationship Id="rId2" Type="http://schemas.openxmlformats.org/officeDocument/2006/relationships/notesSlide" Target="../notesSlides/notesSlide25.xml"/></Relationships>
</file>

<file path=ppt/slides/_rels/slide152.xml.rels><?xml version="1.0" encoding="UTF-8" standalone="yes"?>
<Relationships xmlns="http://schemas.openxmlformats.org/package/2006/relationships"><Relationship Id="rId3" Type="http://schemas.openxmlformats.org/officeDocument/2006/relationships/image" Target="../media/image94.png"/><Relationship Id="rId4" Type="http://schemas.openxmlformats.org/officeDocument/2006/relationships/image" Target="../media/image95.png"/><Relationship Id="rId1" Type="http://schemas.openxmlformats.org/officeDocument/2006/relationships/slideLayout" Target="../slideLayouts/slideLayout10.xml"/><Relationship Id="rId2" Type="http://schemas.openxmlformats.org/officeDocument/2006/relationships/notesSlide" Target="../notesSlides/notesSlide26.xml"/></Relationships>
</file>

<file path=ppt/slides/_rels/slide153.xml.rels><?xml version="1.0" encoding="UTF-8" standalone="yes"?>
<Relationships xmlns="http://schemas.openxmlformats.org/package/2006/relationships"><Relationship Id="rId3" Type="http://schemas.openxmlformats.org/officeDocument/2006/relationships/image" Target="../media/image96.png"/><Relationship Id="rId4" Type="http://schemas.openxmlformats.org/officeDocument/2006/relationships/image" Target="../media/image97.png"/><Relationship Id="rId1" Type="http://schemas.openxmlformats.org/officeDocument/2006/relationships/slideLayout" Target="../slideLayouts/slideLayout10.xml"/><Relationship Id="rId2" Type="http://schemas.openxmlformats.org/officeDocument/2006/relationships/notesSlide" Target="../notesSlides/notesSlide27.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28.xml"/><Relationship Id="rId3" Type="http://schemas.openxmlformats.org/officeDocument/2006/relationships/image" Target="../media/image98.png"/></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29.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30.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31.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32.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3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png"/><Relationship Id="rId3" Type="http://schemas.openxmlformats.org/officeDocument/2006/relationships/image" Target="../media/image5.png"/></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34.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35.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36.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37.xml"/></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image" Target="../media/image6.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 Id="rId3" Type="http://schemas.openxmlformats.org/officeDocument/2006/relationships/image" Target="../media/image1.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png"/><Relationship Id="rId3" Type="http://schemas.openxmlformats.org/officeDocument/2006/relationships/image" Target="../media/image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png"/><Relationship Id="rId3" Type="http://schemas.openxmlformats.org/officeDocument/2006/relationships/image" Target="../media/image5.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png"/><Relationship Id="rId3" Type="http://schemas.openxmlformats.org/officeDocument/2006/relationships/image" Target="../media/image7.png"/></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23.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png"/><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24.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png"/><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png"/><Relationship Id="rId3" Type="http://schemas.openxmlformats.org/officeDocument/2006/relationships/image" Target="../media/image12.png"/></Relationships>
</file>

<file path=ppt/slides/_rels/slide27.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13.png"/><Relationship Id="rId1" Type="http://schemas.openxmlformats.org/officeDocument/2006/relationships/slideLayout" Target="../slideLayouts/slideLayout2.xml"/><Relationship Id="rId2" Type="http://schemas.openxmlformats.org/officeDocument/2006/relationships/image" Target="../media/image11.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png"/><Relationship Id="rId3" Type="http://schemas.openxmlformats.org/officeDocument/2006/relationships/image" Target="../media/image1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5.png"/><Relationship Id="rId1" Type="http://schemas.openxmlformats.org/officeDocument/2006/relationships/slideLayout" Target="../slideLayouts/slideLayout2.xml"/><Relationship Id="rId2" Type="http://schemas.openxmlformats.org/officeDocument/2006/relationships/image" Target="../media/image11.png"/></Relationships>
</file>

<file path=ppt/slides/_rels/slide31.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5.png"/><Relationship Id="rId5" Type="http://schemas.openxmlformats.org/officeDocument/2006/relationships/image" Target="../media/image16.png"/><Relationship Id="rId1" Type="http://schemas.openxmlformats.org/officeDocument/2006/relationships/slideLayout" Target="../slideLayouts/slideLayout2.xml"/><Relationship Id="rId2" Type="http://schemas.openxmlformats.org/officeDocument/2006/relationships/image" Target="../media/image11.png"/></Relationships>
</file>

<file path=ppt/slides/_rels/slide32.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5.png"/><Relationship Id="rId5" Type="http://schemas.openxmlformats.org/officeDocument/2006/relationships/image" Target="../media/image16.png"/><Relationship Id="rId6" Type="http://schemas.openxmlformats.org/officeDocument/2006/relationships/image" Target="../media/image17.png"/><Relationship Id="rId1" Type="http://schemas.openxmlformats.org/officeDocument/2006/relationships/slideLayout" Target="../slideLayouts/slideLayout2.xml"/><Relationship Id="rId2" Type="http://schemas.openxmlformats.org/officeDocument/2006/relationships/image" Target="../media/image11.png"/></Relationships>
</file>

<file path=ppt/slides/_rels/slide33.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5.png"/><Relationship Id="rId5" Type="http://schemas.openxmlformats.org/officeDocument/2006/relationships/image" Target="../media/image16.png"/><Relationship Id="rId6" Type="http://schemas.openxmlformats.org/officeDocument/2006/relationships/image" Target="../media/image17.png"/><Relationship Id="rId7" Type="http://schemas.openxmlformats.org/officeDocument/2006/relationships/image" Target="../media/image18.png"/><Relationship Id="rId1" Type="http://schemas.openxmlformats.org/officeDocument/2006/relationships/slideLayout" Target="../slideLayouts/slideLayout2.xml"/><Relationship Id="rId2" Type="http://schemas.openxmlformats.org/officeDocument/2006/relationships/image" Target="../media/image11.png"/></Relationships>
</file>

<file path=ppt/slides/_rels/slide34.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5.png"/><Relationship Id="rId5" Type="http://schemas.openxmlformats.org/officeDocument/2006/relationships/image" Target="../media/image16.png"/><Relationship Id="rId6" Type="http://schemas.openxmlformats.org/officeDocument/2006/relationships/image" Target="../media/image17.png"/><Relationship Id="rId7" Type="http://schemas.openxmlformats.org/officeDocument/2006/relationships/image" Target="../media/image19.png"/><Relationship Id="rId1" Type="http://schemas.openxmlformats.org/officeDocument/2006/relationships/slideLayout" Target="../slideLayouts/slideLayout2.xml"/><Relationship Id="rId2" Type="http://schemas.openxmlformats.org/officeDocument/2006/relationships/image" Target="../media/image11.png"/></Relationships>
</file>

<file path=ppt/slides/_rels/slide35.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5.png"/><Relationship Id="rId5" Type="http://schemas.openxmlformats.org/officeDocument/2006/relationships/image" Target="../media/image16.png"/><Relationship Id="rId6" Type="http://schemas.openxmlformats.org/officeDocument/2006/relationships/image" Target="../media/image17.png"/><Relationship Id="rId7" Type="http://schemas.openxmlformats.org/officeDocument/2006/relationships/image" Target="../media/image20.png"/><Relationship Id="rId1" Type="http://schemas.openxmlformats.org/officeDocument/2006/relationships/slideLayout" Target="../slideLayouts/slideLayout2.xml"/><Relationship Id="rId2" Type="http://schemas.openxmlformats.org/officeDocument/2006/relationships/image" Target="../media/image11.png"/></Relationships>
</file>

<file path=ppt/slides/_rels/slide36.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5.png"/><Relationship Id="rId5" Type="http://schemas.openxmlformats.org/officeDocument/2006/relationships/image" Target="../media/image16.png"/><Relationship Id="rId6" Type="http://schemas.openxmlformats.org/officeDocument/2006/relationships/image" Target="../media/image17.png"/><Relationship Id="rId7" Type="http://schemas.openxmlformats.org/officeDocument/2006/relationships/image" Target="../media/image20.png"/><Relationship Id="rId8" Type="http://schemas.openxmlformats.org/officeDocument/2006/relationships/image" Target="../media/image21.png"/><Relationship Id="rId1" Type="http://schemas.openxmlformats.org/officeDocument/2006/relationships/slideLayout" Target="../slideLayouts/slideLayout2.xml"/><Relationship Id="rId2" Type="http://schemas.openxmlformats.org/officeDocument/2006/relationships/image" Target="../media/image11.png"/></Relationships>
</file>

<file path=ppt/slides/_rels/slide37.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5.png"/><Relationship Id="rId5" Type="http://schemas.openxmlformats.org/officeDocument/2006/relationships/image" Target="../media/image16.png"/><Relationship Id="rId6" Type="http://schemas.openxmlformats.org/officeDocument/2006/relationships/image" Target="../media/image17.png"/><Relationship Id="rId7" Type="http://schemas.openxmlformats.org/officeDocument/2006/relationships/image" Target="../media/image20.png"/><Relationship Id="rId8" Type="http://schemas.openxmlformats.org/officeDocument/2006/relationships/image" Target="../media/image21.png"/><Relationship Id="rId9" Type="http://schemas.openxmlformats.org/officeDocument/2006/relationships/image" Target="../media/image22.png"/><Relationship Id="rId1" Type="http://schemas.openxmlformats.org/officeDocument/2006/relationships/slideLayout" Target="../slideLayouts/slideLayout2.xml"/><Relationship Id="rId2" Type="http://schemas.openxmlformats.org/officeDocument/2006/relationships/image" Target="../media/image11.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3.png"/><Relationship Id="rId3" Type="http://schemas.openxmlformats.org/officeDocument/2006/relationships/image" Target="../media/image24.png"/></Relationships>
</file>

<file path=ppt/slides/_rels/slide41.xml.rels><?xml version="1.0" encoding="UTF-8" standalone="yes"?>
<Relationships xmlns="http://schemas.openxmlformats.org/package/2006/relationships"><Relationship Id="rId3" Type="http://schemas.openxmlformats.org/officeDocument/2006/relationships/image" Target="../media/image24.png"/><Relationship Id="rId4" Type="http://schemas.openxmlformats.org/officeDocument/2006/relationships/image" Target="../media/image25.png"/><Relationship Id="rId1" Type="http://schemas.openxmlformats.org/officeDocument/2006/relationships/slideLayout" Target="../slideLayouts/slideLayout2.xml"/><Relationship Id="rId2" Type="http://schemas.openxmlformats.org/officeDocument/2006/relationships/image" Target="../media/image23.png"/></Relationships>
</file>

<file path=ppt/slides/_rels/slide42.xml.rels><?xml version="1.0" encoding="UTF-8" standalone="yes"?>
<Relationships xmlns="http://schemas.openxmlformats.org/package/2006/relationships"><Relationship Id="rId3" Type="http://schemas.openxmlformats.org/officeDocument/2006/relationships/image" Target="../media/image24.png"/><Relationship Id="rId4" Type="http://schemas.openxmlformats.org/officeDocument/2006/relationships/image" Target="../media/image26.png"/><Relationship Id="rId5" Type="http://schemas.openxmlformats.org/officeDocument/2006/relationships/image" Target="../media/image25.png"/><Relationship Id="rId1" Type="http://schemas.openxmlformats.org/officeDocument/2006/relationships/slideLayout" Target="../slideLayouts/slideLayout2.xml"/><Relationship Id="rId2" Type="http://schemas.openxmlformats.org/officeDocument/2006/relationships/image" Target="../media/image23.png"/></Relationships>
</file>

<file path=ppt/slides/_rels/slide43.xml.rels><?xml version="1.0" encoding="UTF-8" standalone="yes"?>
<Relationships xmlns="http://schemas.openxmlformats.org/package/2006/relationships"><Relationship Id="rId3" Type="http://schemas.openxmlformats.org/officeDocument/2006/relationships/image" Target="../media/image24.png"/><Relationship Id="rId4" Type="http://schemas.openxmlformats.org/officeDocument/2006/relationships/image" Target="../media/image26.png"/><Relationship Id="rId5" Type="http://schemas.openxmlformats.org/officeDocument/2006/relationships/image" Target="../media/image25.png"/><Relationship Id="rId6" Type="http://schemas.openxmlformats.org/officeDocument/2006/relationships/image" Target="../media/image27.png"/><Relationship Id="rId1" Type="http://schemas.openxmlformats.org/officeDocument/2006/relationships/slideLayout" Target="../slideLayouts/slideLayout2.xml"/><Relationship Id="rId2" Type="http://schemas.openxmlformats.org/officeDocument/2006/relationships/image" Target="../media/image23.png"/></Relationships>
</file>

<file path=ppt/slides/_rels/slide44.xml.rels><?xml version="1.0" encoding="UTF-8" standalone="yes"?>
<Relationships xmlns="http://schemas.openxmlformats.org/package/2006/relationships"><Relationship Id="rId3" Type="http://schemas.openxmlformats.org/officeDocument/2006/relationships/image" Target="../media/image27.png"/><Relationship Id="rId4" Type="http://schemas.openxmlformats.org/officeDocument/2006/relationships/image" Target="../media/image24.png"/><Relationship Id="rId5" Type="http://schemas.openxmlformats.org/officeDocument/2006/relationships/image" Target="../media/image26.png"/><Relationship Id="rId6" Type="http://schemas.openxmlformats.org/officeDocument/2006/relationships/image" Target="../media/image25.png"/><Relationship Id="rId7" Type="http://schemas.openxmlformats.org/officeDocument/2006/relationships/image" Target="../media/image28.png"/><Relationship Id="rId1" Type="http://schemas.openxmlformats.org/officeDocument/2006/relationships/slideLayout" Target="../slideLayouts/slideLayout2.xml"/><Relationship Id="rId2" Type="http://schemas.openxmlformats.org/officeDocument/2006/relationships/image" Target="../media/image23.png"/></Relationships>
</file>

<file path=ppt/slides/_rels/slide45.xml.rels><?xml version="1.0" encoding="UTF-8" standalone="yes"?>
<Relationships xmlns="http://schemas.openxmlformats.org/package/2006/relationships"><Relationship Id="rId3" Type="http://schemas.openxmlformats.org/officeDocument/2006/relationships/image" Target="../media/image27.png"/><Relationship Id="rId4" Type="http://schemas.openxmlformats.org/officeDocument/2006/relationships/image" Target="../media/image24.png"/><Relationship Id="rId5" Type="http://schemas.openxmlformats.org/officeDocument/2006/relationships/image" Target="../media/image26.png"/><Relationship Id="rId6" Type="http://schemas.openxmlformats.org/officeDocument/2006/relationships/image" Target="../media/image25.png"/><Relationship Id="rId7" Type="http://schemas.openxmlformats.org/officeDocument/2006/relationships/image" Target="../media/image28.png"/><Relationship Id="rId8" Type="http://schemas.openxmlformats.org/officeDocument/2006/relationships/image" Target="../media/image29.png"/><Relationship Id="rId1" Type="http://schemas.openxmlformats.org/officeDocument/2006/relationships/slideLayout" Target="../slideLayouts/slideLayout2.xml"/><Relationship Id="rId2" Type="http://schemas.openxmlformats.org/officeDocument/2006/relationships/image" Target="../media/image23.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0.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0.png"/><Relationship Id="rId3" Type="http://schemas.openxmlformats.org/officeDocument/2006/relationships/image" Target="../media/image31.png"/></Relationships>
</file>

<file path=ppt/slides/_rels/slide49.xml.rels><?xml version="1.0" encoding="UTF-8" standalone="yes"?>
<Relationships xmlns="http://schemas.openxmlformats.org/package/2006/relationships"><Relationship Id="rId3" Type="http://schemas.openxmlformats.org/officeDocument/2006/relationships/image" Target="../media/image31.png"/><Relationship Id="rId4" Type="http://schemas.openxmlformats.org/officeDocument/2006/relationships/image" Target="../media/image32.png"/><Relationship Id="rId1" Type="http://schemas.openxmlformats.org/officeDocument/2006/relationships/slideLayout" Target="../slideLayouts/slideLayout2.xml"/><Relationship Id="rId2" Type="http://schemas.openxmlformats.org/officeDocument/2006/relationships/image" Target="../media/image30.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50.xml.rels><?xml version="1.0" encoding="UTF-8" standalone="yes"?>
<Relationships xmlns="http://schemas.openxmlformats.org/package/2006/relationships"><Relationship Id="rId3" Type="http://schemas.openxmlformats.org/officeDocument/2006/relationships/image" Target="../media/image31.png"/><Relationship Id="rId4" Type="http://schemas.openxmlformats.org/officeDocument/2006/relationships/image" Target="../media/image32.png"/><Relationship Id="rId5" Type="http://schemas.openxmlformats.org/officeDocument/2006/relationships/image" Target="../media/image33.png"/><Relationship Id="rId1" Type="http://schemas.openxmlformats.org/officeDocument/2006/relationships/slideLayout" Target="../slideLayouts/slideLayout2.xml"/><Relationship Id="rId2" Type="http://schemas.openxmlformats.org/officeDocument/2006/relationships/image" Target="../media/image30.png"/></Relationships>
</file>

<file path=ppt/slides/_rels/slide51.xml.rels><?xml version="1.0" encoding="UTF-8" standalone="yes"?>
<Relationships xmlns="http://schemas.openxmlformats.org/package/2006/relationships"><Relationship Id="rId3" Type="http://schemas.openxmlformats.org/officeDocument/2006/relationships/image" Target="../media/image31.png"/><Relationship Id="rId4" Type="http://schemas.openxmlformats.org/officeDocument/2006/relationships/image" Target="../media/image32.png"/><Relationship Id="rId5" Type="http://schemas.openxmlformats.org/officeDocument/2006/relationships/image" Target="../media/image33.png"/><Relationship Id="rId6" Type="http://schemas.openxmlformats.org/officeDocument/2006/relationships/image" Target="../media/image34.png"/><Relationship Id="rId1" Type="http://schemas.openxmlformats.org/officeDocument/2006/relationships/slideLayout" Target="../slideLayouts/slideLayout2.xml"/><Relationship Id="rId2" Type="http://schemas.openxmlformats.org/officeDocument/2006/relationships/image" Target="../media/image30.png"/></Relationships>
</file>

<file path=ppt/slides/_rels/slide52.xml.rels><?xml version="1.0" encoding="UTF-8" standalone="yes"?>
<Relationships xmlns="http://schemas.openxmlformats.org/package/2006/relationships"><Relationship Id="rId3" Type="http://schemas.openxmlformats.org/officeDocument/2006/relationships/image" Target="../media/image31.png"/><Relationship Id="rId4" Type="http://schemas.openxmlformats.org/officeDocument/2006/relationships/image" Target="../media/image32.png"/><Relationship Id="rId5" Type="http://schemas.openxmlformats.org/officeDocument/2006/relationships/image" Target="../media/image33.png"/><Relationship Id="rId6" Type="http://schemas.openxmlformats.org/officeDocument/2006/relationships/image" Target="../media/image34.png"/><Relationship Id="rId7" Type="http://schemas.openxmlformats.org/officeDocument/2006/relationships/image" Target="../media/image35.png"/><Relationship Id="rId1" Type="http://schemas.openxmlformats.org/officeDocument/2006/relationships/slideLayout" Target="../slideLayouts/slideLayout2.xml"/><Relationship Id="rId2" Type="http://schemas.openxmlformats.org/officeDocument/2006/relationships/image" Target="../media/image30.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6.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6.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6.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37.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37.png"/><Relationship Id="rId3" Type="http://schemas.openxmlformats.org/officeDocument/2006/relationships/image" Target="../media/image3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37.png"/><Relationship Id="rId3" Type="http://schemas.openxmlformats.org/officeDocument/2006/relationships/image" Target="../media/image38.png"/></Relationships>
</file>

<file path=ppt/slides/_rels/slide61.xml.rels><?xml version="1.0" encoding="UTF-8" standalone="yes"?>
<Relationships xmlns="http://schemas.openxmlformats.org/package/2006/relationships"><Relationship Id="rId3" Type="http://schemas.openxmlformats.org/officeDocument/2006/relationships/image" Target="../media/image38.png"/><Relationship Id="rId4" Type="http://schemas.openxmlformats.org/officeDocument/2006/relationships/image" Target="../media/image39.png"/><Relationship Id="rId5" Type="http://schemas.openxmlformats.org/officeDocument/2006/relationships/image" Target="../media/image40.png"/><Relationship Id="rId6" Type="http://schemas.openxmlformats.org/officeDocument/2006/relationships/image" Target="../media/image41.png"/><Relationship Id="rId1" Type="http://schemas.openxmlformats.org/officeDocument/2006/relationships/slideLayout" Target="../slideLayouts/slideLayout10.xml"/><Relationship Id="rId2" Type="http://schemas.openxmlformats.org/officeDocument/2006/relationships/image" Target="../media/image37.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42.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42.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43.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44.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44.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45.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4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47.pn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48.pn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49.pn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49.png"/></Relationships>
</file>

<file path=ppt/slides/_rels/slide74.xml.rels><?xml version="1.0" encoding="UTF-8" standalone="yes"?>
<Relationships xmlns="http://schemas.openxmlformats.org/package/2006/relationships"><Relationship Id="rId3" Type="http://schemas.openxmlformats.org/officeDocument/2006/relationships/image" Target="../media/image45.png"/><Relationship Id="rId4" Type="http://schemas.openxmlformats.org/officeDocument/2006/relationships/image" Target="../media/image50.png"/><Relationship Id="rId1" Type="http://schemas.openxmlformats.org/officeDocument/2006/relationships/slideLayout" Target="../slideLayouts/slideLayout10.xml"/><Relationship Id="rId2" Type="http://schemas.openxmlformats.org/officeDocument/2006/relationships/image" Target="../media/image49.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48.pn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51.png"/><Relationship Id="rId3" Type="http://schemas.openxmlformats.org/officeDocument/2006/relationships/image" Target="../media/image52.pn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53.pn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5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54.png"/><Relationship Id="rId3" Type="http://schemas.openxmlformats.org/officeDocument/2006/relationships/image" Target="../media/image55.png"/></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56.png"/><Relationship Id="rId3" Type="http://schemas.openxmlformats.org/officeDocument/2006/relationships/image" Target="../media/image57.pn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58.png"/><Relationship Id="rId3" Type="http://schemas.openxmlformats.org/officeDocument/2006/relationships/image" Target="../media/image59.png"/></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58.png"/><Relationship Id="rId3" Type="http://schemas.openxmlformats.org/officeDocument/2006/relationships/image" Target="../media/image59.pn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60.png"/></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61.png"/></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61.png"/></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61.png"/></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61.png"/></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6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61.png"/></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61.png"/></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61.png"/></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61.png"/></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61.png"/></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62.png"/></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62.png"/></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62.png"/></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62.png"/></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1.xml"/><Relationship Id="rId3" Type="http://schemas.openxmlformats.org/officeDocument/2006/relationships/image" Target="../media/image6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stretch>
            <a:fillRect/>
          </a:stretch>
        </p:blipFill>
        <p:spPr>
          <a:xfrm>
            <a:off x="4572000" y="2768442"/>
            <a:ext cx="4114800" cy="3784600"/>
          </a:xfrm>
          <a:prstGeom prst="rect">
            <a:avLst/>
          </a:prstGeom>
        </p:spPr>
      </p:pic>
      <p:sp>
        <p:nvSpPr>
          <p:cNvPr id="2" name="Title 1"/>
          <p:cNvSpPr>
            <a:spLocks noGrp="1"/>
          </p:cNvSpPr>
          <p:nvPr>
            <p:ph type="ctrTitle"/>
          </p:nvPr>
        </p:nvSpPr>
        <p:spPr/>
        <p:txBody>
          <a:bodyPr/>
          <a:lstStyle/>
          <a:p>
            <a:r>
              <a:rPr lang="en-US" dirty="0" smtClean="0">
                <a:solidFill>
                  <a:schemeClr val="accent1">
                    <a:lumMod val="20000"/>
                    <a:lumOff val="80000"/>
                  </a:schemeClr>
                </a:solidFill>
              </a:rPr>
              <a:t>MODULAR 2:</a:t>
            </a:r>
            <a:br>
              <a:rPr lang="en-US" dirty="0" smtClean="0">
                <a:solidFill>
                  <a:schemeClr val="accent1">
                    <a:lumMod val="20000"/>
                    <a:lumOff val="80000"/>
                  </a:schemeClr>
                </a:solidFill>
              </a:rPr>
            </a:br>
            <a:r>
              <a:rPr lang="en-US" dirty="0" smtClean="0">
                <a:solidFill>
                  <a:schemeClr val="accent1">
                    <a:lumMod val="20000"/>
                    <a:lumOff val="80000"/>
                  </a:schemeClr>
                </a:solidFill>
              </a:rPr>
              <a:t>PHYSICS AND GEODYNAMICS</a:t>
            </a:r>
            <a:endParaRPr lang="en-US" dirty="0">
              <a:solidFill>
                <a:schemeClr val="accent1">
                  <a:lumMod val="20000"/>
                  <a:lumOff val="80000"/>
                </a:schemeClr>
              </a:solidFill>
            </a:endParaRPr>
          </a:p>
        </p:txBody>
      </p:sp>
      <p:sp>
        <p:nvSpPr>
          <p:cNvPr id="3" name="Subtitle 2"/>
          <p:cNvSpPr>
            <a:spLocks noGrp="1"/>
          </p:cNvSpPr>
          <p:nvPr>
            <p:ph type="subTitle" idx="1"/>
          </p:nvPr>
        </p:nvSpPr>
        <p:spPr/>
        <p:txBody>
          <a:bodyPr/>
          <a:lstStyle/>
          <a:p>
            <a:r>
              <a:rPr lang="en-US" dirty="0" smtClean="0"/>
              <a:t>THE KAVLI INSTITUTE FOR THEORETICAL PHYSICS</a:t>
            </a:r>
            <a:endParaRPr lang="en-US" dirty="0"/>
          </a:p>
        </p:txBody>
      </p:sp>
      <p:pic>
        <p:nvPicPr>
          <p:cNvPr id="5" name="Picture 4"/>
          <p:cNvPicPr>
            <a:picLocks noChangeAspect="1"/>
          </p:cNvPicPr>
          <p:nvPr/>
        </p:nvPicPr>
        <p:blipFill>
          <a:blip r:embed="rId3"/>
          <a:stretch>
            <a:fillRect/>
          </a:stretch>
        </p:blipFill>
        <p:spPr>
          <a:xfrm>
            <a:off x="209518" y="200280"/>
            <a:ext cx="3495050" cy="2689064"/>
          </a:xfrm>
          <a:prstGeom prst="rect">
            <a:avLst/>
          </a:prstGeom>
        </p:spPr>
      </p:pic>
      <p:pic>
        <p:nvPicPr>
          <p:cNvPr id="6" name="Picture 5"/>
          <p:cNvPicPr>
            <a:picLocks noChangeAspect="1"/>
          </p:cNvPicPr>
          <p:nvPr/>
        </p:nvPicPr>
        <p:blipFill>
          <a:blip r:embed="rId4"/>
          <a:stretch>
            <a:fillRect/>
          </a:stretch>
        </p:blipFill>
        <p:spPr>
          <a:xfrm>
            <a:off x="209518" y="3297412"/>
            <a:ext cx="3145768" cy="1717231"/>
          </a:xfrm>
          <a:prstGeom prst="rect">
            <a:avLst/>
          </a:prstGeom>
        </p:spPr>
      </p:pic>
      <p:pic>
        <p:nvPicPr>
          <p:cNvPr id="7" name="Picture 6"/>
          <p:cNvPicPr>
            <a:picLocks noChangeAspect="1"/>
          </p:cNvPicPr>
          <p:nvPr/>
        </p:nvPicPr>
        <p:blipFill>
          <a:blip r:embed="rId5"/>
          <a:stretch>
            <a:fillRect/>
          </a:stretch>
        </p:blipFill>
        <p:spPr>
          <a:xfrm>
            <a:off x="5798451" y="0"/>
            <a:ext cx="3345549" cy="2768442"/>
          </a:xfrm>
          <a:prstGeom prst="rect">
            <a:avLst/>
          </a:prstGeom>
        </p:spPr>
      </p:pic>
    </p:spTree>
    <p:extLst>
      <p:ext uri="{BB962C8B-B14F-4D97-AF65-F5344CB8AC3E}">
        <p14:creationId xmlns:p14="http://schemas.microsoft.com/office/powerpoint/2010/main" val="240908493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PHYSICS AND GEODYNAMICS</a:t>
            </a:r>
            <a:endParaRPr lang="en-US" dirty="0"/>
          </a:p>
        </p:txBody>
      </p:sp>
      <p:sp>
        <p:nvSpPr>
          <p:cNvPr id="3" name="Content Placeholder 2"/>
          <p:cNvSpPr>
            <a:spLocks noGrp="1"/>
          </p:cNvSpPr>
          <p:nvPr>
            <p:ph idx="1"/>
          </p:nvPr>
        </p:nvSpPr>
        <p:spPr>
          <a:xfrm>
            <a:off x="457200" y="1600200"/>
            <a:ext cx="7673868" cy="4525963"/>
          </a:xfrm>
        </p:spPr>
        <p:txBody>
          <a:bodyPr>
            <a:normAutofit fontScale="77500" lnSpcReduction="20000"/>
          </a:bodyPr>
          <a:lstStyle/>
          <a:p>
            <a:r>
              <a:rPr lang="en-US" sz="3200" b="1" dirty="0" smtClean="0"/>
              <a:t>Pre-Modular Questions</a:t>
            </a:r>
            <a:r>
              <a:rPr lang="en-US" sz="3200" b="1" dirty="0" smtClean="0"/>
              <a:t>:</a:t>
            </a:r>
          </a:p>
          <a:p>
            <a:pPr marL="493776" indent="-457200">
              <a:buAutoNum type="arabicPeriod"/>
            </a:pPr>
            <a:r>
              <a:rPr lang="en-US" sz="2000" b="1" dirty="0" smtClean="0"/>
              <a:t>Newton’s Laws of Motion have little to do with the complex motions of materials within the Earth. (T/F)</a:t>
            </a:r>
          </a:p>
          <a:p>
            <a:pPr marL="493776" indent="-457200">
              <a:buAutoNum type="arabicPeriod"/>
            </a:pPr>
            <a:endParaRPr lang="en-US" sz="2000" b="1" dirty="0" smtClean="0"/>
          </a:p>
          <a:p>
            <a:pPr marL="493776" indent="-457200">
              <a:buAutoNum type="arabicPeriod"/>
            </a:pPr>
            <a:r>
              <a:rPr lang="en-US" sz="2000" b="1" dirty="0" smtClean="0"/>
              <a:t> Hooke’s Law can be applied to moving solid/liquid structures.  (T/F)</a:t>
            </a:r>
          </a:p>
          <a:p>
            <a:pPr marL="493776" indent="-457200">
              <a:buAutoNum type="arabicPeriod"/>
            </a:pPr>
            <a:endParaRPr lang="en-US" sz="2000" b="1" dirty="0"/>
          </a:p>
          <a:p>
            <a:pPr marL="493776" indent="-457200">
              <a:buFont typeface="Wingdings 2"/>
              <a:buAutoNum type="arabicPeriod"/>
            </a:pPr>
            <a:r>
              <a:rPr lang="en-US" sz="2000" b="1" dirty="0"/>
              <a:t>Conduction is the primary principle behind the vertical motion of inner Earth toward the surface</a:t>
            </a:r>
            <a:r>
              <a:rPr lang="en-US" sz="2000" b="1" dirty="0" smtClean="0"/>
              <a:t>.  (T/F)</a:t>
            </a:r>
          </a:p>
          <a:p>
            <a:pPr marL="493776" indent="-457200">
              <a:buFont typeface="Wingdings 2"/>
              <a:buAutoNum type="arabicPeriod"/>
            </a:pPr>
            <a:endParaRPr lang="en-US" sz="2000" b="1" dirty="0"/>
          </a:p>
          <a:p>
            <a:pPr marL="493776" indent="-457200">
              <a:buFont typeface="Wingdings 2"/>
              <a:buAutoNum type="arabicPeriod"/>
            </a:pPr>
            <a:r>
              <a:rPr lang="en-US" sz="2000" dirty="0"/>
              <a:t>C-O-H-S fluids may constitute up to 10% in </a:t>
            </a:r>
            <a:r>
              <a:rPr lang="en-US" sz="2000" dirty="0" smtClean="0"/>
              <a:t>the liquid </a:t>
            </a:r>
            <a:r>
              <a:rPr lang="en-US" sz="2000" dirty="0"/>
              <a:t>metallic </a:t>
            </a:r>
            <a:r>
              <a:rPr lang="en-US" sz="2000" dirty="0" smtClean="0"/>
              <a:t>core of the Earth.  (T/F)</a:t>
            </a:r>
          </a:p>
          <a:p>
            <a:pPr marL="493776" indent="-457200">
              <a:buFont typeface="Wingdings 2"/>
              <a:buAutoNum type="arabicPeriod"/>
            </a:pPr>
            <a:endParaRPr lang="en-US" sz="2000" dirty="0" smtClean="0"/>
          </a:p>
          <a:p>
            <a:pPr marL="493776" indent="-457200">
              <a:buFont typeface="Wingdings 2"/>
              <a:buAutoNum type="arabicPeriod"/>
            </a:pPr>
            <a:r>
              <a:rPr lang="en-US" sz="2000" dirty="0" smtClean="0"/>
              <a:t>A tsunami is another name for a tidal wave. (T/F)</a:t>
            </a:r>
          </a:p>
          <a:p>
            <a:pPr marL="493776" indent="-457200">
              <a:buFont typeface="Wingdings 2"/>
              <a:buAutoNum type="arabicPeriod"/>
            </a:pPr>
            <a:endParaRPr lang="en-US" sz="2000" dirty="0"/>
          </a:p>
          <a:p>
            <a:pPr marL="493776" indent="-457200">
              <a:buFont typeface="Wingdings 2"/>
              <a:buAutoNum type="arabicPeriod"/>
            </a:pPr>
            <a:r>
              <a:rPr lang="en-US" sz="2000" dirty="0" smtClean="0"/>
              <a:t>As a tsunami strikes the coast, it loses energy. (T/F)</a:t>
            </a:r>
          </a:p>
          <a:p>
            <a:pPr marL="493776" indent="-457200">
              <a:buFont typeface="Wingdings 2"/>
              <a:buAutoNum type="arabicPeriod"/>
            </a:pPr>
            <a:endParaRPr lang="en-US" sz="2000" dirty="0"/>
          </a:p>
          <a:p>
            <a:pPr marL="493776" indent="-457200">
              <a:buFont typeface="Wingdings 2"/>
              <a:buAutoNum type="arabicPeriod"/>
            </a:pPr>
            <a:r>
              <a:rPr lang="en-US" sz="2000" dirty="0"/>
              <a:t>Oceanic crust is much thinner and more dense than continental, or terrestrial </a:t>
            </a:r>
            <a:r>
              <a:rPr lang="en-US" sz="2000" dirty="0" smtClean="0"/>
              <a:t>crust.   (T/F)</a:t>
            </a:r>
          </a:p>
          <a:p>
            <a:pPr marL="493776" indent="-457200">
              <a:buFont typeface="Wingdings 2"/>
              <a:buAutoNum type="arabicPeriod"/>
            </a:pPr>
            <a:endParaRPr lang="en-US" sz="2000" dirty="0"/>
          </a:p>
          <a:p>
            <a:pPr marL="493776" indent="-457200">
              <a:buFont typeface="Wingdings 2"/>
              <a:buAutoNum type="arabicPeriod"/>
            </a:pPr>
            <a:endParaRPr lang="en-US" sz="2000" dirty="0" smtClean="0"/>
          </a:p>
          <a:p>
            <a:pPr marL="493776" indent="-457200">
              <a:buFont typeface="Wingdings 2"/>
              <a:buAutoNum type="arabicPeriod"/>
            </a:pPr>
            <a:endParaRPr lang="en-US" sz="2000" dirty="0"/>
          </a:p>
          <a:p>
            <a:pPr marL="493776" indent="-457200">
              <a:buFont typeface="Wingdings 2"/>
              <a:buAutoNum type="arabicPeriod"/>
            </a:pPr>
            <a:endParaRPr lang="en-US" sz="2000" dirty="0"/>
          </a:p>
          <a:p>
            <a:pPr marL="493776" indent="-457200">
              <a:buFont typeface="Wingdings 2"/>
              <a:buAutoNum type="arabicPeriod"/>
            </a:pPr>
            <a:endParaRPr lang="en-US" sz="2000" b="1" dirty="0" smtClean="0"/>
          </a:p>
          <a:p>
            <a:pPr marL="493776" indent="-457200">
              <a:buFont typeface="Wingdings 2"/>
              <a:buAutoNum type="arabicPeriod"/>
            </a:pPr>
            <a:endParaRPr lang="en-US" sz="2000" b="1" dirty="0"/>
          </a:p>
          <a:p>
            <a:pPr marL="493776" indent="-457200">
              <a:buFont typeface="Wingdings 2"/>
              <a:buAutoNum type="arabicPeriod"/>
            </a:pPr>
            <a:endParaRPr lang="en-US" sz="2000" b="1" dirty="0"/>
          </a:p>
          <a:p>
            <a:pPr marL="493776" indent="-457200">
              <a:buAutoNum type="arabicPeriod"/>
            </a:pPr>
            <a:endParaRPr lang="en-US" sz="2000" b="1" dirty="0" smtClean="0"/>
          </a:p>
          <a:p>
            <a:pPr marL="36576" indent="0">
              <a:buNone/>
            </a:pPr>
            <a:endParaRPr lang="en-US" sz="2000" b="1" dirty="0" smtClean="0"/>
          </a:p>
          <a:p>
            <a:pPr marL="36576" indent="0">
              <a:buNone/>
            </a:pPr>
            <a:endParaRPr lang="en-US" sz="2000" b="1" dirty="0" smtClean="0"/>
          </a:p>
          <a:p>
            <a:endParaRPr lang="en-US" sz="2000" b="1" dirty="0"/>
          </a:p>
          <a:p>
            <a:endParaRPr lang="en-US" sz="2000" b="1" dirty="0" smtClean="0"/>
          </a:p>
          <a:p>
            <a:endParaRPr lang="en-US" sz="3200" b="1" dirty="0"/>
          </a:p>
          <a:p>
            <a:endParaRPr lang="en-US" sz="2000" b="1" dirty="0"/>
          </a:p>
        </p:txBody>
      </p:sp>
    </p:spTree>
    <p:extLst>
      <p:ext uri="{BB962C8B-B14F-4D97-AF65-F5344CB8AC3E}">
        <p14:creationId xmlns:p14="http://schemas.microsoft.com/office/powerpoint/2010/main" val="160003223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PHYSICS AND GEODYNAMICS</a:t>
            </a:r>
            <a:endParaRPr lang="en-US" dirty="0"/>
          </a:p>
        </p:txBody>
      </p:sp>
      <p:pic>
        <p:nvPicPr>
          <p:cNvPr id="7" name="Picture 6"/>
          <p:cNvPicPr>
            <a:picLocks noChangeAspect="1"/>
          </p:cNvPicPr>
          <p:nvPr/>
        </p:nvPicPr>
        <p:blipFill>
          <a:blip r:embed="rId2"/>
          <a:stretch>
            <a:fillRect/>
          </a:stretch>
        </p:blipFill>
        <p:spPr>
          <a:xfrm>
            <a:off x="307788" y="1417638"/>
            <a:ext cx="5250329" cy="4409421"/>
          </a:xfrm>
          <a:prstGeom prst="rect">
            <a:avLst/>
          </a:prstGeom>
        </p:spPr>
      </p:pic>
      <p:sp>
        <p:nvSpPr>
          <p:cNvPr id="8" name="TextBox 7"/>
          <p:cNvSpPr txBox="1"/>
          <p:nvPr/>
        </p:nvSpPr>
        <p:spPr>
          <a:xfrm>
            <a:off x="5707529" y="1417638"/>
            <a:ext cx="3182471" cy="4247317"/>
          </a:xfrm>
          <a:prstGeom prst="rect">
            <a:avLst/>
          </a:prstGeom>
          <a:noFill/>
        </p:spPr>
        <p:txBody>
          <a:bodyPr wrap="square" rtlCol="0">
            <a:spAutoFit/>
          </a:bodyPr>
          <a:lstStyle/>
          <a:p>
            <a:r>
              <a:rPr lang="en-US" dirty="0"/>
              <a:t>It is then heated up by the outer core, leading to partial melting. The dense iron-rich melts accumulate on the bottom of the D″ layer. The remaining </a:t>
            </a:r>
            <a:r>
              <a:rPr lang="en-US" dirty="0" err="1"/>
              <a:t>restite</a:t>
            </a:r>
            <a:r>
              <a:rPr lang="en-US" dirty="0"/>
              <a:t> MORB with dominant andesitic composition rises upward to form a </a:t>
            </a:r>
            <a:r>
              <a:rPr lang="en-US" dirty="0" err="1"/>
              <a:t>superplume</a:t>
            </a:r>
            <a:r>
              <a:rPr lang="en-US" dirty="0"/>
              <a:t>. The </a:t>
            </a:r>
            <a:r>
              <a:rPr lang="en-US" dirty="0" err="1"/>
              <a:t>subducted</a:t>
            </a:r>
            <a:r>
              <a:rPr lang="en-US" dirty="0"/>
              <a:t> slab from the trench is hydrous, and it is heated up by the surrounding mantle, which releases the water in the mantle wedge and enhances the viscosity. </a:t>
            </a:r>
          </a:p>
        </p:txBody>
      </p:sp>
      <p:cxnSp>
        <p:nvCxnSpPr>
          <p:cNvPr id="5" name="Straight Arrow Connector 4"/>
          <p:cNvCxnSpPr/>
          <p:nvPr/>
        </p:nvCxnSpPr>
        <p:spPr>
          <a:xfrm flipH="1" flipV="1">
            <a:off x="1748118" y="3406588"/>
            <a:ext cx="4840941" cy="433294"/>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32836868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PHYSICS AND GEODYNAMICS</a:t>
            </a:r>
            <a:endParaRPr lang="en-US" dirty="0"/>
          </a:p>
        </p:txBody>
      </p:sp>
      <p:pic>
        <p:nvPicPr>
          <p:cNvPr id="7" name="Picture 6"/>
          <p:cNvPicPr>
            <a:picLocks noChangeAspect="1"/>
          </p:cNvPicPr>
          <p:nvPr/>
        </p:nvPicPr>
        <p:blipFill>
          <a:blip r:embed="rId2"/>
          <a:stretch>
            <a:fillRect/>
          </a:stretch>
        </p:blipFill>
        <p:spPr>
          <a:xfrm>
            <a:off x="307788" y="1417638"/>
            <a:ext cx="5250329" cy="4409421"/>
          </a:xfrm>
          <a:prstGeom prst="rect">
            <a:avLst/>
          </a:prstGeom>
        </p:spPr>
      </p:pic>
      <p:sp>
        <p:nvSpPr>
          <p:cNvPr id="8" name="TextBox 7"/>
          <p:cNvSpPr txBox="1"/>
          <p:nvPr/>
        </p:nvSpPr>
        <p:spPr>
          <a:xfrm>
            <a:off x="5707529" y="1417638"/>
            <a:ext cx="3182471" cy="1477328"/>
          </a:xfrm>
          <a:prstGeom prst="rect">
            <a:avLst/>
          </a:prstGeom>
          <a:noFill/>
        </p:spPr>
        <p:txBody>
          <a:bodyPr wrap="square" rtlCol="0">
            <a:spAutoFit/>
          </a:bodyPr>
          <a:lstStyle/>
          <a:p>
            <a:r>
              <a:rPr lang="en-US" dirty="0"/>
              <a:t>The vertically rising </a:t>
            </a:r>
            <a:r>
              <a:rPr lang="en-US" dirty="0" err="1"/>
              <a:t>superplume</a:t>
            </a:r>
            <a:r>
              <a:rPr lang="en-US" dirty="0"/>
              <a:t> enters into the upper mantle, transforms to horizontal, and branches out into several hot </a:t>
            </a:r>
            <a:r>
              <a:rPr lang="en-US" dirty="0" smtClean="0"/>
              <a:t>spots</a:t>
            </a:r>
            <a:endParaRPr lang="en-US" dirty="0"/>
          </a:p>
        </p:txBody>
      </p:sp>
      <p:cxnSp>
        <p:nvCxnSpPr>
          <p:cNvPr id="5" name="Straight Arrow Connector 4"/>
          <p:cNvCxnSpPr/>
          <p:nvPr/>
        </p:nvCxnSpPr>
        <p:spPr>
          <a:xfrm flipH="1" flipV="1">
            <a:off x="1748119" y="2300941"/>
            <a:ext cx="5244352" cy="433294"/>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607798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PHYSICS AND GEODYNAMICS</a:t>
            </a:r>
            <a:endParaRPr lang="en-US" dirty="0"/>
          </a:p>
        </p:txBody>
      </p:sp>
      <p:pic>
        <p:nvPicPr>
          <p:cNvPr id="7" name="Picture 6"/>
          <p:cNvPicPr>
            <a:picLocks noChangeAspect="1"/>
          </p:cNvPicPr>
          <p:nvPr/>
        </p:nvPicPr>
        <p:blipFill>
          <a:blip r:embed="rId3"/>
          <a:stretch>
            <a:fillRect/>
          </a:stretch>
        </p:blipFill>
        <p:spPr>
          <a:xfrm>
            <a:off x="307788" y="1417638"/>
            <a:ext cx="5250329" cy="4409421"/>
          </a:xfrm>
          <a:prstGeom prst="rect">
            <a:avLst/>
          </a:prstGeom>
        </p:spPr>
      </p:pic>
      <p:sp>
        <p:nvSpPr>
          <p:cNvPr id="8" name="TextBox 7"/>
          <p:cNvSpPr txBox="1"/>
          <p:nvPr/>
        </p:nvSpPr>
        <p:spPr>
          <a:xfrm>
            <a:off x="5707529" y="1417638"/>
            <a:ext cx="3182471" cy="2585323"/>
          </a:xfrm>
          <a:prstGeom prst="rect">
            <a:avLst/>
          </a:prstGeom>
          <a:noFill/>
        </p:spPr>
        <p:txBody>
          <a:bodyPr wrap="square" rtlCol="0">
            <a:spAutoFit/>
          </a:bodyPr>
          <a:lstStyle/>
          <a:p>
            <a:r>
              <a:rPr lang="en-US" dirty="0" smtClean="0"/>
              <a:t>These </a:t>
            </a:r>
            <a:r>
              <a:rPr lang="en-US" dirty="0"/>
              <a:t>hot spots cause the rifting of the continent and deliver the mantle fluid to the surface. Surface CO</a:t>
            </a:r>
            <a:r>
              <a:rPr lang="en-US" baseline="-25000" dirty="0"/>
              <a:t>2</a:t>
            </a:r>
            <a:r>
              <a:rPr lang="en-US" dirty="0"/>
              <a:t> was selectively transported into the mantle in the Hadean to the </a:t>
            </a:r>
            <a:r>
              <a:rPr lang="en-US" dirty="0" err="1"/>
              <a:t>Archean</a:t>
            </a:r>
            <a:r>
              <a:rPr lang="en-US" dirty="0"/>
              <a:t>. </a:t>
            </a:r>
            <a:endParaRPr lang="en-US" dirty="0" smtClean="0"/>
          </a:p>
          <a:p>
            <a:endParaRPr lang="en-US" dirty="0"/>
          </a:p>
          <a:p>
            <a:endParaRPr lang="en-US" dirty="0" smtClean="0"/>
          </a:p>
        </p:txBody>
      </p:sp>
      <p:cxnSp>
        <p:nvCxnSpPr>
          <p:cNvPr id="5" name="Straight Arrow Connector 4"/>
          <p:cNvCxnSpPr/>
          <p:nvPr/>
        </p:nvCxnSpPr>
        <p:spPr>
          <a:xfrm flipH="1" flipV="1">
            <a:off x="1748119" y="2106706"/>
            <a:ext cx="5244352" cy="627529"/>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20012851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PHYSICS AND GEODYNAMICS</a:t>
            </a:r>
            <a:endParaRPr lang="en-US" dirty="0"/>
          </a:p>
        </p:txBody>
      </p:sp>
      <p:pic>
        <p:nvPicPr>
          <p:cNvPr id="7" name="Picture 6"/>
          <p:cNvPicPr>
            <a:picLocks noChangeAspect="1"/>
          </p:cNvPicPr>
          <p:nvPr/>
        </p:nvPicPr>
        <p:blipFill>
          <a:blip r:embed="rId3"/>
          <a:stretch>
            <a:fillRect/>
          </a:stretch>
        </p:blipFill>
        <p:spPr>
          <a:xfrm>
            <a:off x="307788" y="1417638"/>
            <a:ext cx="5250329" cy="4409421"/>
          </a:xfrm>
          <a:prstGeom prst="rect">
            <a:avLst/>
          </a:prstGeom>
        </p:spPr>
      </p:pic>
      <p:sp>
        <p:nvSpPr>
          <p:cNvPr id="8" name="TextBox 7"/>
          <p:cNvSpPr txBox="1"/>
          <p:nvPr/>
        </p:nvSpPr>
        <p:spPr>
          <a:xfrm>
            <a:off x="5707529" y="1417638"/>
            <a:ext cx="3182471" cy="3970318"/>
          </a:xfrm>
          <a:prstGeom prst="rect">
            <a:avLst/>
          </a:prstGeom>
          <a:noFill/>
        </p:spPr>
        <p:txBody>
          <a:bodyPr wrap="square" rtlCol="0">
            <a:spAutoFit/>
          </a:bodyPr>
          <a:lstStyle/>
          <a:p>
            <a:r>
              <a:rPr lang="en-US" dirty="0" smtClean="0"/>
              <a:t>These </a:t>
            </a:r>
            <a:r>
              <a:rPr lang="en-US" dirty="0"/>
              <a:t>hot spots cause the rifting of the continent and deliver the mantle fluid to the surface. Surface CO</a:t>
            </a:r>
            <a:r>
              <a:rPr lang="en-US" baseline="-25000" dirty="0"/>
              <a:t>2</a:t>
            </a:r>
            <a:r>
              <a:rPr lang="en-US" dirty="0"/>
              <a:t> was selectively transported into the mantle in the Hadean to the </a:t>
            </a:r>
            <a:r>
              <a:rPr lang="en-US" dirty="0" err="1"/>
              <a:t>Archean</a:t>
            </a:r>
            <a:r>
              <a:rPr lang="en-US" dirty="0"/>
              <a:t>. </a:t>
            </a:r>
            <a:endParaRPr lang="en-US" dirty="0" smtClean="0"/>
          </a:p>
          <a:p>
            <a:endParaRPr lang="en-US" dirty="0"/>
          </a:p>
          <a:p>
            <a:endParaRPr lang="en-US" smtClean="0"/>
          </a:p>
          <a:p>
            <a:r>
              <a:rPr lang="en-US" smtClean="0"/>
              <a:t>After </a:t>
            </a:r>
            <a:r>
              <a:rPr lang="en-US" dirty="0"/>
              <a:t>the </a:t>
            </a:r>
            <a:r>
              <a:rPr lang="en-US" dirty="0" err="1"/>
              <a:t>Neoproterozoic</a:t>
            </a:r>
            <a:r>
              <a:rPr lang="en-US" dirty="0"/>
              <a:t>, surface water started to be transported into the mantle transition zones (410–660 km). </a:t>
            </a:r>
          </a:p>
        </p:txBody>
      </p:sp>
      <p:cxnSp>
        <p:nvCxnSpPr>
          <p:cNvPr id="5" name="Straight Arrow Connector 4"/>
          <p:cNvCxnSpPr/>
          <p:nvPr/>
        </p:nvCxnSpPr>
        <p:spPr>
          <a:xfrm flipH="1" flipV="1">
            <a:off x="4004235" y="2674471"/>
            <a:ext cx="2241177" cy="1927411"/>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35473566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PHYSICS AND GEODYNAMICS</a:t>
            </a:r>
            <a:endParaRPr lang="en-US" dirty="0"/>
          </a:p>
        </p:txBody>
      </p:sp>
      <p:pic>
        <p:nvPicPr>
          <p:cNvPr id="7" name="Picture 6"/>
          <p:cNvPicPr>
            <a:picLocks noChangeAspect="1"/>
          </p:cNvPicPr>
          <p:nvPr/>
        </p:nvPicPr>
        <p:blipFill>
          <a:blip r:embed="rId2"/>
          <a:stretch>
            <a:fillRect/>
          </a:stretch>
        </p:blipFill>
        <p:spPr>
          <a:xfrm>
            <a:off x="307788" y="1417638"/>
            <a:ext cx="5250329" cy="4409421"/>
          </a:xfrm>
          <a:prstGeom prst="rect">
            <a:avLst/>
          </a:prstGeom>
        </p:spPr>
      </p:pic>
      <p:sp>
        <p:nvSpPr>
          <p:cNvPr id="8" name="TextBox 7"/>
          <p:cNvSpPr txBox="1"/>
          <p:nvPr/>
        </p:nvSpPr>
        <p:spPr>
          <a:xfrm>
            <a:off x="5707529" y="1417638"/>
            <a:ext cx="3182471" cy="4247317"/>
          </a:xfrm>
          <a:prstGeom prst="rect">
            <a:avLst/>
          </a:prstGeom>
          <a:noFill/>
        </p:spPr>
        <p:txBody>
          <a:bodyPr wrap="square" rtlCol="0">
            <a:spAutoFit/>
          </a:bodyPr>
          <a:lstStyle/>
          <a:p>
            <a:r>
              <a:rPr lang="en-US" dirty="0"/>
              <a:t>For the major part of Earth's fluid history, the fluid transport was mostly one way—from the outer core to the surface. The return flow of water started probably only after 750 Ma, although it has not yet entered into the lower mantle. </a:t>
            </a:r>
          </a:p>
          <a:p>
            <a:endParaRPr lang="en-US" dirty="0"/>
          </a:p>
          <a:p>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318980566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PHYSICS AND GEODYNAMICS</a:t>
            </a:r>
            <a:endParaRPr lang="en-US" dirty="0"/>
          </a:p>
        </p:txBody>
      </p:sp>
      <p:sp>
        <p:nvSpPr>
          <p:cNvPr id="3" name="TextBox 2"/>
          <p:cNvSpPr txBox="1"/>
          <p:nvPr/>
        </p:nvSpPr>
        <p:spPr>
          <a:xfrm>
            <a:off x="1538112" y="1318860"/>
            <a:ext cx="5785555" cy="584776"/>
          </a:xfrm>
          <a:prstGeom prst="rect">
            <a:avLst/>
          </a:prstGeom>
          <a:noFill/>
        </p:spPr>
        <p:txBody>
          <a:bodyPr wrap="square" rtlCol="0">
            <a:spAutoFit/>
          </a:bodyPr>
          <a:lstStyle/>
          <a:p>
            <a:r>
              <a:rPr lang="en-US" sz="3200" b="1" dirty="0" smtClean="0">
                <a:solidFill>
                  <a:srgbClr val="FFFF00"/>
                </a:solidFill>
              </a:rPr>
              <a:t>PLATES AND SUBDUCTION</a:t>
            </a:r>
            <a:endParaRPr lang="en-US" sz="3200" b="1" dirty="0">
              <a:solidFill>
                <a:srgbClr val="FFFF00"/>
              </a:solidFill>
            </a:endParaRPr>
          </a:p>
        </p:txBody>
      </p:sp>
      <p:pic>
        <p:nvPicPr>
          <p:cNvPr id="4" name="Picture 3"/>
          <p:cNvPicPr>
            <a:picLocks noChangeAspect="1"/>
          </p:cNvPicPr>
          <p:nvPr/>
        </p:nvPicPr>
        <p:blipFill>
          <a:blip r:embed="rId2"/>
          <a:stretch>
            <a:fillRect/>
          </a:stretch>
        </p:blipFill>
        <p:spPr>
          <a:xfrm>
            <a:off x="457200" y="1903636"/>
            <a:ext cx="5445526" cy="2714174"/>
          </a:xfrm>
          <a:prstGeom prst="rect">
            <a:avLst/>
          </a:prstGeom>
        </p:spPr>
      </p:pic>
      <p:sp>
        <p:nvSpPr>
          <p:cNvPr id="5" name="TextBox 4"/>
          <p:cNvSpPr txBox="1"/>
          <p:nvPr/>
        </p:nvSpPr>
        <p:spPr>
          <a:xfrm>
            <a:off x="6124222" y="1903636"/>
            <a:ext cx="2794000" cy="2677656"/>
          </a:xfrm>
          <a:prstGeom prst="rect">
            <a:avLst/>
          </a:prstGeom>
          <a:noFill/>
        </p:spPr>
        <p:txBody>
          <a:bodyPr wrap="square" rtlCol="0">
            <a:spAutoFit/>
          </a:bodyPr>
          <a:lstStyle/>
          <a:p>
            <a:r>
              <a:rPr lang="en-US" sz="1400" dirty="0"/>
              <a:t>Earth's outer shell, the lithosphere, long thought to be a continuous, unbroken, crust is actually a fluid mosaic of many irregular rigid segments, or plates. Comprised primarily of cool, solid rock 4 to 40 miles thick,* these enormous blocks of Earth’s crust vary in size and shape, and have definite borders that cut through continents and oceans </a:t>
            </a:r>
            <a:r>
              <a:rPr lang="en-US" sz="1400" dirty="0" smtClean="0"/>
              <a:t>alike.</a:t>
            </a:r>
            <a:endParaRPr lang="en-US" sz="1400" dirty="0"/>
          </a:p>
        </p:txBody>
      </p:sp>
      <p:sp>
        <p:nvSpPr>
          <p:cNvPr id="6" name="TextBox 5"/>
          <p:cNvSpPr txBox="1"/>
          <p:nvPr/>
        </p:nvSpPr>
        <p:spPr>
          <a:xfrm>
            <a:off x="457200" y="4910667"/>
            <a:ext cx="8461022" cy="1661993"/>
          </a:xfrm>
          <a:prstGeom prst="rect">
            <a:avLst/>
          </a:prstGeom>
          <a:noFill/>
        </p:spPr>
        <p:txBody>
          <a:bodyPr wrap="square" rtlCol="0">
            <a:spAutoFit/>
          </a:bodyPr>
          <a:lstStyle/>
          <a:p>
            <a:r>
              <a:rPr lang="en-US" sz="1400" dirty="0" smtClean="0"/>
              <a:t>Oceanic </a:t>
            </a:r>
            <a:r>
              <a:rPr lang="en-US" sz="1400" dirty="0"/>
              <a:t>crust is much thinner and more dense than continental, or terrestrial </a:t>
            </a:r>
            <a:r>
              <a:rPr lang="en-US" sz="1400" dirty="0" smtClean="0"/>
              <a:t>crust. </a:t>
            </a:r>
            <a:r>
              <a:rPr lang="en-US" sz="1400" dirty="0"/>
              <a:t/>
            </a:r>
            <a:br>
              <a:rPr lang="en-US" sz="1400" dirty="0"/>
            </a:br>
            <a:r>
              <a:rPr lang="en-US" sz="1400" dirty="0"/>
              <a:t>There are nine large plates and a number of smaller plates. While most plates are comprised of both continental and oceanic crust the giant Pacific Plate is almost entirely oceanic, and the tiny Turkish-Aegean Plate is entirely land. Of the nine major plates, six are named for the continents embedded in them: the North American, South American, Eurasian, African, Indo-Australian, and Antarctic. The other three are oceanic plates: the Pacific, Nazca, and </a:t>
            </a:r>
            <a:r>
              <a:rPr lang="en-US" sz="1400" dirty="0" err="1"/>
              <a:t>Cocos</a:t>
            </a:r>
            <a:r>
              <a:rPr lang="en-US" sz="1400" dirty="0"/>
              <a:t>.</a:t>
            </a:r>
          </a:p>
          <a:p>
            <a:endParaRPr lang="en-US" dirty="0"/>
          </a:p>
        </p:txBody>
      </p:sp>
    </p:spTree>
    <p:extLst>
      <p:ext uri="{BB962C8B-B14F-4D97-AF65-F5344CB8AC3E}">
        <p14:creationId xmlns:p14="http://schemas.microsoft.com/office/powerpoint/2010/main" val="364467016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PHYSICS AND GEODYNAMICS</a:t>
            </a:r>
            <a:endParaRPr lang="en-US" dirty="0"/>
          </a:p>
        </p:txBody>
      </p:sp>
      <p:sp>
        <p:nvSpPr>
          <p:cNvPr id="3" name="TextBox 2"/>
          <p:cNvSpPr txBox="1"/>
          <p:nvPr/>
        </p:nvSpPr>
        <p:spPr>
          <a:xfrm>
            <a:off x="1538112" y="1318860"/>
            <a:ext cx="5785555" cy="584776"/>
          </a:xfrm>
          <a:prstGeom prst="rect">
            <a:avLst/>
          </a:prstGeom>
          <a:noFill/>
        </p:spPr>
        <p:txBody>
          <a:bodyPr wrap="square" rtlCol="0">
            <a:spAutoFit/>
          </a:bodyPr>
          <a:lstStyle/>
          <a:p>
            <a:r>
              <a:rPr lang="en-US" sz="3200" b="1" dirty="0" smtClean="0">
                <a:solidFill>
                  <a:srgbClr val="FFFF00"/>
                </a:solidFill>
              </a:rPr>
              <a:t>PLATES AND SUBDUCTION</a:t>
            </a:r>
            <a:endParaRPr lang="en-US" sz="3200" b="1" dirty="0">
              <a:solidFill>
                <a:srgbClr val="FFFF00"/>
              </a:solidFill>
            </a:endParaRPr>
          </a:p>
        </p:txBody>
      </p:sp>
      <p:pic>
        <p:nvPicPr>
          <p:cNvPr id="7" name="Picture 6"/>
          <p:cNvPicPr>
            <a:picLocks noChangeAspect="1"/>
          </p:cNvPicPr>
          <p:nvPr/>
        </p:nvPicPr>
        <p:blipFill>
          <a:blip r:embed="rId2"/>
          <a:stretch>
            <a:fillRect/>
          </a:stretch>
        </p:blipFill>
        <p:spPr>
          <a:xfrm>
            <a:off x="259735" y="2319574"/>
            <a:ext cx="5092700" cy="3810000"/>
          </a:xfrm>
          <a:prstGeom prst="rect">
            <a:avLst/>
          </a:prstGeom>
        </p:spPr>
      </p:pic>
      <p:sp>
        <p:nvSpPr>
          <p:cNvPr id="8" name="TextBox 7"/>
          <p:cNvSpPr txBox="1"/>
          <p:nvPr/>
        </p:nvSpPr>
        <p:spPr>
          <a:xfrm>
            <a:off x="5747708" y="1950063"/>
            <a:ext cx="3151917" cy="400110"/>
          </a:xfrm>
          <a:prstGeom prst="rect">
            <a:avLst/>
          </a:prstGeom>
          <a:noFill/>
        </p:spPr>
        <p:txBody>
          <a:bodyPr wrap="square" rtlCol="0">
            <a:spAutoFit/>
          </a:bodyPr>
          <a:lstStyle/>
          <a:p>
            <a:r>
              <a:rPr lang="en-US" sz="2000" b="1" dirty="0" smtClean="0">
                <a:solidFill>
                  <a:srgbClr val="CCFFCC"/>
                </a:solidFill>
              </a:rPr>
              <a:t>HOW PLATES MOVE</a:t>
            </a:r>
            <a:endParaRPr lang="en-US" sz="2000" b="1" dirty="0">
              <a:solidFill>
                <a:srgbClr val="CCFFCC"/>
              </a:solidFill>
            </a:endParaRPr>
          </a:p>
        </p:txBody>
      </p:sp>
      <p:sp>
        <p:nvSpPr>
          <p:cNvPr id="9" name="TextBox 8"/>
          <p:cNvSpPr txBox="1"/>
          <p:nvPr/>
        </p:nvSpPr>
        <p:spPr>
          <a:xfrm>
            <a:off x="5747708" y="2350173"/>
            <a:ext cx="3151917" cy="3754874"/>
          </a:xfrm>
          <a:prstGeom prst="rect">
            <a:avLst/>
          </a:prstGeom>
          <a:noFill/>
        </p:spPr>
        <p:txBody>
          <a:bodyPr wrap="square" rtlCol="0">
            <a:spAutoFit/>
          </a:bodyPr>
          <a:lstStyle/>
          <a:p>
            <a:r>
              <a:rPr lang="en-US" sz="1400" dirty="0"/>
              <a:t>Powered by forces originating in Earth’s radioactive, solid iron inner core, these tectonic plates move ponderously about at varying speeds and in different directions atop a layer of much hotter, softer, more malleable </a:t>
            </a:r>
            <a:r>
              <a:rPr lang="en-US" sz="1400" dirty="0" smtClean="0"/>
              <a:t>rock (the </a:t>
            </a:r>
            <a:r>
              <a:rPr lang="en-US" sz="1400" dirty="0" err="1" smtClean="0"/>
              <a:t>athenosphere</a:t>
            </a:r>
            <a:r>
              <a:rPr lang="en-US" sz="1400" dirty="0" smtClean="0"/>
              <a:t>). </a:t>
            </a:r>
            <a:r>
              <a:rPr lang="en-US" sz="1400" dirty="0"/>
              <a:t>Because of the high temperatures and immense pressures found here, the uppermost part of the </a:t>
            </a:r>
            <a:r>
              <a:rPr lang="en-US" sz="1400" dirty="0" err="1"/>
              <a:t>athenosphere</a:t>
            </a:r>
            <a:r>
              <a:rPr lang="en-US" sz="1400" dirty="0"/>
              <a:t> is deformed and flows almost plastically just beneath the Earth’s surface. This characteristic of the </a:t>
            </a:r>
            <a:r>
              <a:rPr lang="en-US" sz="1400" dirty="0" err="1"/>
              <a:t>athenosphere</a:t>
            </a:r>
            <a:r>
              <a:rPr lang="en-US" sz="1400" dirty="0"/>
              <a:t> to flow allows the plates to inch along on their endless journeys around the surface of the earth, moving no faster than human fingernails grow.</a:t>
            </a:r>
          </a:p>
        </p:txBody>
      </p:sp>
    </p:spTree>
    <p:extLst>
      <p:ext uri="{BB962C8B-B14F-4D97-AF65-F5344CB8AC3E}">
        <p14:creationId xmlns:p14="http://schemas.microsoft.com/office/powerpoint/2010/main" val="5037297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PHYSICS AND GEODYNAMICS</a:t>
            </a:r>
            <a:endParaRPr lang="en-US" dirty="0"/>
          </a:p>
        </p:txBody>
      </p:sp>
      <p:sp>
        <p:nvSpPr>
          <p:cNvPr id="3" name="TextBox 2"/>
          <p:cNvSpPr txBox="1"/>
          <p:nvPr/>
        </p:nvSpPr>
        <p:spPr>
          <a:xfrm>
            <a:off x="1538112" y="1318860"/>
            <a:ext cx="5785555" cy="584776"/>
          </a:xfrm>
          <a:prstGeom prst="rect">
            <a:avLst/>
          </a:prstGeom>
          <a:noFill/>
        </p:spPr>
        <p:txBody>
          <a:bodyPr wrap="square" rtlCol="0">
            <a:spAutoFit/>
          </a:bodyPr>
          <a:lstStyle/>
          <a:p>
            <a:r>
              <a:rPr lang="en-US" sz="3200" b="1" dirty="0" smtClean="0">
                <a:solidFill>
                  <a:srgbClr val="FFFF00"/>
                </a:solidFill>
              </a:rPr>
              <a:t>PLATES AND SUBDUCTION</a:t>
            </a:r>
            <a:endParaRPr lang="en-US" sz="3200" b="1" dirty="0">
              <a:solidFill>
                <a:srgbClr val="FFFF00"/>
              </a:solidFill>
            </a:endParaRPr>
          </a:p>
        </p:txBody>
      </p:sp>
      <p:pic>
        <p:nvPicPr>
          <p:cNvPr id="7" name="Picture 6"/>
          <p:cNvPicPr>
            <a:picLocks noChangeAspect="1"/>
          </p:cNvPicPr>
          <p:nvPr/>
        </p:nvPicPr>
        <p:blipFill>
          <a:blip r:embed="rId2"/>
          <a:stretch>
            <a:fillRect/>
          </a:stretch>
        </p:blipFill>
        <p:spPr>
          <a:xfrm>
            <a:off x="259735" y="2319574"/>
            <a:ext cx="5092700" cy="3810000"/>
          </a:xfrm>
          <a:prstGeom prst="rect">
            <a:avLst/>
          </a:prstGeom>
        </p:spPr>
      </p:pic>
      <p:sp>
        <p:nvSpPr>
          <p:cNvPr id="8" name="TextBox 7"/>
          <p:cNvSpPr txBox="1"/>
          <p:nvPr/>
        </p:nvSpPr>
        <p:spPr>
          <a:xfrm>
            <a:off x="5747708" y="1950063"/>
            <a:ext cx="3151917" cy="400110"/>
          </a:xfrm>
          <a:prstGeom prst="rect">
            <a:avLst/>
          </a:prstGeom>
          <a:noFill/>
        </p:spPr>
        <p:txBody>
          <a:bodyPr wrap="square" rtlCol="0">
            <a:spAutoFit/>
          </a:bodyPr>
          <a:lstStyle/>
          <a:p>
            <a:r>
              <a:rPr lang="en-US" sz="2000" b="1" dirty="0" smtClean="0">
                <a:solidFill>
                  <a:srgbClr val="CCFFCC"/>
                </a:solidFill>
              </a:rPr>
              <a:t>HOW PLATES MOVE</a:t>
            </a:r>
            <a:endParaRPr lang="en-US" sz="2000" b="1" dirty="0">
              <a:solidFill>
                <a:srgbClr val="CCFFCC"/>
              </a:solidFill>
            </a:endParaRPr>
          </a:p>
        </p:txBody>
      </p:sp>
      <p:sp>
        <p:nvSpPr>
          <p:cNvPr id="9" name="TextBox 8"/>
          <p:cNvSpPr txBox="1"/>
          <p:nvPr/>
        </p:nvSpPr>
        <p:spPr>
          <a:xfrm>
            <a:off x="5747708" y="2350173"/>
            <a:ext cx="3151917" cy="4185761"/>
          </a:xfrm>
          <a:prstGeom prst="rect">
            <a:avLst/>
          </a:prstGeom>
          <a:noFill/>
        </p:spPr>
        <p:txBody>
          <a:bodyPr wrap="square" rtlCol="0">
            <a:spAutoFit/>
          </a:bodyPr>
          <a:lstStyle/>
          <a:p>
            <a:r>
              <a:rPr lang="en-US" sz="1400" dirty="0" smtClean="0"/>
              <a:t>What might </a:t>
            </a:r>
            <a:r>
              <a:rPr lang="en-US" sz="1400" dirty="0"/>
              <a:t>explain the ability of the </a:t>
            </a:r>
            <a:r>
              <a:rPr lang="en-US" sz="1400" dirty="0" err="1"/>
              <a:t>athenosphere</a:t>
            </a:r>
            <a:r>
              <a:rPr lang="en-US" sz="1400" dirty="0"/>
              <a:t> to flow is the idea of </a:t>
            </a:r>
            <a:r>
              <a:rPr lang="en-US" sz="1400" b="1" i="1" dirty="0">
                <a:solidFill>
                  <a:srgbClr val="FFFF00"/>
                </a:solidFill>
              </a:rPr>
              <a:t>convection currents</a:t>
            </a:r>
            <a:r>
              <a:rPr lang="en-US" sz="1400" dirty="0"/>
              <a:t>. When mantle rocks near the radioactive core are heated, they become less dense than the cooler, upper mantle rocks. These warmer rocks rise while the cooler rocks sink, creating slow, vertical currents within the mantle (these convection currents move mantle rocks only a few centimeters a year). This movement of warmer and cooler mantle rocks, in turn, creates pockets of circulation within the mantle called convection cells. The circulation of these convection cells could very well be the driving force behind the movement of tectonic plates over the </a:t>
            </a:r>
            <a:r>
              <a:rPr lang="en-US" sz="1400" dirty="0" err="1"/>
              <a:t>athenosphere</a:t>
            </a:r>
            <a:r>
              <a:rPr lang="en-US" sz="1400" dirty="0"/>
              <a:t>.</a:t>
            </a:r>
          </a:p>
        </p:txBody>
      </p:sp>
      <p:sp>
        <p:nvSpPr>
          <p:cNvPr id="4" name="TextBox 3"/>
          <p:cNvSpPr txBox="1"/>
          <p:nvPr/>
        </p:nvSpPr>
        <p:spPr>
          <a:xfrm>
            <a:off x="1257261" y="6221426"/>
            <a:ext cx="3540854" cy="338554"/>
          </a:xfrm>
          <a:prstGeom prst="rect">
            <a:avLst/>
          </a:prstGeom>
          <a:noFill/>
        </p:spPr>
        <p:txBody>
          <a:bodyPr wrap="square" rtlCol="0">
            <a:spAutoFit/>
          </a:bodyPr>
          <a:lstStyle/>
          <a:p>
            <a:r>
              <a:rPr lang="en-US" sz="1600" b="1" dirty="0" smtClean="0">
                <a:solidFill>
                  <a:srgbClr val="CCFFCC"/>
                </a:solidFill>
              </a:rPr>
              <a:t>IMBALANCE SEEKING BALANCE</a:t>
            </a:r>
            <a:endParaRPr lang="en-US" sz="1600" b="1" dirty="0">
              <a:solidFill>
                <a:srgbClr val="CCFFCC"/>
              </a:solidFill>
            </a:endParaRPr>
          </a:p>
        </p:txBody>
      </p:sp>
    </p:spTree>
    <p:extLst>
      <p:ext uri="{BB962C8B-B14F-4D97-AF65-F5344CB8AC3E}">
        <p14:creationId xmlns:p14="http://schemas.microsoft.com/office/powerpoint/2010/main" val="419442152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PHYSICS AND GEODYNAMICS</a:t>
            </a:r>
            <a:endParaRPr lang="en-US" dirty="0"/>
          </a:p>
        </p:txBody>
      </p:sp>
      <p:sp>
        <p:nvSpPr>
          <p:cNvPr id="3" name="TextBox 2"/>
          <p:cNvSpPr txBox="1"/>
          <p:nvPr/>
        </p:nvSpPr>
        <p:spPr>
          <a:xfrm>
            <a:off x="1538112" y="1318860"/>
            <a:ext cx="5785555" cy="584776"/>
          </a:xfrm>
          <a:prstGeom prst="rect">
            <a:avLst/>
          </a:prstGeom>
          <a:noFill/>
        </p:spPr>
        <p:txBody>
          <a:bodyPr wrap="square" rtlCol="0">
            <a:spAutoFit/>
          </a:bodyPr>
          <a:lstStyle/>
          <a:p>
            <a:r>
              <a:rPr lang="en-US" sz="3200" b="1" dirty="0" smtClean="0">
                <a:solidFill>
                  <a:srgbClr val="FFFF00"/>
                </a:solidFill>
              </a:rPr>
              <a:t>PLATES AND SUBDUCTION</a:t>
            </a:r>
            <a:endParaRPr lang="en-US" sz="3200" b="1" dirty="0">
              <a:solidFill>
                <a:srgbClr val="FFFF00"/>
              </a:solidFill>
            </a:endParaRPr>
          </a:p>
        </p:txBody>
      </p:sp>
      <p:sp>
        <p:nvSpPr>
          <p:cNvPr id="8" name="TextBox 7"/>
          <p:cNvSpPr txBox="1"/>
          <p:nvPr/>
        </p:nvSpPr>
        <p:spPr>
          <a:xfrm>
            <a:off x="5747708" y="1950063"/>
            <a:ext cx="3151917" cy="400110"/>
          </a:xfrm>
          <a:prstGeom prst="rect">
            <a:avLst/>
          </a:prstGeom>
          <a:noFill/>
        </p:spPr>
        <p:txBody>
          <a:bodyPr wrap="square" rtlCol="0">
            <a:spAutoFit/>
          </a:bodyPr>
          <a:lstStyle/>
          <a:p>
            <a:r>
              <a:rPr lang="en-US" sz="2000" b="1" dirty="0" smtClean="0">
                <a:solidFill>
                  <a:srgbClr val="CCFFCC"/>
                </a:solidFill>
              </a:rPr>
              <a:t>PLATE BOUNDARIES</a:t>
            </a:r>
            <a:endParaRPr lang="en-US" sz="2000" b="1" dirty="0">
              <a:solidFill>
                <a:srgbClr val="CCFFCC"/>
              </a:solidFill>
            </a:endParaRPr>
          </a:p>
        </p:txBody>
      </p:sp>
      <p:sp>
        <p:nvSpPr>
          <p:cNvPr id="9" name="TextBox 8"/>
          <p:cNvSpPr txBox="1"/>
          <p:nvPr/>
        </p:nvSpPr>
        <p:spPr>
          <a:xfrm>
            <a:off x="5747708" y="2350173"/>
            <a:ext cx="3151917" cy="3108544"/>
          </a:xfrm>
          <a:prstGeom prst="rect">
            <a:avLst/>
          </a:prstGeom>
          <a:noFill/>
        </p:spPr>
        <p:txBody>
          <a:bodyPr wrap="square" rtlCol="0">
            <a:spAutoFit/>
          </a:bodyPr>
          <a:lstStyle/>
          <a:p>
            <a:r>
              <a:rPr lang="en-US" sz="1400" dirty="0"/>
              <a:t>There are 3 primary types of Tectonic Plate boundaries: Divergent boundaries; </a:t>
            </a:r>
            <a:r>
              <a:rPr lang="en-US" sz="1400" dirty="0" err="1"/>
              <a:t>Covergent</a:t>
            </a:r>
            <a:r>
              <a:rPr lang="en-US" sz="1400" dirty="0"/>
              <a:t> boundaries; and Transform boundaries. As the giant plates move, diverging [pulling apart] or converging [coming together] along their borders, tremendous energies are unleashed resulting in tremors that transform Earth’s surface. While all the plates appear to be moving at different relative speeds and independently of each other, the whole jigsaw puzzle of plates is </a:t>
            </a:r>
            <a:r>
              <a:rPr lang="en-US" sz="1400" dirty="0" smtClean="0"/>
              <a:t>interconnected.</a:t>
            </a:r>
            <a:endParaRPr lang="en-US" sz="1400" dirty="0"/>
          </a:p>
        </p:txBody>
      </p:sp>
      <p:sp>
        <p:nvSpPr>
          <p:cNvPr id="4" name="TextBox 3"/>
          <p:cNvSpPr txBox="1"/>
          <p:nvPr/>
        </p:nvSpPr>
        <p:spPr>
          <a:xfrm>
            <a:off x="457200" y="5458717"/>
            <a:ext cx="8442425" cy="1169551"/>
          </a:xfrm>
          <a:prstGeom prst="rect">
            <a:avLst/>
          </a:prstGeom>
          <a:noFill/>
        </p:spPr>
        <p:txBody>
          <a:bodyPr wrap="square" rtlCol="0">
            <a:spAutoFit/>
          </a:bodyPr>
          <a:lstStyle/>
          <a:p>
            <a:r>
              <a:rPr lang="en-US" sz="1400" dirty="0" smtClean="0"/>
              <a:t>No </a:t>
            </a:r>
            <a:r>
              <a:rPr lang="en-US" sz="1400" dirty="0"/>
              <a:t>single plate can move without affecting others, and the activity of one can influence another thousands of miles away. For example, as the Atlantic Ocean grows wider with the spreading of the African Plate away from the South American Plate, the Pacific sea floor is being consumed in deep </a:t>
            </a:r>
            <a:r>
              <a:rPr lang="en-US" sz="1400" dirty="0" err="1"/>
              <a:t>subduction</a:t>
            </a:r>
            <a:r>
              <a:rPr lang="en-US" sz="1400" dirty="0"/>
              <a:t> trenches over ten thousand miles away.</a:t>
            </a:r>
            <a:r>
              <a:rPr lang="en-US" sz="1400" b="1" dirty="0"/>
              <a:t> (All graphics courtesy of </a:t>
            </a:r>
            <a:r>
              <a:rPr lang="en-US" sz="1400" b="1" dirty="0" err="1"/>
              <a:t>USGS.org</a:t>
            </a:r>
            <a:r>
              <a:rPr lang="en-US" sz="1400" b="1" dirty="0"/>
              <a:t>)</a:t>
            </a:r>
            <a:r>
              <a:rPr lang="en-US" sz="1400" dirty="0"/>
              <a:t>.</a:t>
            </a:r>
          </a:p>
          <a:p>
            <a:endParaRPr lang="en-US" sz="1400" dirty="0"/>
          </a:p>
        </p:txBody>
      </p:sp>
      <p:pic>
        <p:nvPicPr>
          <p:cNvPr id="6" name="Picture 5"/>
          <p:cNvPicPr>
            <a:picLocks noChangeAspect="1"/>
          </p:cNvPicPr>
          <p:nvPr/>
        </p:nvPicPr>
        <p:blipFill>
          <a:blip r:embed="rId2"/>
          <a:stretch>
            <a:fillRect/>
          </a:stretch>
        </p:blipFill>
        <p:spPr>
          <a:xfrm>
            <a:off x="2427618" y="2872900"/>
            <a:ext cx="1441361" cy="1479797"/>
          </a:xfrm>
          <a:prstGeom prst="rect">
            <a:avLst/>
          </a:prstGeom>
        </p:spPr>
      </p:pic>
      <p:pic>
        <p:nvPicPr>
          <p:cNvPr id="10" name="Picture 9"/>
          <p:cNvPicPr>
            <a:picLocks noChangeAspect="1"/>
          </p:cNvPicPr>
          <p:nvPr/>
        </p:nvPicPr>
        <p:blipFill>
          <a:blip r:embed="rId3"/>
          <a:stretch>
            <a:fillRect/>
          </a:stretch>
        </p:blipFill>
        <p:spPr>
          <a:xfrm>
            <a:off x="580199" y="1903636"/>
            <a:ext cx="1847419" cy="2496672"/>
          </a:xfrm>
          <a:prstGeom prst="rect">
            <a:avLst/>
          </a:prstGeom>
        </p:spPr>
      </p:pic>
      <p:pic>
        <p:nvPicPr>
          <p:cNvPr id="12" name="Picture 11"/>
          <p:cNvPicPr>
            <a:picLocks noChangeAspect="1"/>
          </p:cNvPicPr>
          <p:nvPr/>
        </p:nvPicPr>
        <p:blipFill>
          <a:blip r:embed="rId4"/>
          <a:stretch>
            <a:fillRect/>
          </a:stretch>
        </p:blipFill>
        <p:spPr>
          <a:xfrm>
            <a:off x="580199" y="4352697"/>
            <a:ext cx="1847419" cy="1106020"/>
          </a:xfrm>
          <a:prstGeom prst="rect">
            <a:avLst/>
          </a:prstGeom>
        </p:spPr>
      </p:pic>
      <p:pic>
        <p:nvPicPr>
          <p:cNvPr id="13" name="Picture 12"/>
          <p:cNvPicPr>
            <a:picLocks noChangeAspect="1"/>
          </p:cNvPicPr>
          <p:nvPr/>
        </p:nvPicPr>
        <p:blipFill>
          <a:blip r:embed="rId5"/>
          <a:stretch>
            <a:fillRect/>
          </a:stretch>
        </p:blipFill>
        <p:spPr>
          <a:xfrm>
            <a:off x="3868978" y="2350173"/>
            <a:ext cx="1878729" cy="2539523"/>
          </a:xfrm>
          <a:prstGeom prst="rect">
            <a:avLst/>
          </a:prstGeom>
        </p:spPr>
      </p:pic>
    </p:spTree>
    <p:extLst>
      <p:ext uri="{BB962C8B-B14F-4D97-AF65-F5344CB8AC3E}">
        <p14:creationId xmlns:p14="http://schemas.microsoft.com/office/powerpoint/2010/main" val="374916363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PHYSICS AND GEODYNAMICS</a:t>
            </a:r>
            <a:endParaRPr lang="en-US" dirty="0"/>
          </a:p>
        </p:txBody>
      </p:sp>
      <p:sp>
        <p:nvSpPr>
          <p:cNvPr id="3" name="TextBox 2"/>
          <p:cNvSpPr txBox="1"/>
          <p:nvPr/>
        </p:nvSpPr>
        <p:spPr>
          <a:xfrm>
            <a:off x="1538112" y="1318860"/>
            <a:ext cx="5785555" cy="584776"/>
          </a:xfrm>
          <a:prstGeom prst="rect">
            <a:avLst/>
          </a:prstGeom>
          <a:noFill/>
        </p:spPr>
        <p:txBody>
          <a:bodyPr wrap="square" rtlCol="0">
            <a:spAutoFit/>
          </a:bodyPr>
          <a:lstStyle/>
          <a:p>
            <a:r>
              <a:rPr lang="en-US" sz="3200" b="1" dirty="0" smtClean="0">
                <a:solidFill>
                  <a:srgbClr val="FFFF00"/>
                </a:solidFill>
              </a:rPr>
              <a:t>PLATES AND SUBDUCTION</a:t>
            </a:r>
            <a:endParaRPr lang="en-US" sz="3200" b="1" dirty="0">
              <a:solidFill>
                <a:srgbClr val="FFFF00"/>
              </a:solidFill>
            </a:endParaRPr>
          </a:p>
        </p:txBody>
      </p:sp>
      <p:sp>
        <p:nvSpPr>
          <p:cNvPr id="8" name="TextBox 7"/>
          <p:cNvSpPr txBox="1"/>
          <p:nvPr/>
        </p:nvSpPr>
        <p:spPr>
          <a:xfrm>
            <a:off x="5747708" y="1950063"/>
            <a:ext cx="3151917" cy="400110"/>
          </a:xfrm>
          <a:prstGeom prst="rect">
            <a:avLst/>
          </a:prstGeom>
          <a:noFill/>
        </p:spPr>
        <p:txBody>
          <a:bodyPr wrap="square" rtlCol="0">
            <a:spAutoFit/>
          </a:bodyPr>
          <a:lstStyle/>
          <a:p>
            <a:r>
              <a:rPr lang="en-US" sz="2000" b="1" dirty="0" smtClean="0">
                <a:solidFill>
                  <a:srgbClr val="CCFFCC"/>
                </a:solidFill>
              </a:rPr>
              <a:t>SUBDUCTION ZONES</a:t>
            </a:r>
            <a:endParaRPr lang="en-US" sz="2000" b="1" dirty="0">
              <a:solidFill>
                <a:srgbClr val="CCFFCC"/>
              </a:solidFill>
            </a:endParaRPr>
          </a:p>
        </p:txBody>
      </p:sp>
      <p:sp>
        <p:nvSpPr>
          <p:cNvPr id="9" name="TextBox 8"/>
          <p:cNvSpPr txBox="1"/>
          <p:nvPr/>
        </p:nvSpPr>
        <p:spPr>
          <a:xfrm>
            <a:off x="5747708" y="2350173"/>
            <a:ext cx="3151917" cy="2893100"/>
          </a:xfrm>
          <a:prstGeom prst="rect">
            <a:avLst/>
          </a:prstGeom>
          <a:noFill/>
        </p:spPr>
        <p:txBody>
          <a:bodyPr wrap="square" rtlCol="0">
            <a:spAutoFit/>
          </a:bodyPr>
          <a:lstStyle/>
          <a:p>
            <a:r>
              <a:rPr lang="en-US" sz="1400" b="1" dirty="0" err="1"/>
              <a:t>Subduction</a:t>
            </a:r>
            <a:r>
              <a:rPr lang="en-US" sz="1400" b="1" dirty="0"/>
              <a:t> is the process that destroys old lithosphere. An oceanic plate can descend beneath another oceanic plate - Japan, Indonesia, and the Aleutian Islands are examples of this type of </a:t>
            </a:r>
            <a:r>
              <a:rPr lang="en-US" sz="1400" b="1" dirty="0" err="1"/>
              <a:t>subduction</a:t>
            </a:r>
            <a:r>
              <a:rPr lang="en-US" sz="1400" b="1" dirty="0"/>
              <a:t>. Alternately, an oceanic plate can descend beneath a continental plate - South America, Central America, and the Cascade Volcanoes are an example of this type of </a:t>
            </a:r>
            <a:r>
              <a:rPr lang="en-US" sz="1400" b="1" dirty="0" err="1"/>
              <a:t>subduction</a:t>
            </a:r>
            <a:r>
              <a:rPr lang="en-US" sz="1400" b="1" dirty="0"/>
              <a:t>. </a:t>
            </a:r>
          </a:p>
        </p:txBody>
      </p:sp>
      <p:sp>
        <p:nvSpPr>
          <p:cNvPr id="5" name="TextBox 4"/>
          <p:cNvSpPr txBox="1"/>
          <p:nvPr/>
        </p:nvSpPr>
        <p:spPr>
          <a:xfrm>
            <a:off x="619538" y="5374875"/>
            <a:ext cx="8394746" cy="1384995"/>
          </a:xfrm>
          <a:prstGeom prst="rect">
            <a:avLst/>
          </a:prstGeom>
          <a:noFill/>
        </p:spPr>
        <p:txBody>
          <a:bodyPr wrap="square" rtlCol="0">
            <a:spAutoFit/>
          </a:bodyPr>
          <a:lstStyle/>
          <a:p>
            <a:r>
              <a:rPr lang="en-US" sz="1400" b="1" dirty="0" err="1"/>
              <a:t>Subduction</a:t>
            </a:r>
            <a:r>
              <a:rPr lang="en-US" sz="1400" b="1" dirty="0"/>
              <a:t> zones are marked by a deep sea trench - where the lithosphere bends downward - and a parallel chain of volcanoes. The volcanoes result from melting in the mantle as the </a:t>
            </a:r>
            <a:r>
              <a:rPr lang="en-US" sz="1400" b="1" dirty="0" err="1"/>
              <a:t>subducting</a:t>
            </a:r>
            <a:r>
              <a:rPr lang="en-US" sz="1400" b="1" dirty="0"/>
              <a:t> plate descends. </a:t>
            </a:r>
            <a:r>
              <a:rPr lang="en-US" sz="1400" b="1" i="1" dirty="0" err="1">
                <a:solidFill>
                  <a:srgbClr val="FFFF00"/>
                </a:solidFill>
              </a:rPr>
              <a:t>Subduction</a:t>
            </a:r>
            <a:r>
              <a:rPr lang="en-US" sz="1400" b="1" i="1" dirty="0">
                <a:solidFill>
                  <a:srgbClr val="FFFF00"/>
                </a:solidFill>
              </a:rPr>
              <a:t> zones are also areas of frequent earthquake activity. </a:t>
            </a:r>
            <a:r>
              <a:rPr lang="en-US" sz="1400" b="1" dirty="0"/>
              <a:t>These are the places where deep earthquakes occur, generated as the old lithosphere sinks into the mantle.</a:t>
            </a:r>
          </a:p>
          <a:p>
            <a:endParaRPr lang="en-US" sz="1400" dirty="0"/>
          </a:p>
        </p:txBody>
      </p:sp>
      <p:pic>
        <p:nvPicPr>
          <p:cNvPr id="7" name="Picture 6"/>
          <p:cNvPicPr>
            <a:picLocks noChangeAspect="1"/>
          </p:cNvPicPr>
          <p:nvPr/>
        </p:nvPicPr>
        <p:blipFill>
          <a:blip r:embed="rId2"/>
          <a:stretch>
            <a:fillRect/>
          </a:stretch>
        </p:blipFill>
        <p:spPr>
          <a:xfrm>
            <a:off x="771713" y="2059882"/>
            <a:ext cx="4742821" cy="3240730"/>
          </a:xfrm>
          <a:prstGeom prst="rect">
            <a:avLst/>
          </a:prstGeom>
        </p:spPr>
      </p:pic>
    </p:spTree>
    <p:extLst>
      <p:ext uri="{BB962C8B-B14F-4D97-AF65-F5344CB8AC3E}">
        <p14:creationId xmlns:p14="http://schemas.microsoft.com/office/powerpoint/2010/main" val="225250371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PHYSICS AND GEODYNAMICS</a:t>
            </a:r>
            <a:endParaRPr lang="en-US" dirty="0"/>
          </a:p>
        </p:txBody>
      </p:sp>
      <p:sp>
        <p:nvSpPr>
          <p:cNvPr id="3" name="Content Placeholder 2"/>
          <p:cNvSpPr>
            <a:spLocks noGrp="1"/>
          </p:cNvSpPr>
          <p:nvPr>
            <p:ph idx="1"/>
          </p:nvPr>
        </p:nvSpPr>
        <p:spPr>
          <a:xfrm>
            <a:off x="457200" y="1600200"/>
            <a:ext cx="7673868" cy="4525963"/>
          </a:xfrm>
        </p:spPr>
        <p:txBody>
          <a:bodyPr>
            <a:normAutofit fontScale="70000" lnSpcReduction="20000"/>
          </a:bodyPr>
          <a:lstStyle/>
          <a:p>
            <a:r>
              <a:rPr lang="en-US" sz="3200" b="1" dirty="0" smtClean="0"/>
              <a:t>Pre-Modular Questions</a:t>
            </a:r>
            <a:r>
              <a:rPr lang="en-US" sz="3200" b="1" dirty="0" smtClean="0"/>
              <a:t>:</a:t>
            </a:r>
          </a:p>
          <a:p>
            <a:pPr marL="493776" indent="-457200">
              <a:buAutoNum type="arabicPeriod"/>
            </a:pPr>
            <a:r>
              <a:rPr lang="en-US" sz="2000" b="1" dirty="0" smtClean="0"/>
              <a:t>Newton’s Laws of Motion have little to do with the complex motions of materials within the Earth. (T/F)</a:t>
            </a:r>
          </a:p>
          <a:p>
            <a:pPr marL="493776" indent="-457200">
              <a:buAutoNum type="arabicPeriod"/>
            </a:pPr>
            <a:endParaRPr lang="en-US" sz="2000" b="1" dirty="0" smtClean="0"/>
          </a:p>
          <a:p>
            <a:pPr marL="493776" indent="-457200">
              <a:buAutoNum type="arabicPeriod"/>
            </a:pPr>
            <a:r>
              <a:rPr lang="en-US" sz="2000" b="1" dirty="0" smtClean="0"/>
              <a:t> Hooke’s Law can be applied to moving solid/liquid structures.  (T/F)</a:t>
            </a:r>
          </a:p>
          <a:p>
            <a:pPr marL="493776" indent="-457200">
              <a:buAutoNum type="arabicPeriod"/>
            </a:pPr>
            <a:endParaRPr lang="en-US" sz="2000" b="1" dirty="0"/>
          </a:p>
          <a:p>
            <a:pPr marL="493776" indent="-457200">
              <a:buFont typeface="Wingdings 2"/>
              <a:buAutoNum type="arabicPeriod"/>
            </a:pPr>
            <a:r>
              <a:rPr lang="en-US" sz="2000" b="1" dirty="0"/>
              <a:t>Conduction is the primary principle behind the vertical motion of inner Earth toward the surface</a:t>
            </a:r>
            <a:r>
              <a:rPr lang="en-US" sz="2000" b="1" dirty="0" smtClean="0"/>
              <a:t>.  (T/F)</a:t>
            </a:r>
          </a:p>
          <a:p>
            <a:pPr marL="493776" indent="-457200">
              <a:buFont typeface="Wingdings 2"/>
              <a:buAutoNum type="arabicPeriod"/>
            </a:pPr>
            <a:endParaRPr lang="en-US" sz="2000" b="1" dirty="0"/>
          </a:p>
          <a:p>
            <a:pPr marL="493776" indent="-457200">
              <a:buFont typeface="Wingdings 2"/>
              <a:buAutoNum type="arabicPeriod"/>
            </a:pPr>
            <a:r>
              <a:rPr lang="en-US" sz="2000" dirty="0"/>
              <a:t>C-O-H-S fluids may constitute up to 10% in </a:t>
            </a:r>
            <a:r>
              <a:rPr lang="en-US" sz="2000" dirty="0" smtClean="0"/>
              <a:t>the liquid </a:t>
            </a:r>
            <a:r>
              <a:rPr lang="en-US" sz="2000" dirty="0"/>
              <a:t>metallic </a:t>
            </a:r>
            <a:r>
              <a:rPr lang="en-US" sz="2000" dirty="0" smtClean="0"/>
              <a:t>core of the Earth.  (T/F)</a:t>
            </a:r>
          </a:p>
          <a:p>
            <a:pPr marL="493776" indent="-457200">
              <a:buFont typeface="Wingdings 2"/>
              <a:buAutoNum type="arabicPeriod"/>
            </a:pPr>
            <a:endParaRPr lang="en-US" sz="2000" dirty="0" smtClean="0"/>
          </a:p>
          <a:p>
            <a:pPr marL="493776" indent="-457200">
              <a:buFont typeface="Wingdings 2"/>
              <a:buAutoNum type="arabicPeriod"/>
            </a:pPr>
            <a:r>
              <a:rPr lang="en-US" sz="2000" dirty="0" smtClean="0"/>
              <a:t>A tsunami is another name for a tidal wave. (T/F)</a:t>
            </a:r>
          </a:p>
          <a:p>
            <a:pPr marL="493776" indent="-457200">
              <a:buFont typeface="Wingdings 2"/>
              <a:buAutoNum type="arabicPeriod"/>
            </a:pPr>
            <a:endParaRPr lang="en-US" sz="2000" dirty="0"/>
          </a:p>
          <a:p>
            <a:pPr marL="493776" indent="-457200">
              <a:buFont typeface="Wingdings 2"/>
              <a:buAutoNum type="arabicPeriod"/>
            </a:pPr>
            <a:r>
              <a:rPr lang="en-US" sz="2000" dirty="0" smtClean="0"/>
              <a:t>As a tsunami strikes the coast, it loses energy. (T/F)</a:t>
            </a:r>
          </a:p>
          <a:p>
            <a:pPr marL="493776" indent="-457200">
              <a:buFont typeface="Wingdings 2"/>
              <a:buAutoNum type="arabicPeriod"/>
            </a:pPr>
            <a:endParaRPr lang="en-US" sz="2000" dirty="0"/>
          </a:p>
          <a:p>
            <a:pPr marL="493776" indent="-457200">
              <a:buFont typeface="Wingdings 2"/>
              <a:buAutoNum type="arabicPeriod"/>
            </a:pPr>
            <a:r>
              <a:rPr lang="en-US" sz="2000" dirty="0"/>
              <a:t>Oceanic crust is much thinner and more dense than continental, or terrestrial </a:t>
            </a:r>
            <a:r>
              <a:rPr lang="en-US" sz="2000" dirty="0" smtClean="0"/>
              <a:t>crust.  (T/F)</a:t>
            </a:r>
          </a:p>
          <a:p>
            <a:pPr marL="493776" indent="-457200">
              <a:buFont typeface="Wingdings 2"/>
              <a:buAutoNum type="arabicPeriod"/>
            </a:pPr>
            <a:endParaRPr lang="en-US" sz="2000" dirty="0"/>
          </a:p>
          <a:p>
            <a:pPr marL="493776" indent="-457200">
              <a:buFont typeface="Wingdings 2"/>
              <a:buAutoNum type="arabicPeriod"/>
            </a:pPr>
            <a:r>
              <a:rPr lang="en-US" sz="2000" dirty="0" smtClean="0"/>
              <a:t>Rocks deep inside the Earth melt only because of the high temperatures.   (T/F)</a:t>
            </a:r>
          </a:p>
          <a:p>
            <a:pPr marL="493776" indent="-457200">
              <a:buFont typeface="Wingdings 2"/>
              <a:buAutoNum type="arabicPeriod"/>
            </a:pPr>
            <a:endParaRPr lang="en-US" sz="2000" dirty="0"/>
          </a:p>
          <a:p>
            <a:pPr marL="493776" indent="-457200">
              <a:buFont typeface="Wingdings 2"/>
              <a:buAutoNum type="arabicPeriod"/>
            </a:pPr>
            <a:endParaRPr lang="en-US" sz="2000" dirty="0" smtClean="0"/>
          </a:p>
          <a:p>
            <a:pPr marL="493776" indent="-457200">
              <a:buFont typeface="Wingdings 2"/>
              <a:buAutoNum type="arabicPeriod"/>
            </a:pPr>
            <a:endParaRPr lang="en-US" sz="2000" dirty="0"/>
          </a:p>
          <a:p>
            <a:pPr marL="493776" indent="-457200">
              <a:buFont typeface="Wingdings 2"/>
              <a:buAutoNum type="arabicPeriod"/>
            </a:pPr>
            <a:endParaRPr lang="en-US" sz="2000" dirty="0"/>
          </a:p>
          <a:p>
            <a:pPr marL="493776" indent="-457200">
              <a:buFont typeface="Wingdings 2"/>
              <a:buAutoNum type="arabicPeriod"/>
            </a:pPr>
            <a:endParaRPr lang="en-US" sz="2000" b="1" dirty="0" smtClean="0"/>
          </a:p>
          <a:p>
            <a:pPr marL="493776" indent="-457200">
              <a:buFont typeface="Wingdings 2"/>
              <a:buAutoNum type="arabicPeriod"/>
            </a:pPr>
            <a:endParaRPr lang="en-US" sz="2000" b="1" dirty="0"/>
          </a:p>
          <a:p>
            <a:pPr marL="493776" indent="-457200">
              <a:buFont typeface="Wingdings 2"/>
              <a:buAutoNum type="arabicPeriod"/>
            </a:pPr>
            <a:endParaRPr lang="en-US" sz="2000" b="1" dirty="0"/>
          </a:p>
          <a:p>
            <a:pPr marL="493776" indent="-457200">
              <a:buAutoNum type="arabicPeriod"/>
            </a:pPr>
            <a:endParaRPr lang="en-US" sz="2000" b="1" dirty="0" smtClean="0"/>
          </a:p>
          <a:p>
            <a:pPr marL="36576" indent="0">
              <a:buNone/>
            </a:pPr>
            <a:endParaRPr lang="en-US" sz="2000" b="1" dirty="0" smtClean="0"/>
          </a:p>
          <a:p>
            <a:pPr marL="36576" indent="0">
              <a:buNone/>
            </a:pPr>
            <a:endParaRPr lang="en-US" sz="2000" b="1" dirty="0" smtClean="0"/>
          </a:p>
          <a:p>
            <a:endParaRPr lang="en-US" sz="2000" b="1" dirty="0"/>
          </a:p>
          <a:p>
            <a:endParaRPr lang="en-US" sz="2000" b="1" dirty="0" smtClean="0"/>
          </a:p>
          <a:p>
            <a:endParaRPr lang="en-US" sz="3200" b="1" dirty="0"/>
          </a:p>
          <a:p>
            <a:endParaRPr lang="en-US" sz="2000" b="1" dirty="0"/>
          </a:p>
        </p:txBody>
      </p:sp>
    </p:spTree>
    <p:extLst>
      <p:ext uri="{BB962C8B-B14F-4D97-AF65-F5344CB8AC3E}">
        <p14:creationId xmlns:p14="http://schemas.microsoft.com/office/powerpoint/2010/main" val="95310063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PHYSICS AND GEODYNAMICS</a:t>
            </a:r>
            <a:endParaRPr lang="en-US" dirty="0"/>
          </a:p>
        </p:txBody>
      </p:sp>
      <p:sp>
        <p:nvSpPr>
          <p:cNvPr id="3" name="TextBox 2"/>
          <p:cNvSpPr txBox="1"/>
          <p:nvPr/>
        </p:nvSpPr>
        <p:spPr>
          <a:xfrm>
            <a:off x="1538112" y="1318860"/>
            <a:ext cx="5785555" cy="584776"/>
          </a:xfrm>
          <a:prstGeom prst="rect">
            <a:avLst/>
          </a:prstGeom>
          <a:noFill/>
        </p:spPr>
        <p:txBody>
          <a:bodyPr wrap="square" rtlCol="0">
            <a:spAutoFit/>
          </a:bodyPr>
          <a:lstStyle/>
          <a:p>
            <a:r>
              <a:rPr lang="en-US" sz="3200" b="1" dirty="0" smtClean="0">
                <a:solidFill>
                  <a:srgbClr val="FFFF00"/>
                </a:solidFill>
              </a:rPr>
              <a:t>PLATES AND SUBDUCTION</a:t>
            </a:r>
            <a:endParaRPr lang="en-US" sz="3200" b="1" dirty="0">
              <a:solidFill>
                <a:srgbClr val="FFFF00"/>
              </a:solidFill>
            </a:endParaRPr>
          </a:p>
        </p:txBody>
      </p:sp>
      <p:sp>
        <p:nvSpPr>
          <p:cNvPr id="8" name="TextBox 7"/>
          <p:cNvSpPr txBox="1"/>
          <p:nvPr/>
        </p:nvSpPr>
        <p:spPr>
          <a:xfrm>
            <a:off x="5747708" y="1970767"/>
            <a:ext cx="2972468" cy="400110"/>
          </a:xfrm>
          <a:prstGeom prst="rect">
            <a:avLst/>
          </a:prstGeom>
          <a:noFill/>
        </p:spPr>
        <p:txBody>
          <a:bodyPr wrap="square" rtlCol="0">
            <a:spAutoFit/>
          </a:bodyPr>
          <a:lstStyle/>
          <a:p>
            <a:r>
              <a:rPr lang="en-US" sz="2000" b="1" dirty="0">
                <a:solidFill>
                  <a:srgbClr val="CCFFCC"/>
                </a:solidFill>
              </a:rPr>
              <a:t>SUBDUCTION ZONES</a:t>
            </a:r>
          </a:p>
        </p:txBody>
      </p:sp>
      <p:sp>
        <p:nvSpPr>
          <p:cNvPr id="9" name="TextBox 8"/>
          <p:cNvSpPr txBox="1"/>
          <p:nvPr/>
        </p:nvSpPr>
        <p:spPr>
          <a:xfrm>
            <a:off x="5747708" y="2350173"/>
            <a:ext cx="3151917" cy="4185761"/>
          </a:xfrm>
          <a:prstGeom prst="rect">
            <a:avLst/>
          </a:prstGeom>
          <a:noFill/>
        </p:spPr>
        <p:txBody>
          <a:bodyPr wrap="square" rtlCol="0">
            <a:spAutoFit/>
          </a:bodyPr>
          <a:lstStyle/>
          <a:p>
            <a:r>
              <a:rPr lang="en-US" sz="1400" dirty="0"/>
              <a:t>But why is there volcanism </a:t>
            </a:r>
            <a:r>
              <a:rPr lang="en-US" sz="1400" b="1" i="1" dirty="0">
                <a:solidFill>
                  <a:srgbClr val="FFFF00"/>
                </a:solidFill>
              </a:rPr>
              <a:t>abov</a:t>
            </a:r>
            <a:r>
              <a:rPr lang="en-US" sz="1400" dirty="0"/>
              <a:t>e a </a:t>
            </a:r>
            <a:r>
              <a:rPr lang="en-US" sz="1400" dirty="0" err="1">
                <a:solidFill>
                  <a:srgbClr val="FF0000"/>
                </a:solidFill>
              </a:rPr>
              <a:t>subduction</a:t>
            </a:r>
            <a:r>
              <a:rPr lang="en-US" sz="1400" dirty="0">
                <a:solidFill>
                  <a:srgbClr val="FF0000"/>
                </a:solidFill>
              </a:rPr>
              <a:t> </a:t>
            </a:r>
            <a:r>
              <a:rPr lang="en-US" sz="1400" dirty="0"/>
              <a:t>zone? </a:t>
            </a:r>
            <a:r>
              <a:rPr lang="en-US" sz="1400" dirty="0" smtClean="0"/>
              <a:t>Well</a:t>
            </a:r>
            <a:r>
              <a:rPr lang="en-US" sz="1400" dirty="0"/>
              <a:t>, this relates to a fundamental concept in geology- why do rocks melt?</a:t>
            </a:r>
          </a:p>
          <a:p>
            <a:r>
              <a:rPr lang="en-US" sz="1400" dirty="0"/>
              <a:t>A common misconception is that rocks melt because they are heated. Actually, most of the time rocks do not melt because they become hotter. Think about it- the interior of the Earth is very hot, much hotter than the shallow Earth where melts feeding volcanoes are generated. </a:t>
            </a:r>
            <a:endParaRPr lang="en-US" sz="1400" dirty="0" smtClean="0"/>
          </a:p>
          <a:p>
            <a:r>
              <a:rPr lang="en-US" sz="1400" dirty="0"/>
              <a:t>Yet, the interior of the Earth is pretty much all solid, except for the outer core. The reason that </a:t>
            </a:r>
            <a:r>
              <a:rPr lang="en-US" sz="1400" i="1" dirty="0">
                <a:solidFill>
                  <a:srgbClr val="FFFF00"/>
                </a:solidFill>
              </a:rPr>
              <a:t>the interior of the Earth is not all melted, </a:t>
            </a:r>
            <a:r>
              <a:rPr lang="en-US" sz="1400" dirty="0"/>
              <a:t>even though it is very hot, is because there is also an enormous amount of </a:t>
            </a:r>
            <a:r>
              <a:rPr lang="en-US" sz="1400" b="1" i="1" dirty="0">
                <a:solidFill>
                  <a:srgbClr val="FF0000"/>
                </a:solidFill>
              </a:rPr>
              <a:t>pressure </a:t>
            </a:r>
            <a:r>
              <a:rPr lang="en-US" sz="1400" dirty="0"/>
              <a:t>in the interior of the Earth. </a:t>
            </a:r>
          </a:p>
        </p:txBody>
      </p:sp>
      <p:pic>
        <p:nvPicPr>
          <p:cNvPr id="4" name="Picture 3"/>
          <p:cNvPicPr>
            <a:picLocks noChangeAspect="1"/>
          </p:cNvPicPr>
          <p:nvPr/>
        </p:nvPicPr>
        <p:blipFill>
          <a:blip r:embed="rId2"/>
          <a:stretch>
            <a:fillRect/>
          </a:stretch>
        </p:blipFill>
        <p:spPr>
          <a:xfrm>
            <a:off x="801377" y="1895363"/>
            <a:ext cx="4611690" cy="3417974"/>
          </a:xfrm>
          <a:prstGeom prst="rect">
            <a:avLst/>
          </a:prstGeom>
        </p:spPr>
      </p:pic>
      <p:sp>
        <p:nvSpPr>
          <p:cNvPr id="6" name="TextBox 5"/>
          <p:cNvSpPr txBox="1"/>
          <p:nvPr/>
        </p:nvSpPr>
        <p:spPr>
          <a:xfrm>
            <a:off x="801377" y="5317011"/>
            <a:ext cx="4611690" cy="523220"/>
          </a:xfrm>
          <a:prstGeom prst="rect">
            <a:avLst/>
          </a:prstGeom>
          <a:noFill/>
        </p:spPr>
        <p:txBody>
          <a:bodyPr wrap="square" rtlCol="0">
            <a:spAutoFit/>
          </a:bodyPr>
          <a:lstStyle/>
          <a:p>
            <a:r>
              <a:rPr lang="en-US" sz="1400" dirty="0"/>
              <a:t>Plate boundaries, </a:t>
            </a:r>
            <a:r>
              <a:rPr lang="en-US" sz="1400" dirty="0" err="1"/>
              <a:t>subduction</a:t>
            </a:r>
            <a:r>
              <a:rPr lang="en-US" sz="1400" dirty="0"/>
              <a:t> zones, and volcanoes in the Pacific “Ring of Fire.” </a:t>
            </a:r>
          </a:p>
        </p:txBody>
      </p:sp>
    </p:spTree>
    <p:extLst>
      <p:ext uri="{BB962C8B-B14F-4D97-AF65-F5344CB8AC3E}">
        <p14:creationId xmlns:p14="http://schemas.microsoft.com/office/powerpoint/2010/main" val="421909398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PHYSICS AND GEODYNAMICS</a:t>
            </a:r>
            <a:endParaRPr lang="en-US" dirty="0"/>
          </a:p>
        </p:txBody>
      </p:sp>
      <p:sp>
        <p:nvSpPr>
          <p:cNvPr id="3" name="TextBox 2"/>
          <p:cNvSpPr txBox="1"/>
          <p:nvPr/>
        </p:nvSpPr>
        <p:spPr>
          <a:xfrm>
            <a:off x="1538112" y="1318860"/>
            <a:ext cx="5785555" cy="584776"/>
          </a:xfrm>
          <a:prstGeom prst="rect">
            <a:avLst/>
          </a:prstGeom>
          <a:noFill/>
        </p:spPr>
        <p:txBody>
          <a:bodyPr wrap="square" rtlCol="0">
            <a:spAutoFit/>
          </a:bodyPr>
          <a:lstStyle/>
          <a:p>
            <a:r>
              <a:rPr lang="en-US" sz="3200" b="1" dirty="0" smtClean="0">
                <a:solidFill>
                  <a:srgbClr val="FFFF00"/>
                </a:solidFill>
              </a:rPr>
              <a:t>PLATES AND SUBDUCTION</a:t>
            </a:r>
            <a:endParaRPr lang="en-US" sz="3200" b="1" dirty="0">
              <a:solidFill>
                <a:srgbClr val="FFFF00"/>
              </a:solidFill>
            </a:endParaRPr>
          </a:p>
        </p:txBody>
      </p:sp>
      <p:sp>
        <p:nvSpPr>
          <p:cNvPr id="8" name="TextBox 7"/>
          <p:cNvSpPr txBox="1"/>
          <p:nvPr/>
        </p:nvSpPr>
        <p:spPr>
          <a:xfrm>
            <a:off x="5747709" y="1950063"/>
            <a:ext cx="3151916" cy="400110"/>
          </a:xfrm>
          <a:prstGeom prst="rect">
            <a:avLst/>
          </a:prstGeom>
          <a:noFill/>
        </p:spPr>
        <p:txBody>
          <a:bodyPr wrap="square" rtlCol="0">
            <a:spAutoFit/>
          </a:bodyPr>
          <a:lstStyle/>
          <a:p>
            <a:r>
              <a:rPr lang="en-US" sz="2000" b="1" dirty="0">
                <a:solidFill>
                  <a:srgbClr val="CCFFCC"/>
                </a:solidFill>
              </a:rPr>
              <a:t>SUBDUCTION ZONES</a:t>
            </a:r>
          </a:p>
        </p:txBody>
      </p:sp>
      <p:sp>
        <p:nvSpPr>
          <p:cNvPr id="9" name="TextBox 8"/>
          <p:cNvSpPr txBox="1"/>
          <p:nvPr/>
        </p:nvSpPr>
        <p:spPr>
          <a:xfrm>
            <a:off x="5747708" y="2350173"/>
            <a:ext cx="3151917" cy="4185761"/>
          </a:xfrm>
          <a:prstGeom prst="rect">
            <a:avLst/>
          </a:prstGeom>
          <a:noFill/>
        </p:spPr>
        <p:txBody>
          <a:bodyPr wrap="square" rtlCol="0">
            <a:spAutoFit/>
          </a:bodyPr>
          <a:lstStyle/>
          <a:p>
            <a:r>
              <a:rPr lang="en-US" sz="1400" dirty="0"/>
              <a:t>But why is there volcanism above a </a:t>
            </a:r>
            <a:r>
              <a:rPr lang="en-US" sz="1400" dirty="0" err="1">
                <a:solidFill>
                  <a:srgbClr val="FF0000"/>
                </a:solidFill>
              </a:rPr>
              <a:t>subduction</a:t>
            </a:r>
            <a:r>
              <a:rPr lang="en-US" sz="1400" dirty="0"/>
              <a:t> zone? Well, this relates to a fundamental concept in geology- why do rocks melt?</a:t>
            </a:r>
          </a:p>
          <a:p>
            <a:r>
              <a:rPr lang="en-US" sz="1400" dirty="0"/>
              <a:t>A common misconception is that rocks melt because they are heated. Actually, most of the time rocks do not melt because they become hotter. Think about it- the interior of the Earth is very hot, much hotter than the shallow Earth where melts feeding volcanoes are generated. </a:t>
            </a:r>
            <a:endParaRPr lang="en-US" sz="1400" dirty="0" smtClean="0"/>
          </a:p>
          <a:p>
            <a:r>
              <a:rPr lang="en-US" sz="1400" dirty="0"/>
              <a:t>Yet, the interior of the Earth is pretty much all solid, except for the outer core. The reason </a:t>
            </a:r>
            <a:r>
              <a:rPr lang="en-US" sz="1400" i="1" dirty="0">
                <a:solidFill>
                  <a:srgbClr val="FFFF00"/>
                </a:solidFill>
              </a:rPr>
              <a:t>that the interior of the Earth is not all melted, </a:t>
            </a:r>
            <a:r>
              <a:rPr lang="en-US" sz="1400" dirty="0"/>
              <a:t>even though it is very hot, is because there is also an enormous amount of </a:t>
            </a:r>
            <a:r>
              <a:rPr lang="en-US" sz="1400" b="1" i="1" dirty="0">
                <a:solidFill>
                  <a:srgbClr val="FF0000"/>
                </a:solidFill>
              </a:rPr>
              <a:t>pressure</a:t>
            </a:r>
            <a:r>
              <a:rPr lang="en-US" sz="1400" dirty="0"/>
              <a:t> in the interior of the Earth. </a:t>
            </a:r>
          </a:p>
        </p:txBody>
      </p:sp>
      <p:pic>
        <p:nvPicPr>
          <p:cNvPr id="4" name="Picture 3"/>
          <p:cNvPicPr>
            <a:picLocks noChangeAspect="1"/>
          </p:cNvPicPr>
          <p:nvPr/>
        </p:nvPicPr>
        <p:blipFill>
          <a:blip r:embed="rId2"/>
          <a:stretch>
            <a:fillRect/>
          </a:stretch>
        </p:blipFill>
        <p:spPr>
          <a:xfrm>
            <a:off x="801377" y="1895363"/>
            <a:ext cx="4611690" cy="3417974"/>
          </a:xfrm>
          <a:prstGeom prst="rect">
            <a:avLst/>
          </a:prstGeom>
        </p:spPr>
      </p:pic>
      <p:sp>
        <p:nvSpPr>
          <p:cNvPr id="6" name="TextBox 5"/>
          <p:cNvSpPr txBox="1"/>
          <p:nvPr/>
        </p:nvSpPr>
        <p:spPr>
          <a:xfrm>
            <a:off x="801377" y="5317011"/>
            <a:ext cx="4611690" cy="523220"/>
          </a:xfrm>
          <a:prstGeom prst="rect">
            <a:avLst/>
          </a:prstGeom>
          <a:noFill/>
        </p:spPr>
        <p:txBody>
          <a:bodyPr wrap="square" rtlCol="0">
            <a:spAutoFit/>
          </a:bodyPr>
          <a:lstStyle/>
          <a:p>
            <a:r>
              <a:rPr lang="en-US" sz="1400" dirty="0"/>
              <a:t>Plate boundaries, </a:t>
            </a:r>
            <a:r>
              <a:rPr lang="en-US" sz="1400" dirty="0" err="1"/>
              <a:t>subduction</a:t>
            </a:r>
            <a:r>
              <a:rPr lang="en-US" sz="1400" dirty="0"/>
              <a:t> zones, and volcanoes in the Pacific “Ring of Fire.” </a:t>
            </a:r>
          </a:p>
        </p:txBody>
      </p:sp>
      <p:sp>
        <p:nvSpPr>
          <p:cNvPr id="5" name="TextBox 4"/>
          <p:cNvSpPr txBox="1"/>
          <p:nvPr/>
        </p:nvSpPr>
        <p:spPr>
          <a:xfrm>
            <a:off x="1224744" y="2811988"/>
            <a:ext cx="3901037" cy="1200329"/>
          </a:xfrm>
          <a:prstGeom prst="rect">
            <a:avLst/>
          </a:prstGeom>
          <a:noFill/>
        </p:spPr>
        <p:txBody>
          <a:bodyPr wrap="square" rtlCol="0">
            <a:spAutoFit/>
          </a:bodyPr>
          <a:lstStyle/>
          <a:p>
            <a:r>
              <a:rPr lang="en-US" b="1" dirty="0">
                <a:solidFill>
                  <a:srgbClr val="FFFF00"/>
                </a:solidFill>
              </a:rPr>
              <a:t>So, when thinking about whether or not a rock will become molten, you need to think about </a:t>
            </a:r>
            <a:r>
              <a:rPr lang="en-US" b="1" i="1" dirty="0">
                <a:solidFill>
                  <a:srgbClr val="FFFF00"/>
                </a:solidFill>
              </a:rPr>
              <a:t>both </a:t>
            </a:r>
            <a:r>
              <a:rPr lang="en-US" b="1" dirty="0">
                <a:solidFill>
                  <a:srgbClr val="FFFF00"/>
                </a:solidFill>
              </a:rPr>
              <a:t>temperature </a:t>
            </a:r>
            <a:r>
              <a:rPr lang="en-US" b="1" i="1" dirty="0">
                <a:solidFill>
                  <a:srgbClr val="FFFF00"/>
                </a:solidFill>
              </a:rPr>
              <a:t>and </a:t>
            </a:r>
            <a:r>
              <a:rPr lang="en-US" b="1" dirty="0">
                <a:solidFill>
                  <a:srgbClr val="FFFF00"/>
                </a:solidFill>
              </a:rPr>
              <a:t>pressure.</a:t>
            </a:r>
          </a:p>
        </p:txBody>
      </p:sp>
    </p:spTree>
    <p:extLst>
      <p:ext uri="{BB962C8B-B14F-4D97-AF65-F5344CB8AC3E}">
        <p14:creationId xmlns:p14="http://schemas.microsoft.com/office/powerpoint/2010/main" val="24576073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PHYSICS AND GEODYNAMICS</a:t>
            </a:r>
            <a:endParaRPr lang="en-US" dirty="0"/>
          </a:p>
        </p:txBody>
      </p:sp>
      <p:sp>
        <p:nvSpPr>
          <p:cNvPr id="3" name="TextBox 2"/>
          <p:cNvSpPr txBox="1"/>
          <p:nvPr/>
        </p:nvSpPr>
        <p:spPr>
          <a:xfrm>
            <a:off x="1538112" y="1318860"/>
            <a:ext cx="5785555" cy="584776"/>
          </a:xfrm>
          <a:prstGeom prst="rect">
            <a:avLst/>
          </a:prstGeom>
          <a:noFill/>
        </p:spPr>
        <p:txBody>
          <a:bodyPr wrap="square" rtlCol="0">
            <a:spAutoFit/>
          </a:bodyPr>
          <a:lstStyle/>
          <a:p>
            <a:r>
              <a:rPr lang="en-US" sz="3200" b="1" dirty="0" smtClean="0">
                <a:solidFill>
                  <a:srgbClr val="FFFF00"/>
                </a:solidFill>
              </a:rPr>
              <a:t>PLATES AND SUBDUCTION</a:t>
            </a:r>
            <a:endParaRPr lang="en-US" sz="3200" b="1" dirty="0">
              <a:solidFill>
                <a:srgbClr val="FFFF00"/>
              </a:solidFill>
            </a:endParaRPr>
          </a:p>
        </p:txBody>
      </p:sp>
      <p:sp>
        <p:nvSpPr>
          <p:cNvPr id="8" name="TextBox 7"/>
          <p:cNvSpPr txBox="1"/>
          <p:nvPr/>
        </p:nvSpPr>
        <p:spPr>
          <a:xfrm>
            <a:off x="5747707" y="1974286"/>
            <a:ext cx="3151917" cy="400110"/>
          </a:xfrm>
          <a:prstGeom prst="rect">
            <a:avLst/>
          </a:prstGeom>
          <a:noFill/>
        </p:spPr>
        <p:txBody>
          <a:bodyPr wrap="square" rtlCol="0">
            <a:spAutoFit/>
          </a:bodyPr>
          <a:lstStyle/>
          <a:p>
            <a:r>
              <a:rPr lang="en-US" sz="2000" b="1" dirty="0">
                <a:solidFill>
                  <a:srgbClr val="CCFFCC"/>
                </a:solidFill>
              </a:rPr>
              <a:t>SUBDUCTION ZONES</a:t>
            </a:r>
          </a:p>
        </p:txBody>
      </p:sp>
      <p:sp>
        <p:nvSpPr>
          <p:cNvPr id="9" name="TextBox 8"/>
          <p:cNvSpPr txBox="1"/>
          <p:nvPr/>
        </p:nvSpPr>
        <p:spPr>
          <a:xfrm>
            <a:off x="5747708" y="2350173"/>
            <a:ext cx="3151917" cy="3754874"/>
          </a:xfrm>
          <a:prstGeom prst="rect">
            <a:avLst/>
          </a:prstGeom>
          <a:noFill/>
        </p:spPr>
        <p:txBody>
          <a:bodyPr wrap="square" rtlCol="0">
            <a:spAutoFit/>
          </a:bodyPr>
          <a:lstStyle/>
          <a:p>
            <a:r>
              <a:rPr lang="en-US" sz="1400" dirty="0"/>
              <a:t>Most rocks on Earth actually melt because of a sudden change in pressure. Geologists often talk about </a:t>
            </a:r>
            <a:r>
              <a:rPr lang="en-US" sz="1400" dirty="0" smtClean="0"/>
              <a:t>“</a:t>
            </a:r>
            <a:r>
              <a:rPr lang="en-US" sz="1400" dirty="0"/>
              <a:t>adiabatic decompression melting” occurring at mid-ocean ridges. To translate this into everyday language, </a:t>
            </a:r>
            <a:r>
              <a:rPr lang="en-US" sz="1400" dirty="0">
                <a:solidFill>
                  <a:srgbClr val="FFFF00"/>
                </a:solidFill>
              </a:rPr>
              <a:t>“adiabatic decompression melting” just means that melting occurs because rock is moved quickly upward in the Earth. Rocks tend to lose heat very slowly</a:t>
            </a:r>
            <a:r>
              <a:rPr lang="en-US" sz="1400" dirty="0"/>
              <a:t>, so if they are brought upwards quickly enough they won’t have time to cool down. They remain hot, but because they are brought up to a more shallow part of the Earth, they have</a:t>
            </a:r>
            <a:r>
              <a:rPr lang="en-US" sz="1400" dirty="0">
                <a:solidFill>
                  <a:srgbClr val="FFFF00"/>
                </a:solidFill>
              </a:rPr>
              <a:t> less confining pressure</a:t>
            </a:r>
            <a:r>
              <a:rPr lang="en-US" sz="1400" dirty="0"/>
              <a:t> and are able to </a:t>
            </a:r>
            <a:r>
              <a:rPr lang="en-US" sz="1400" dirty="0" smtClean="0"/>
              <a:t>melt.</a:t>
            </a:r>
            <a:endParaRPr lang="en-US" sz="1400" dirty="0"/>
          </a:p>
        </p:txBody>
      </p:sp>
      <p:pic>
        <p:nvPicPr>
          <p:cNvPr id="4" name="Picture 3"/>
          <p:cNvPicPr>
            <a:picLocks noChangeAspect="1"/>
          </p:cNvPicPr>
          <p:nvPr/>
        </p:nvPicPr>
        <p:blipFill>
          <a:blip r:embed="rId2"/>
          <a:stretch>
            <a:fillRect/>
          </a:stretch>
        </p:blipFill>
        <p:spPr>
          <a:xfrm>
            <a:off x="801377" y="1895363"/>
            <a:ext cx="4611690" cy="3417974"/>
          </a:xfrm>
          <a:prstGeom prst="rect">
            <a:avLst/>
          </a:prstGeom>
        </p:spPr>
      </p:pic>
      <p:sp>
        <p:nvSpPr>
          <p:cNvPr id="6" name="TextBox 5"/>
          <p:cNvSpPr txBox="1"/>
          <p:nvPr/>
        </p:nvSpPr>
        <p:spPr>
          <a:xfrm>
            <a:off x="801377" y="5317011"/>
            <a:ext cx="4611690" cy="523220"/>
          </a:xfrm>
          <a:prstGeom prst="rect">
            <a:avLst/>
          </a:prstGeom>
          <a:noFill/>
        </p:spPr>
        <p:txBody>
          <a:bodyPr wrap="square" rtlCol="0">
            <a:spAutoFit/>
          </a:bodyPr>
          <a:lstStyle/>
          <a:p>
            <a:r>
              <a:rPr lang="en-US" sz="1400" dirty="0"/>
              <a:t>Plate boundaries, </a:t>
            </a:r>
            <a:r>
              <a:rPr lang="en-US" sz="1400" dirty="0" err="1"/>
              <a:t>subduction</a:t>
            </a:r>
            <a:r>
              <a:rPr lang="en-US" sz="1400" dirty="0"/>
              <a:t> zones, and volcanoes in the Pacific “Ring of Fire.” </a:t>
            </a:r>
          </a:p>
        </p:txBody>
      </p:sp>
      <p:sp>
        <p:nvSpPr>
          <p:cNvPr id="5" name="TextBox 4"/>
          <p:cNvSpPr txBox="1"/>
          <p:nvPr/>
        </p:nvSpPr>
        <p:spPr>
          <a:xfrm>
            <a:off x="1224744" y="2811988"/>
            <a:ext cx="3901037" cy="1200329"/>
          </a:xfrm>
          <a:prstGeom prst="rect">
            <a:avLst/>
          </a:prstGeom>
          <a:noFill/>
        </p:spPr>
        <p:txBody>
          <a:bodyPr wrap="square" rtlCol="0">
            <a:spAutoFit/>
          </a:bodyPr>
          <a:lstStyle/>
          <a:p>
            <a:r>
              <a:rPr lang="en-US" b="1" dirty="0">
                <a:solidFill>
                  <a:srgbClr val="FFFF00"/>
                </a:solidFill>
              </a:rPr>
              <a:t>So, when thinking about whether or not a rock will become molten, you need to think about </a:t>
            </a:r>
            <a:r>
              <a:rPr lang="en-US" b="1" i="1" dirty="0">
                <a:solidFill>
                  <a:srgbClr val="FFFF00"/>
                </a:solidFill>
              </a:rPr>
              <a:t>both</a:t>
            </a:r>
            <a:r>
              <a:rPr lang="en-US" b="1" dirty="0">
                <a:solidFill>
                  <a:srgbClr val="FFFF00"/>
                </a:solidFill>
              </a:rPr>
              <a:t> temperature </a:t>
            </a:r>
            <a:r>
              <a:rPr lang="en-US" b="1" i="1" dirty="0">
                <a:solidFill>
                  <a:srgbClr val="FFFF00"/>
                </a:solidFill>
              </a:rPr>
              <a:t>and </a:t>
            </a:r>
            <a:r>
              <a:rPr lang="en-US" b="1" dirty="0">
                <a:solidFill>
                  <a:srgbClr val="FFFF00"/>
                </a:solidFill>
              </a:rPr>
              <a:t>pressure.</a:t>
            </a:r>
          </a:p>
        </p:txBody>
      </p:sp>
    </p:spTree>
    <p:extLst>
      <p:ext uri="{BB962C8B-B14F-4D97-AF65-F5344CB8AC3E}">
        <p14:creationId xmlns:p14="http://schemas.microsoft.com/office/powerpoint/2010/main" val="330539360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PHYSICS AND GEODYNAMICS</a:t>
            </a:r>
            <a:endParaRPr lang="en-US" dirty="0"/>
          </a:p>
        </p:txBody>
      </p:sp>
      <p:sp>
        <p:nvSpPr>
          <p:cNvPr id="3" name="TextBox 2"/>
          <p:cNvSpPr txBox="1"/>
          <p:nvPr/>
        </p:nvSpPr>
        <p:spPr>
          <a:xfrm>
            <a:off x="1538112" y="1318860"/>
            <a:ext cx="5785555" cy="584776"/>
          </a:xfrm>
          <a:prstGeom prst="rect">
            <a:avLst/>
          </a:prstGeom>
          <a:noFill/>
        </p:spPr>
        <p:txBody>
          <a:bodyPr wrap="square" rtlCol="0">
            <a:spAutoFit/>
          </a:bodyPr>
          <a:lstStyle/>
          <a:p>
            <a:r>
              <a:rPr lang="en-US" sz="3200" b="1" dirty="0" smtClean="0">
                <a:solidFill>
                  <a:srgbClr val="FFFF00"/>
                </a:solidFill>
              </a:rPr>
              <a:t>PLATES AND SUBDUCTION</a:t>
            </a:r>
            <a:endParaRPr lang="en-US" sz="3200" b="1" dirty="0">
              <a:solidFill>
                <a:srgbClr val="FFFF00"/>
              </a:solidFill>
            </a:endParaRPr>
          </a:p>
        </p:txBody>
      </p:sp>
      <p:sp>
        <p:nvSpPr>
          <p:cNvPr id="8" name="TextBox 7"/>
          <p:cNvSpPr txBox="1"/>
          <p:nvPr/>
        </p:nvSpPr>
        <p:spPr>
          <a:xfrm>
            <a:off x="5753150" y="1989404"/>
            <a:ext cx="3390849" cy="400110"/>
          </a:xfrm>
          <a:prstGeom prst="rect">
            <a:avLst/>
          </a:prstGeom>
          <a:noFill/>
        </p:spPr>
        <p:txBody>
          <a:bodyPr wrap="square" rtlCol="0">
            <a:spAutoFit/>
          </a:bodyPr>
          <a:lstStyle/>
          <a:p>
            <a:r>
              <a:rPr lang="en-US" sz="2000" b="1" dirty="0">
                <a:solidFill>
                  <a:srgbClr val="CCFFCC"/>
                </a:solidFill>
              </a:rPr>
              <a:t>SUBDUCTION ZONES</a:t>
            </a:r>
          </a:p>
        </p:txBody>
      </p:sp>
      <p:sp>
        <p:nvSpPr>
          <p:cNvPr id="9" name="TextBox 8"/>
          <p:cNvSpPr txBox="1"/>
          <p:nvPr/>
        </p:nvSpPr>
        <p:spPr>
          <a:xfrm>
            <a:off x="5747708" y="2350173"/>
            <a:ext cx="3151917" cy="3754874"/>
          </a:xfrm>
          <a:prstGeom prst="rect">
            <a:avLst/>
          </a:prstGeom>
          <a:noFill/>
        </p:spPr>
        <p:txBody>
          <a:bodyPr wrap="square" rtlCol="0">
            <a:spAutoFit/>
          </a:bodyPr>
          <a:lstStyle/>
          <a:p>
            <a:r>
              <a:rPr lang="en-US" sz="1400" dirty="0"/>
              <a:t>Most rocks on Earth actually melt because of a </a:t>
            </a:r>
            <a:r>
              <a:rPr lang="en-US" sz="1400" b="1" i="1" u="sng" dirty="0"/>
              <a:t>sudden change in pressure.</a:t>
            </a:r>
            <a:r>
              <a:rPr lang="en-US" sz="1400" dirty="0"/>
              <a:t> Geologists often talk about </a:t>
            </a:r>
            <a:r>
              <a:rPr lang="en-US" sz="1400" dirty="0" smtClean="0"/>
              <a:t>“</a:t>
            </a:r>
            <a:r>
              <a:rPr lang="en-US" sz="1400" dirty="0"/>
              <a:t>adiabatic decompression melting” occurring at mid-ocean ridges. To translate this into everyday language, </a:t>
            </a:r>
            <a:r>
              <a:rPr lang="en-US" sz="1400" dirty="0">
                <a:solidFill>
                  <a:srgbClr val="FFFF00"/>
                </a:solidFill>
              </a:rPr>
              <a:t>“adiabatic decompression melting” just means that melting occurs because rock is moved quickly upward in the Earth</a:t>
            </a:r>
            <a:r>
              <a:rPr lang="en-US" sz="1400" dirty="0"/>
              <a:t>. </a:t>
            </a:r>
            <a:r>
              <a:rPr lang="en-US" sz="1400" dirty="0">
                <a:solidFill>
                  <a:srgbClr val="FFFF00"/>
                </a:solidFill>
              </a:rPr>
              <a:t>Rocks tend to lose heat very slowly, </a:t>
            </a:r>
            <a:r>
              <a:rPr lang="en-US" sz="1400" dirty="0"/>
              <a:t>so if they are brought upwards quickly enough they won’t have time to cool down. They remain hot, but because they are brought up to a more shallow part of the Earth, they have </a:t>
            </a:r>
            <a:r>
              <a:rPr lang="en-US" sz="1400" dirty="0">
                <a:solidFill>
                  <a:srgbClr val="FFFF00"/>
                </a:solidFill>
              </a:rPr>
              <a:t>less confining pressure</a:t>
            </a:r>
            <a:r>
              <a:rPr lang="en-US" sz="1400" dirty="0"/>
              <a:t> and are able to </a:t>
            </a:r>
            <a:r>
              <a:rPr lang="en-US" sz="1400" dirty="0" smtClean="0"/>
              <a:t>melt.</a:t>
            </a:r>
            <a:endParaRPr lang="en-US" sz="1400" dirty="0"/>
          </a:p>
        </p:txBody>
      </p:sp>
      <p:pic>
        <p:nvPicPr>
          <p:cNvPr id="4" name="Picture 3"/>
          <p:cNvPicPr>
            <a:picLocks noChangeAspect="1"/>
          </p:cNvPicPr>
          <p:nvPr/>
        </p:nvPicPr>
        <p:blipFill>
          <a:blip r:embed="rId2"/>
          <a:stretch>
            <a:fillRect/>
          </a:stretch>
        </p:blipFill>
        <p:spPr>
          <a:xfrm>
            <a:off x="801377" y="1895363"/>
            <a:ext cx="4611690" cy="3417974"/>
          </a:xfrm>
          <a:prstGeom prst="rect">
            <a:avLst/>
          </a:prstGeom>
        </p:spPr>
      </p:pic>
      <p:sp>
        <p:nvSpPr>
          <p:cNvPr id="6" name="TextBox 5"/>
          <p:cNvSpPr txBox="1"/>
          <p:nvPr/>
        </p:nvSpPr>
        <p:spPr>
          <a:xfrm>
            <a:off x="801377" y="5317011"/>
            <a:ext cx="4611690" cy="523220"/>
          </a:xfrm>
          <a:prstGeom prst="rect">
            <a:avLst/>
          </a:prstGeom>
          <a:noFill/>
        </p:spPr>
        <p:txBody>
          <a:bodyPr wrap="square" rtlCol="0">
            <a:spAutoFit/>
          </a:bodyPr>
          <a:lstStyle/>
          <a:p>
            <a:r>
              <a:rPr lang="en-US" sz="1400" dirty="0"/>
              <a:t>Plate boundaries, </a:t>
            </a:r>
            <a:r>
              <a:rPr lang="en-US" sz="1400" dirty="0" err="1"/>
              <a:t>subduction</a:t>
            </a:r>
            <a:r>
              <a:rPr lang="en-US" sz="1400" dirty="0"/>
              <a:t> zones, and volcanoes in the Pacific “Ring of Fire.” </a:t>
            </a:r>
          </a:p>
        </p:txBody>
      </p:sp>
      <p:sp>
        <p:nvSpPr>
          <p:cNvPr id="5" name="TextBox 4"/>
          <p:cNvSpPr txBox="1"/>
          <p:nvPr/>
        </p:nvSpPr>
        <p:spPr>
          <a:xfrm>
            <a:off x="1224744" y="2811988"/>
            <a:ext cx="3901037" cy="1200329"/>
          </a:xfrm>
          <a:prstGeom prst="rect">
            <a:avLst/>
          </a:prstGeom>
          <a:noFill/>
        </p:spPr>
        <p:txBody>
          <a:bodyPr wrap="square" rtlCol="0">
            <a:spAutoFit/>
          </a:bodyPr>
          <a:lstStyle/>
          <a:p>
            <a:r>
              <a:rPr lang="en-US" b="1" dirty="0" smtClean="0">
                <a:solidFill>
                  <a:srgbClr val="CCFFCC"/>
                </a:solidFill>
              </a:rPr>
              <a:t>To </a:t>
            </a:r>
            <a:r>
              <a:rPr lang="en-US" b="1" dirty="0">
                <a:solidFill>
                  <a:srgbClr val="CCFFCC"/>
                </a:solidFill>
              </a:rPr>
              <a:t>breakdown the previous phrase: adiabatic = no heat loss, decompression = less pressure, and melting = solid to liquid</a:t>
            </a:r>
            <a:r>
              <a:rPr lang="en-US" b="1" dirty="0" smtClean="0">
                <a:solidFill>
                  <a:srgbClr val="CCFFCC"/>
                </a:solidFill>
              </a:rPr>
              <a:t>.</a:t>
            </a:r>
            <a:endParaRPr lang="en-US" b="1" dirty="0">
              <a:solidFill>
                <a:srgbClr val="CCFFCC"/>
              </a:solidFill>
            </a:endParaRPr>
          </a:p>
        </p:txBody>
      </p:sp>
    </p:spTree>
    <p:extLst>
      <p:ext uri="{BB962C8B-B14F-4D97-AF65-F5344CB8AC3E}">
        <p14:creationId xmlns:p14="http://schemas.microsoft.com/office/powerpoint/2010/main" val="3124215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PHYSICS AND GEODYNAMICS</a:t>
            </a:r>
            <a:endParaRPr lang="en-US" dirty="0"/>
          </a:p>
        </p:txBody>
      </p:sp>
      <p:sp>
        <p:nvSpPr>
          <p:cNvPr id="3" name="TextBox 2"/>
          <p:cNvSpPr txBox="1"/>
          <p:nvPr/>
        </p:nvSpPr>
        <p:spPr>
          <a:xfrm>
            <a:off x="1538112" y="1318860"/>
            <a:ext cx="5785555" cy="584776"/>
          </a:xfrm>
          <a:prstGeom prst="rect">
            <a:avLst/>
          </a:prstGeom>
          <a:noFill/>
        </p:spPr>
        <p:txBody>
          <a:bodyPr wrap="square" rtlCol="0">
            <a:spAutoFit/>
          </a:bodyPr>
          <a:lstStyle/>
          <a:p>
            <a:r>
              <a:rPr lang="en-US" sz="3200" b="1" dirty="0" smtClean="0">
                <a:solidFill>
                  <a:srgbClr val="FFFF00"/>
                </a:solidFill>
              </a:rPr>
              <a:t>PLATES AND SUBDUCTION</a:t>
            </a:r>
            <a:endParaRPr lang="en-US" sz="3200" b="1" dirty="0">
              <a:solidFill>
                <a:srgbClr val="FFFF00"/>
              </a:solidFill>
            </a:endParaRPr>
          </a:p>
        </p:txBody>
      </p:sp>
      <p:sp>
        <p:nvSpPr>
          <p:cNvPr id="8" name="TextBox 7"/>
          <p:cNvSpPr txBox="1"/>
          <p:nvPr/>
        </p:nvSpPr>
        <p:spPr>
          <a:xfrm>
            <a:off x="5747708" y="2016122"/>
            <a:ext cx="3717598" cy="400110"/>
          </a:xfrm>
          <a:prstGeom prst="rect">
            <a:avLst/>
          </a:prstGeom>
          <a:noFill/>
        </p:spPr>
        <p:txBody>
          <a:bodyPr wrap="square" rtlCol="0">
            <a:spAutoFit/>
          </a:bodyPr>
          <a:lstStyle/>
          <a:p>
            <a:r>
              <a:rPr lang="en-US" sz="2000" b="1" dirty="0">
                <a:solidFill>
                  <a:srgbClr val="CCFFCC"/>
                </a:solidFill>
              </a:rPr>
              <a:t>SUBDUCTION ZONES</a:t>
            </a:r>
          </a:p>
        </p:txBody>
      </p:sp>
      <p:sp>
        <p:nvSpPr>
          <p:cNvPr id="9" name="TextBox 8"/>
          <p:cNvSpPr txBox="1"/>
          <p:nvPr/>
        </p:nvSpPr>
        <p:spPr>
          <a:xfrm>
            <a:off x="5747708" y="2350173"/>
            <a:ext cx="3151917" cy="2215991"/>
          </a:xfrm>
          <a:prstGeom prst="rect">
            <a:avLst/>
          </a:prstGeom>
          <a:noFill/>
        </p:spPr>
        <p:txBody>
          <a:bodyPr wrap="square" rtlCol="0">
            <a:spAutoFit/>
          </a:bodyPr>
          <a:lstStyle/>
          <a:p>
            <a:r>
              <a:rPr lang="en-US" sz="1400" dirty="0"/>
              <a:t>So, at mid-ocean ridges- places where tectonic plates move apart and rocks are able to move upwards quickly- rocks melt because of adiabatic decompression melting. </a:t>
            </a:r>
            <a:endParaRPr lang="en-US" sz="1400" dirty="0" smtClean="0"/>
          </a:p>
          <a:p>
            <a:endParaRPr lang="en-US" sz="1400" dirty="0"/>
          </a:p>
          <a:p>
            <a:r>
              <a:rPr lang="en-US" dirty="0">
                <a:solidFill>
                  <a:srgbClr val="FFFF00"/>
                </a:solidFill>
              </a:rPr>
              <a:t>But what about </a:t>
            </a:r>
            <a:r>
              <a:rPr lang="en-US" dirty="0" err="1">
                <a:solidFill>
                  <a:srgbClr val="FFFF00"/>
                </a:solidFill>
              </a:rPr>
              <a:t>subduction</a:t>
            </a:r>
            <a:r>
              <a:rPr lang="en-US" dirty="0">
                <a:solidFill>
                  <a:srgbClr val="FFFF00"/>
                </a:solidFill>
              </a:rPr>
              <a:t> zones, places where plates converge? </a:t>
            </a:r>
            <a:endParaRPr lang="en-US" sz="1400" dirty="0"/>
          </a:p>
        </p:txBody>
      </p:sp>
      <p:pic>
        <p:nvPicPr>
          <p:cNvPr id="4" name="Picture 3"/>
          <p:cNvPicPr>
            <a:picLocks noChangeAspect="1"/>
          </p:cNvPicPr>
          <p:nvPr/>
        </p:nvPicPr>
        <p:blipFill>
          <a:blip r:embed="rId2"/>
          <a:stretch>
            <a:fillRect/>
          </a:stretch>
        </p:blipFill>
        <p:spPr>
          <a:xfrm>
            <a:off x="801377" y="1895363"/>
            <a:ext cx="4611690" cy="3417974"/>
          </a:xfrm>
          <a:prstGeom prst="rect">
            <a:avLst/>
          </a:prstGeom>
        </p:spPr>
      </p:pic>
      <p:sp>
        <p:nvSpPr>
          <p:cNvPr id="6" name="TextBox 5"/>
          <p:cNvSpPr txBox="1"/>
          <p:nvPr/>
        </p:nvSpPr>
        <p:spPr>
          <a:xfrm>
            <a:off x="801377" y="5317011"/>
            <a:ext cx="4611690" cy="523220"/>
          </a:xfrm>
          <a:prstGeom prst="rect">
            <a:avLst/>
          </a:prstGeom>
          <a:noFill/>
        </p:spPr>
        <p:txBody>
          <a:bodyPr wrap="square" rtlCol="0">
            <a:spAutoFit/>
          </a:bodyPr>
          <a:lstStyle/>
          <a:p>
            <a:r>
              <a:rPr lang="en-US" sz="1400" dirty="0"/>
              <a:t>Plate boundaries, </a:t>
            </a:r>
            <a:r>
              <a:rPr lang="en-US" sz="1400" dirty="0" err="1"/>
              <a:t>subduction</a:t>
            </a:r>
            <a:r>
              <a:rPr lang="en-US" sz="1400" dirty="0"/>
              <a:t> zones, and volcanoes in the Pacific “Ring of Fire.” </a:t>
            </a:r>
          </a:p>
        </p:txBody>
      </p:sp>
      <p:sp>
        <p:nvSpPr>
          <p:cNvPr id="5" name="TextBox 4"/>
          <p:cNvSpPr txBox="1"/>
          <p:nvPr/>
        </p:nvSpPr>
        <p:spPr>
          <a:xfrm>
            <a:off x="1224744" y="2811988"/>
            <a:ext cx="3901037" cy="1200329"/>
          </a:xfrm>
          <a:prstGeom prst="rect">
            <a:avLst/>
          </a:prstGeom>
          <a:noFill/>
        </p:spPr>
        <p:txBody>
          <a:bodyPr wrap="square" rtlCol="0">
            <a:spAutoFit/>
          </a:bodyPr>
          <a:lstStyle/>
          <a:p>
            <a:r>
              <a:rPr lang="en-US" b="1" dirty="0" smtClean="0">
                <a:solidFill>
                  <a:srgbClr val="CCFFCC"/>
                </a:solidFill>
              </a:rPr>
              <a:t>To </a:t>
            </a:r>
            <a:r>
              <a:rPr lang="en-US" b="1" dirty="0">
                <a:solidFill>
                  <a:srgbClr val="CCFFCC"/>
                </a:solidFill>
              </a:rPr>
              <a:t>breakdown the previous phrase: adiabatic = no heat loss, decompression = less pressure, and melting = solid to liquid</a:t>
            </a:r>
            <a:r>
              <a:rPr lang="en-US" b="1" dirty="0" smtClean="0">
                <a:solidFill>
                  <a:srgbClr val="CCFFCC"/>
                </a:solidFill>
              </a:rPr>
              <a:t>.</a:t>
            </a:r>
            <a:endParaRPr lang="en-US" b="1" dirty="0">
              <a:solidFill>
                <a:srgbClr val="CCFFCC"/>
              </a:solidFill>
            </a:endParaRPr>
          </a:p>
        </p:txBody>
      </p:sp>
    </p:spTree>
    <p:extLst>
      <p:ext uri="{BB962C8B-B14F-4D97-AF65-F5344CB8AC3E}">
        <p14:creationId xmlns:p14="http://schemas.microsoft.com/office/powerpoint/2010/main" val="158995633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PHYSICS AND GEODYNAMICS</a:t>
            </a:r>
            <a:endParaRPr lang="en-US" dirty="0"/>
          </a:p>
        </p:txBody>
      </p:sp>
      <p:sp>
        <p:nvSpPr>
          <p:cNvPr id="3" name="TextBox 2"/>
          <p:cNvSpPr txBox="1"/>
          <p:nvPr/>
        </p:nvSpPr>
        <p:spPr>
          <a:xfrm>
            <a:off x="1538112" y="1318860"/>
            <a:ext cx="5785555" cy="584776"/>
          </a:xfrm>
          <a:prstGeom prst="rect">
            <a:avLst/>
          </a:prstGeom>
          <a:noFill/>
        </p:spPr>
        <p:txBody>
          <a:bodyPr wrap="square" rtlCol="0">
            <a:spAutoFit/>
          </a:bodyPr>
          <a:lstStyle/>
          <a:p>
            <a:r>
              <a:rPr lang="en-US" sz="3200" b="1" dirty="0" smtClean="0">
                <a:solidFill>
                  <a:srgbClr val="FFFF00"/>
                </a:solidFill>
              </a:rPr>
              <a:t>PLATES AND SUBDUCTION</a:t>
            </a:r>
            <a:endParaRPr lang="en-US" sz="3200" b="1" dirty="0">
              <a:solidFill>
                <a:srgbClr val="FFFF00"/>
              </a:solidFill>
            </a:endParaRPr>
          </a:p>
        </p:txBody>
      </p:sp>
      <p:pic>
        <p:nvPicPr>
          <p:cNvPr id="4" name="AOTF5_Subduction_ElasticRebound480.mo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337893" y="1903636"/>
            <a:ext cx="6128119" cy="4596089"/>
          </a:xfrm>
          <a:prstGeom prst="rect">
            <a:avLst/>
          </a:prstGeom>
        </p:spPr>
      </p:pic>
    </p:spTree>
    <p:extLst>
      <p:ext uri="{BB962C8B-B14F-4D97-AF65-F5344CB8AC3E}">
        <p14:creationId xmlns:p14="http://schemas.microsoft.com/office/powerpoint/2010/main" val="318018503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PHYSICS AND GEODYNAMICS</a:t>
            </a:r>
            <a:endParaRPr lang="en-US" dirty="0"/>
          </a:p>
        </p:txBody>
      </p:sp>
      <p:sp>
        <p:nvSpPr>
          <p:cNvPr id="3" name="TextBox 2"/>
          <p:cNvSpPr txBox="1"/>
          <p:nvPr/>
        </p:nvSpPr>
        <p:spPr>
          <a:xfrm>
            <a:off x="1538112" y="1318860"/>
            <a:ext cx="5785555" cy="584776"/>
          </a:xfrm>
          <a:prstGeom prst="rect">
            <a:avLst/>
          </a:prstGeom>
          <a:noFill/>
        </p:spPr>
        <p:txBody>
          <a:bodyPr wrap="square" rtlCol="0">
            <a:spAutoFit/>
          </a:bodyPr>
          <a:lstStyle/>
          <a:p>
            <a:r>
              <a:rPr lang="en-US" sz="3200" b="1" dirty="0" smtClean="0">
                <a:solidFill>
                  <a:srgbClr val="FFFF00"/>
                </a:solidFill>
              </a:rPr>
              <a:t>PLATES AND SUBDUCTION</a:t>
            </a:r>
            <a:endParaRPr lang="en-US" sz="3200" b="1" dirty="0">
              <a:solidFill>
                <a:srgbClr val="FFFF00"/>
              </a:solidFill>
            </a:endParaRPr>
          </a:p>
        </p:txBody>
      </p:sp>
      <p:pic>
        <p:nvPicPr>
          <p:cNvPr id="5" name="Picture 4"/>
          <p:cNvPicPr>
            <a:picLocks noChangeAspect="1"/>
          </p:cNvPicPr>
          <p:nvPr/>
        </p:nvPicPr>
        <p:blipFill>
          <a:blip r:embed="rId3"/>
          <a:stretch>
            <a:fillRect/>
          </a:stretch>
        </p:blipFill>
        <p:spPr>
          <a:xfrm>
            <a:off x="1857374" y="1903636"/>
            <a:ext cx="5094125" cy="3782002"/>
          </a:xfrm>
          <a:prstGeom prst="rect">
            <a:avLst/>
          </a:prstGeom>
        </p:spPr>
      </p:pic>
      <p:sp>
        <p:nvSpPr>
          <p:cNvPr id="6" name="TextBox 5"/>
          <p:cNvSpPr txBox="1"/>
          <p:nvPr/>
        </p:nvSpPr>
        <p:spPr>
          <a:xfrm>
            <a:off x="920750" y="5742543"/>
            <a:ext cx="7337425" cy="861774"/>
          </a:xfrm>
          <a:prstGeom prst="rect">
            <a:avLst/>
          </a:prstGeom>
          <a:noFill/>
        </p:spPr>
        <p:txBody>
          <a:bodyPr wrap="square" rtlCol="0">
            <a:spAutoFit/>
          </a:bodyPr>
          <a:lstStyle/>
          <a:p>
            <a:r>
              <a:rPr lang="en-US" b="1" dirty="0" smtClean="0">
                <a:solidFill>
                  <a:srgbClr val="FFFF00"/>
                </a:solidFill>
              </a:rPr>
              <a:t>ANOTHER EXAMPLE OF IMBALANCES LEADING TO BALANCE!</a:t>
            </a:r>
          </a:p>
          <a:p>
            <a:endParaRPr lang="en-US" dirty="0"/>
          </a:p>
          <a:p>
            <a:r>
              <a:rPr lang="en-US" sz="1400" dirty="0" smtClean="0"/>
              <a:t>              (Can you identify the imbalances, and the corresponding effects?)</a:t>
            </a:r>
            <a:endParaRPr lang="en-US" sz="1400" dirty="0"/>
          </a:p>
        </p:txBody>
      </p:sp>
    </p:spTree>
    <p:extLst>
      <p:ext uri="{BB962C8B-B14F-4D97-AF65-F5344CB8AC3E}">
        <p14:creationId xmlns:p14="http://schemas.microsoft.com/office/powerpoint/2010/main" val="52136409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PHYSICS AND GEODYNAMICS</a:t>
            </a:r>
            <a:endParaRPr lang="en-US" dirty="0"/>
          </a:p>
        </p:txBody>
      </p:sp>
      <p:sp>
        <p:nvSpPr>
          <p:cNvPr id="3" name="TextBox 2"/>
          <p:cNvSpPr txBox="1"/>
          <p:nvPr/>
        </p:nvSpPr>
        <p:spPr>
          <a:xfrm>
            <a:off x="457200" y="1648731"/>
            <a:ext cx="8192911" cy="1231106"/>
          </a:xfrm>
          <a:prstGeom prst="rect">
            <a:avLst/>
          </a:prstGeom>
          <a:noFill/>
        </p:spPr>
        <p:txBody>
          <a:bodyPr wrap="square" rtlCol="0">
            <a:spAutoFit/>
          </a:bodyPr>
          <a:lstStyle/>
          <a:p>
            <a:r>
              <a:rPr lang="en-US" dirty="0"/>
              <a:t>Geophysicists study </a:t>
            </a:r>
            <a:r>
              <a:rPr lang="en-US" dirty="0" smtClean="0"/>
              <a:t>phenomena </a:t>
            </a:r>
            <a:r>
              <a:rPr lang="en-US" dirty="0"/>
              <a:t>such as </a:t>
            </a:r>
            <a:r>
              <a:rPr lang="en-US" dirty="0" smtClean="0"/>
              <a:t>seismicity</a:t>
            </a:r>
            <a:r>
              <a:rPr lang="en-US" dirty="0"/>
              <a:t>, plate tectonics, </a:t>
            </a:r>
            <a:r>
              <a:rPr lang="en-US" dirty="0" smtClean="0"/>
              <a:t>and </a:t>
            </a:r>
            <a:r>
              <a:rPr lang="en-US" dirty="0"/>
              <a:t>the slow flow </a:t>
            </a:r>
            <a:r>
              <a:rPr lang="en-US" dirty="0" smtClean="0"/>
              <a:t>of rocks </a:t>
            </a:r>
            <a:r>
              <a:rPr lang="en-US" dirty="0"/>
              <a:t>and minerals called creep. </a:t>
            </a:r>
            <a:r>
              <a:rPr lang="en-US" dirty="0" smtClean="0"/>
              <a:t>One way </a:t>
            </a:r>
            <a:r>
              <a:rPr lang="en-US" dirty="0"/>
              <a:t>they study these </a:t>
            </a:r>
            <a:r>
              <a:rPr lang="en-US" dirty="0" smtClean="0"/>
              <a:t>phenomena </a:t>
            </a:r>
            <a:r>
              <a:rPr lang="en-US" dirty="0"/>
              <a:t>is </a:t>
            </a:r>
            <a:r>
              <a:rPr lang="en-US" dirty="0" smtClean="0"/>
              <a:t>by investigating </a:t>
            </a:r>
            <a:r>
              <a:rPr lang="en-US" dirty="0"/>
              <a:t>the deformation and flow </a:t>
            </a:r>
            <a:r>
              <a:rPr lang="en-US" dirty="0" smtClean="0"/>
              <a:t>of Earth materials</a:t>
            </a:r>
            <a:r>
              <a:rPr lang="en-US" dirty="0"/>
              <a:t>. </a:t>
            </a:r>
            <a:r>
              <a:rPr lang="en-US" dirty="0" smtClean="0"/>
              <a:t>The science of the deformation </a:t>
            </a:r>
            <a:r>
              <a:rPr lang="en-US" dirty="0"/>
              <a:t>and flow of </a:t>
            </a:r>
            <a:r>
              <a:rPr lang="en-US" dirty="0" smtClean="0"/>
              <a:t>materials </a:t>
            </a:r>
            <a:r>
              <a:rPr lang="en-US" dirty="0"/>
              <a:t>is called </a:t>
            </a:r>
            <a:r>
              <a:rPr lang="en-US" sz="2000" b="1" i="1" dirty="0">
                <a:solidFill>
                  <a:srgbClr val="CCFFCC"/>
                </a:solidFill>
              </a:rPr>
              <a:t>rheology</a:t>
            </a:r>
            <a:r>
              <a:rPr lang="en-US" dirty="0"/>
              <a:t>. </a:t>
            </a:r>
          </a:p>
        </p:txBody>
      </p:sp>
      <p:pic>
        <p:nvPicPr>
          <p:cNvPr id="4" name="Picture 3"/>
          <p:cNvPicPr>
            <a:picLocks noChangeAspect="1"/>
          </p:cNvPicPr>
          <p:nvPr/>
        </p:nvPicPr>
        <p:blipFill>
          <a:blip r:embed="rId2"/>
          <a:stretch>
            <a:fillRect/>
          </a:stretch>
        </p:blipFill>
        <p:spPr>
          <a:xfrm>
            <a:off x="626975" y="2891548"/>
            <a:ext cx="5073378" cy="3794454"/>
          </a:xfrm>
          <a:prstGeom prst="rect">
            <a:avLst/>
          </a:prstGeom>
        </p:spPr>
      </p:pic>
      <p:sp>
        <p:nvSpPr>
          <p:cNvPr id="5" name="TextBox 4"/>
          <p:cNvSpPr txBox="1"/>
          <p:nvPr/>
        </p:nvSpPr>
        <p:spPr>
          <a:xfrm>
            <a:off x="5879311" y="2992683"/>
            <a:ext cx="2770800" cy="3693319"/>
          </a:xfrm>
          <a:prstGeom prst="rect">
            <a:avLst/>
          </a:prstGeom>
          <a:noFill/>
        </p:spPr>
        <p:txBody>
          <a:bodyPr wrap="square" rtlCol="0">
            <a:spAutoFit/>
          </a:bodyPr>
          <a:lstStyle/>
          <a:p>
            <a:r>
              <a:rPr lang="en-US" dirty="0"/>
              <a:t>The </a:t>
            </a:r>
            <a:r>
              <a:rPr lang="en-US" dirty="0" smtClean="0"/>
              <a:t>fundamental </a:t>
            </a:r>
            <a:r>
              <a:rPr lang="en-US" dirty="0"/>
              <a:t>concepts of rheology </a:t>
            </a:r>
            <a:r>
              <a:rPr lang="en-US" dirty="0" smtClean="0"/>
              <a:t>are </a:t>
            </a:r>
            <a:r>
              <a:rPr lang="en-US" b="1" i="1" dirty="0">
                <a:solidFill>
                  <a:srgbClr val="FFFF00"/>
                </a:solidFill>
              </a:rPr>
              <a:t>stress and strain</a:t>
            </a:r>
            <a:r>
              <a:rPr lang="en-US" dirty="0"/>
              <a:t>. </a:t>
            </a:r>
          </a:p>
          <a:p>
            <a:r>
              <a:rPr lang="en-US" dirty="0" smtClean="0"/>
              <a:t>(Sound familiar?)</a:t>
            </a:r>
          </a:p>
          <a:p>
            <a:r>
              <a:rPr lang="en-US" b="1" i="1" dirty="0" smtClean="0">
                <a:solidFill>
                  <a:srgbClr val="FFFF00"/>
                </a:solidFill>
              </a:rPr>
              <a:t>Stress</a:t>
            </a:r>
            <a:r>
              <a:rPr lang="en-US" dirty="0" smtClean="0"/>
              <a:t> </a:t>
            </a:r>
            <a:r>
              <a:rPr lang="en-US" dirty="0"/>
              <a:t>is a </a:t>
            </a:r>
            <a:r>
              <a:rPr lang="en-US" dirty="0" smtClean="0"/>
              <a:t>dynamic </a:t>
            </a:r>
            <a:endParaRPr lang="en-US" dirty="0"/>
          </a:p>
          <a:p>
            <a:r>
              <a:rPr lang="en-US" dirty="0"/>
              <a:t>quantity that expresses the </a:t>
            </a:r>
            <a:r>
              <a:rPr lang="en-US" dirty="0" smtClean="0"/>
              <a:t>magnitude </a:t>
            </a:r>
            <a:r>
              <a:rPr lang="en-US" dirty="0"/>
              <a:t>of </a:t>
            </a:r>
            <a:r>
              <a:rPr lang="en-US" dirty="0" smtClean="0"/>
              <a:t>forces </a:t>
            </a:r>
            <a:r>
              <a:rPr lang="en-US" dirty="0"/>
              <a:t>acting </a:t>
            </a:r>
            <a:r>
              <a:rPr lang="en-US" dirty="0" smtClean="0"/>
              <a:t>within or</a:t>
            </a:r>
            <a:r>
              <a:rPr lang="en-US" dirty="0"/>
              <a:t> </a:t>
            </a:r>
            <a:r>
              <a:rPr lang="en-US" dirty="0" smtClean="0"/>
              <a:t>at </a:t>
            </a:r>
            <a:r>
              <a:rPr lang="en-US" dirty="0"/>
              <a:t>the surface of </a:t>
            </a:r>
            <a:r>
              <a:rPr lang="en-US" dirty="0" smtClean="0"/>
              <a:t>continuous media </a:t>
            </a:r>
            <a:r>
              <a:rPr lang="en-US" dirty="0"/>
              <a:t>and </a:t>
            </a:r>
            <a:r>
              <a:rPr lang="en-US" b="1" i="1" dirty="0">
                <a:solidFill>
                  <a:srgbClr val="FFFF00"/>
                </a:solidFill>
              </a:rPr>
              <a:t>strain</a:t>
            </a:r>
            <a:r>
              <a:rPr lang="en-US" dirty="0"/>
              <a:t> is a </a:t>
            </a:r>
            <a:r>
              <a:rPr lang="en-US" dirty="0" smtClean="0"/>
              <a:t>kinematic</a:t>
            </a:r>
            <a:r>
              <a:rPr lang="en-US" dirty="0"/>
              <a:t> </a:t>
            </a:r>
            <a:r>
              <a:rPr lang="en-US" dirty="0" smtClean="0"/>
              <a:t>quantity </a:t>
            </a:r>
            <a:r>
              <a:rPr lang="en-US" dirty="0"/>
              <a:t>that expresses </a:t>
            </a:r>
            <a:r>
              <a:rPr lang="en-US" dirty="0" smtClean="0"/>
              <a:t>deformation </a:t>
            </a:r>
            <a:r>
              <a:rPr lang="en-US" dirty="0"/>
              <a:t>of the </a:t>
            </a:r>
            <a:r>
              <a:rPr lang="en-US" dirty="0" smtClean="0"/>
              <a:t>media.</a:t>
            </a:r>
            <a:endParaRPr lang="en-US" dirty="0"/>
          </a:p>
        </p:txBody>
      </p:sp>
      <p:sp>
        <p:nvSpPr>
          <p:cNvPr id="6" name="TextBox 5"/>
          <p:cNvSpPr txBox="1"/>
          <p:nvPr/>
        </p:nvSpPr>
        <p:spPr>
          <a:xfrm>
            <a:off x="1742698" y="3903764"/>
            <a:ext cx="3001700" cy="1323439"/>
          </a:xfrm>
          <a:prstGeom prst="rect">
            <a:avLst/>
          </a:prstGeom>
          <a:noFill/>
        </p:spPr>
        <p:txBody>
          <a:bodyPr wrap="square" rtlCol="0">
            <a:spAutoFit/>
          </a:bodyPr>
          <a:lstStyle/>
          <a:p>
            <a:r>
              <a:rPr lang="en-US" sz="2000" b="1" dirty="0" smtClean="0"/>
              <a:t>STRESS =  </a:t>
            </a:r>
            <a:r>
              <a:rPr lang="en-US" sz="2000" b="1" u="sng" dirty="0" smtClean="0"/>
              <a:t>FORCE</a:t>
            </a:r>
          </a:p>
          <a:p>
            <a:r>
              <a:rPr lang="en-US" sz="2000" b="1" dirty="0"/>
              <a:t> </a:t>
            </a:r>
            <a:r>
              <a:rPr lang="en-US" sz="2000" b="1" dirty="0" smtClean="0"/>
              <a:t>                    AREA</a:t>
            </a:r>
          </a:p>
          <a:p>
            <a:endParaRPr lang="en-US" sz="2000" b="1" dirty="0"/>
          </a:p>
          <a:p>
            <a:r>
              <a:rPr lang="en-US" b="1" dirty="0" smtClean="0"/>
              <a:t>(Similar to PRESSURE!)</a:t>
            </a:r>
            <a:endParaRPr lang="en-US" b="1" dirty="0"/>
          </a:p>
        </p:txBody>
      </p:sp>
      <p:sp>
        <p:nvSpPr>
          <p:cNvPr id="7" name="TextBox 6"/>
          <p:cNvSpPr txBox="1"/>
          <p:nvPr/>
        </p:nvSpPr>
        <p:spPr>
          <a:xfrm>
            <a:off x="2812376" y="1156028"/>
            <a:ext cx="3613752" cy="523220"/>
          </a:xfrm>
          <a:prstGeom prst="rect">
            <a:avLst/>
          </a:prstGeom>
          <a:noFill/>
        </p:spPr>
        <p:txBody>
          <a:bodyPr wrap="square" rtlCol="0">
            <a:spAutoFit/>
          </a:bodyPr>
          <a:lstStyle/>
          <a:p>
            <a:r>
              <a:rPr lang="en-US" sz="2800" b="1" i="1" dirty="0" smtClean="0">
                <a:solidFill>
                  <a:srgbClr val="FFFF00"/>
                </a:solidFill>
              </a:rPr>
              <a:t>BACK TO BASICS</a:t>
            </a:r>
            <a:endParaRPr lang="en-US" sz="2800" b="1" i="1" dirty="0">
              <a:solidFill>
                <a:srgbClr val="FFFF00"/>
              </a:solidFill>
            </a:endParaRPr>
          </a:p>
        </p:txBody>
      </p:sp>
    </p:spTree>
    <p:extLst>
      <p:ext uri="{BB962C8B-B14F-4D97-AF65-F5344CB8AC3E}">
        <p14:creationId xmlns:p14="http://schemas.microsoft.com/office/powerpoint/2010/main" val="111488269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PHYSICS AND GEODYNAMICS</a:t>
            </a:r>
            <a:endParaRPr lang="en-US" dirty="0"/>
          </a:p>
        </p:txBody>
      </p:sp>
      <p:sp>
        <p:nvSpPr>
          <p:cNvPr id="3" name="TextBox 2"/>
          <p:cNvSpPr txBox="1"/>
          <p:nvPr/>
        </p:nvSpPr>
        <p:spPr>
          <a:xfrm>
            <a:off x="457200" y="1303574"/>
            <a:ext cx="8192911" cy="1231106"/>
          </a:xfrm>
          <a:prstGeom prst="rect">
            <a:avLst/>
          </a:prstGeom>
          <a:noFill/>
        </p:spPr>
        <p:txBody>
          <a:bodyPr wrap="square" rtlCol="0">
            <a:spAutoFit/>
          </a:bodyPr>
          <a:lstStyle/>
          <a:p>
            <a:r>
              <a:rPr lang="en-US" dirty="0"/>
              <a:t>Geophysicists study </a:t>
            </a:r>
            <a:r>
              <a:rPr lang="en-US" dirty="0" smtClean="0"/>
              <a:t>phenomena </a:t>
            </a:r>
            <a:r>
              <a:rPr lang="en-US" dirty="0"/>
              <a:t>such as </a:t>
            </a:r>
            <a:r>
              <a:rPr lang="en-US" dirty="0" smtClean="0"/>
              <a:t>seismicity</a:t>
            </a:r>
            <a:r>
              <a:rPr lang="en-US" dirty="0"/>
              <a:t>, plate tectonics, </a:t>
            </a:r>
            <a:r>
              <a:rPr lang="en-US" dirty="0" smtClean="0"/>
              <a:t>and </a:t>
            </a:r>
            <a:r>
              <a:rPr lang="en-US" dirty="0"/>
              <a:t>the slow flow </a:t>
            </a:r>
            <a:r>
              <a:rPr lang="en-US" dirty="0" smtClean="0"/>
              <a:t>of rocks </a:t>
            </a:r>
            <a:r>
              <a:rPr lang="en-US" dirty="0"/>
              <a:t>and minerals called creep. </a:t>
            </a:r>
            <a:r>
              <a:rPr lang="en-US" dirty="0" smtClean="0"/>
              <a:t>One way </a:t>
            </a:r>
            <a:r>
              <a:rPr lang="en-US" dirty="0"/>
              <a:t>they study these </a:t>
            </a:r>
            <a:r>
              <a:rPr lang="en-US" dirty="0" smtClean="0"/>
              <a:t>phenomena </a:t>
            </a:r>
            <a:r>
              <a:rPr lang="en-US" dirty="0"/>
              <a:t>is </a:t>
            </a:r>
            <a:r>
              <a:rPr lang="en-US" dirty="0" smtClean="0"/>
              <a:t>by investigating </a:t>
            </a:r>
            <a:r>
              <a:rPr lang="en-US" dirty="0"/>
              <a:t>the deformation and flow </a:t>
            </a:r>
            <a:r>
              <a:rPr lang="en-US" dirty="0" smtClean="0"/>
              <a:t>of Earth materials</a:t>
            </a:r>
            <a:r>
              <a:rPr lang="en-US" dirty="0"/>
              <a:t>. </a:t>
            </a:r>
            <a:r>
              <a:rPr lang="en-US" dirty="0" smtClean="0"/>
              <a:t>The science of the deformation </a:t>
            </a:r>
            <a:r>
              <a:rPr lang="en-US" dirty="0"/>
              <a:t>and flow of </a:t>
            </a:r>
            <a:r>
              <a:rPr lang="en-US" dirty="0" smtClean="0"/>
              <a:t>materials </a:t>
            </a:r>
            <a:r>
              <a:rPr lang="en-US" dirty="0"/>
              <a:t>is called </a:t>
            </a:r>
            <a:r>
              <a:rPr lang="en-US" sz="2000" b="1" i="1" dirty="0">
                <a:solidFill>
                  <a:srgbClr val="FFFF00"/>
                </a:solidFill>
              </a:rPr>
              <a:t>rheology</a:t>
            </a:r>
            <a:r>
              <a:rPr lang="en-US" b="1" dirty="0">
                <a:solidFill>
                  <a:srgbClr val="FFFF00"/>
                </a:solidFill>
              </a:rPr>
              <a:t>. </a:t>
            </a:r>
          </a:p>
        </p:txBody>
      </p:sp>
      <p:pic>
        <p:nvPicPr>
          <p:cNvPr id="4" name="Picture 3"/>
          <p:cNvPicPr>
            <a:picLocks noChangeAspect="1"/>
          </p:cNvPicPr>
          <p:nvPr/>
        </p:nvPicPr>
        <p:blipFill>
          <a:blip r:embed="rId2"/>
          <a:stretch>
            <a:fillRect/>
          </a:stretch>
        </p:blipFill>
        <p:spPr>
          <a:xfrm>
            <a:off x="612543" y="2534680"/>
            <a:ext cx="5780499" cy="4323320"/>
          </a:xfrm>
          <a:prstGeom prst="rect">
            <a:avLst/>
          </a:prstGeom>
        </p:spPr>
      </p:pic>
      <p:sp>
        <p:nvSpPr>
          <p:cNvPr id="5" name="TextBox 4"/>
          <p:cNvSpPr txBox="1"/>
          <p:nvPr/>
        </p:nvSpPr>
        <p:spPr>
          <a:xfrm>
            <a:off x="6263162" y="2534680"/>
            <a:ext cx="2770800" cy="4247317"/>
          </a:xfrm>
          <a:prstGeom prst="rect">
            <a:avLst/>
          </a:prstGeom>
          <a:noFill/>
        </p:spPr>
        <p:txBody>
          <a:bodyPr wrap="square" rtlCol="0">
            <a:spAutoFit/>
          </a:bodyPr>
          <a:lstStyle/>
          <a:p>
            <a:r>
              <a:rPr lang="en-US" dirty="0" smtClean="0"/>
              <a:t>The </a:t>
            </a:r>
            <a:r>
              <a:rPr lang="en-US" dirty="0"/>
              <a:t>ways in which rocks can respond to forces are highly variable. Not only do different rock types respond in different ways but also the same rock type can show various responses depending on the conditions under which the force is applied. As a general principal however, take it </a:t>
            </a:r>
            <a:r>
              <a:rPr lang="en-US" i="1" dirty="0">
                <a:solidFill>
                  <a:srgbClr val="FFFF00"/>
                </a:solidFill>
              </a:rPr>
              <a:t>that rocks deform in the easiest way open to them. </a:t>
            </a:r>
          </a:p>
        </p:txBody>
      </p:sp>
      <p:sp>
        <p:nvSpPr>
          <p:cNvPr id="6" name="TextBox 5"/>
          <p:cNvSpPr txBox="1"/>
          <p:nvPr/>
        </p:nvSpPr>
        <p:spPr>
          <a:xfrm>
            <a:off x="1370969" y="3852890"/>
            <a:ext cx="4589137" cy="1292662"/>
          </a:xfrm>
          <a:prstGeom prst="rect">
            <a:avLst/>
          </a:prstGeom>
          <a:noFill/>
        </p:spPr>
        <p:txBody>
          <a:bodyPr wrap="square" rtlCol="0">
            <a:spAutoFit/>
          </a:bodyPr>
          <a:lstStyle/>
          <a:p>
            <a:r>
              <a:rPr lang="en-US" sz="2000" b="1" i="1" dirty="0"/>
              <a:t>By that we mean that if it takes less force to break a rock than it does to distort it, the </a:t>
            </a:r>
            <a:r>
              <a:rPr lang="en-US" sz="2000" b="1" i="1" dirty="0">
                <a:solidFill>
                  <a:srgbClr val="FFFF00"/>
                </a:solidFill>
              </a:rPr>
              <a:t>rock will break</a:t>
            </a:r>
            <a:r>
              <a:rPr lang="en-US" sz="2000" b="1" i="1" dirty="0"/>
              <a:t>...</a:t>
            </a:r>
          </a:p>
          <a:p>
            <a:endParaRPr lang="en-US" dirty="0"/>
          </a:p>
        </p:txBody>
      </p:sp>
    </p:spTree>
    <p:extLst>
      <p:ext uri="{BB962C8B-B14F-4D97-AF65-F5344CB8AC3E}">
        <p14:creationId xmlns:p14="http://schemas.microsoft.com/office/powerpoint/2010/main" val="33664785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PHYSICS AND GEODYNAMICS</a:t>
            </a:r>
            <a:endParaRPr lang="en-US" dirty="0"/>
          </a:p>
        </p:txBody>
      </p:sp>
      <p:sp>
        <p:nvSpPr>
          <p:cNvPr id="5" name="TextBox 4"/>
          <p:cNvSpPr txBox="1"/>
          <p:nvPr/>
        </p:nvSpPr>
        <p:spPr>
          <a:xfrm>
            <a:off x="5154000" y="2405335"/>
            <a:ext cx="3750080" cy="4247317"/>
          </a:xfrm>
          <a:prstGeom prst="rect">
            <a:avLst/>
          </a:prstGeom>
          <a:noFill/>
        </p:spPr>
        <p:txBody>
          <a:bodyPr wrap="square" rtlCol="0">
            <a:spAutoFit/>
          </a:bodyPr>
          <a:lstStyle/>
          <a:p>
            <a:r>
              <a:rPr lang="en-US" dirty="0"/>
              <a:t>Consider a brick on a tabletop being dragged by a spring (often called a "</a:t>
            </a:r>
            <a:r>
              <a:rPr lang="en-US" dirty="0">
                <a:hlinkClick r:id="rId2"/>
              </a:rPr>
              <a:t>slider-block</a:t>
            </a:r>
            <a:r>
              <a:rPr lang="en-US" dirty="0"/>
              <a:t>"). In order for the brick to slide the pull on the spring must exceed the </a:t>
            </a:r>
            <a:r>
              <a:rPr lang="en-US" b="1" dirty="0"/>
              <a:t>frictional resistance</a:t>
            </a:r>
            <a:r>
              <a:rPr lang="en-US" dirty="0"/>
              <a:t> to sliding of the brick on the tabletop. You can pull the spring back and forth before the brick slips - this is elastic </a:t>
            </a:r>
            <a:r>
              <a:rPr lang="en-US" dirty="0" smtClean="0"/>
              <a:t>behavior</a:t>
            </a:r>
            <a:r>
              <a:rPr lang="en-US" dirty="0"/>
              <a:t>. But if the pull (stress) </a:t>
            </a:r>
            <a:r>
              <a:rPr lang="en-US" dirty="0" smtClean="0"/>
              <a:t>becomes </a:t>
            </a:r>
            <a:r>
              <a:rPr lang="en-US" dirty="0"/>
              <a:t>high enough to overcome the </a:t>
            </a:r>
            <a:r>
              <a:rPr lang="en-US" b="1" dirty="0" smtClean="0">
                <a:solidFill>
                  <a:srgbClr val="FFFF00"/>
                </a:solidFill>
              </a:rPr>
              <a:t>friction,</a:t>
            </a:r>
            <a:r>
              <a:rPr lang="en-US" dirty="0" smtClean="0"/>
              <a:t> </a:t>
            </a:r>
            <a:r>
              <a:rPr lang="en-US" dirty="0"/>
              <a:t>then the brick slips and the spring recovers some (or all) of its strain.</a:t>
            </a:r>
          </a:p>
          <a:p>
            <a:endParaRPr lang="en-US" dirty="0"/>
          </a:p>
        </p:txBody>
      </p:sp>
      <p:pic>
        <p:nvPicPr>
          <p:cNvPr id="6" name="Picture 5"/>
          <p:cNvPicPr>
            <a:picLocks noChangeAspect="1"/>
          </p:cNvPicPr>
          <p:nvPr/>
        </p:nvPicPr>
        <p:blipFill>
          <a:blip r:embed="rId3"/>
          <a:stretch>
            <a:fillRect/>
          </a:stretch>
        </p:blipFill>
        <p:spPr>
          <a:xfrm>
            <a:off x="707130" y="2401880"/>
            <a:ext cx="3997457" cy="4275379"/>
          </a:xfrm>
          <a:prstGeom prst="rect">
            <a:avLst/>
          </a:prstGeom>
        </p:spPr>
      </p:pic>
      <p:sp>
        <p:nvSpPr>
          <p:cNvPr id="7" name="TextBox 6"/>
          <p:cNvSpPr txBox="1"/>
          <p:nvPr/>
        </p:nvSpPr>
        <p:spPr>
          <a:xfrm>
            <a:off x="1140069" y="1587333"/>
            <a:ext cx="7215624" cy="461665"/>
          </a:xfrm>
          <a:prstGeom prst="rect">
            <a:avLst/>
          </a:prstGeom>
          <a:noFill/>
        </p:spPr>
        <p:txBody>
          <a:bodyPr wrap="square" rtlCol="0">
            <a:spAutoFit/>
          </a:bodyPr>
          <a:lstStyle/>
          <a:p>
            <a:r>
              <a:rPr lang="en-US" sz="2400" b="1" i="1" dirty="0" smtClean="0">
                <a:solidFill>
                  <a:srgbClr val="FF6600"/>
                </a:solidFill>
              </a:rPr>
              <a:t>RHEOLOGY AND INNER EARTH MOVEMENT</a:t>
            </a:r>
            <a:endParaRPr lang="en-US" sz="2400" b="1" i="1" dirty="0">
              <a:solidFill>
                <a:srgbClr val="FF6600"/>
              </a:solidFill>
            </a:endParaRPr>
          </a:p>
        </p:txBody>
      </p:sp>
    </p:spTree>
    <p:extLst>
      <p:ext uri="{BB962C8B-B14F-4D97-AF65-F5344CB8AC3E}">
        <p14:creationId xmlns:p14="http://schemas.microsoft.com/office/powerpoint/2010/main" val="252611045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PHYSICS AND GEODYNAMICS</a:t>
            </a:r>
            <a:endParaRPr lang="en-US" dirty="0"/>
          </a:p>
        </p:txBody>
      </p:sp>
      <p:sp>
        <p:nvSpPr>
          <p:cNvPr id="3" name="Content Placeholder 2"/>
          <p:cNvSpPr>
            <a:spLocks noGrp="1"/>
          </p:cNvSpPr>
          <p:nvPr>
            <p:ph idx="1"/>
          </p:nvPr>
        </p:nvSpPr>
        <p:spPr>
          <a:xfrm>
            <a:off x="457200" y="1600200"/>
            <a:ext cx="7673868" cy="4525963"/>
          </a:xfrm>
        </p:spPr>
        <p:txBody>
          <a:bodyPr>
            <a:normAutofit fontScale="70000" lnSpcReduction="20000"/>
          </a:bodyPr>
          <a:lstStyle/>
          <a:p>
            <a:r>
              <a:rPr lang="en-US" sz="3200" b="1" dirty="0" smtClean="0"/>
              <a:t>Pre-Modular Questions</a:t>
            </a:r>
            <a:r>
              <a:rPr lang="en-US" sz="3200" b="1" dirty="0" smtClean="0"/>
              <a:t>:</a:t>
            </a:r>
          </a:p>
          <a:p>
            <a:pPr marL="493776" indent="-457200">
              <a:buAutoNum type="arabicPeriod"/>
            </a:pPr>
            <a:r>
              <a:rPr lang="en-US" sz="2000" b="1" dirty="0" smtClean="0"/>
              <a:t>Newton’s Laws of Motion have little to do with the complex motions of materials within the Earth. (T/F)</a:t>
            </a:r>
          </a:p>
          <a:p>
            <a:pPr marL="493776" indent="-457200">
              <a:buAutoNum type="arabicPeriod"/>
            </a:pPr>
            <a:endParaRPr lang="en-US" sz="2000" b="1" dirty="0" smtClean="0"/>
          </a:p>
          <a:p>
            <a:pPr marL="493776" indent="-457200">
              <a:buAutoNum type="arabicPeriod"/>
            </a:pPr>
            <a:r>
              <a:rPr lang="en-US" sz="2000" b="1" dirty="0" smtClean="0"/>
              <a:t> Hooke’s Law can be applied to moving solid/liquid structures.  (T/F)</a:t>
            </a:r>
          </a:p>
          <a:p>
            <a:pPr marL="493776" indent="-457200">
              <a:buAutoNum type="arabicPeriod"/>
            </a:pPr>
            <a:endParaRPr lang="en-US" sz="2000" b="1" dirty="0"/>
          </a:p>
          <a:p>
            <a:pPr marL="493776" indent="-457200">
              <a:buFont typeface="Wingdings 2"/>
              <a:buAutoNum type="arabicPeriod"/>
            </a:pPr>
            <a:r>
              <a:rPr lang="en-US" sz="2000" b="1" dirty="0"/>
              <a:t>Conduction is the primary principle behind the vertical motion of inner Earth toward the surface</a:t>
            </a:r>
            <a:r>
              <a:rPr lang="en-US" sz="2000" b="1" dirty="0" smtClean="0"/>
              <a:t>.  (T/F)</a:t>
            </a:r>
          </a:p>
          <a:p>
            <a:pPr marL="493776" indent="-457200">
              <a:buFont typeface="Wingdings 2"/>
              <a:buAutoNum type="arabicPeriod"/>
            </a:pPr>
            <a:endParaRPr lang="en-US" sz="2000" b="1" dirty="0"/>
          </a:p>
          <a:p>
            <a:pPr marL="493776" indent="-457200">
              <a:buFont typeface="Wingdings 2"/>
              <a:buAutoNum type="arabicPeriod"/>
            </a:pPr>
            <a:r>
              <a:rPr lang="en-US" sz="2000" dirty="0"/>
              <a:t>C-O-H-S fluids may constitute up to 10% in </a:t>
            </a:r>
            <a:r>
              <a:rPr lang="en-US" sz="2000" dirty="0" smtClean="0"/>
              <a:t>the liquid </a:t>
            </a:r>
            <a:r>
              <a:rPr lang="en-US" sz="2000" dirty="0"/>
              <a:t>metallic </a:t>
            </a:r>
            <a:r>
              <a:rPr lang="en-US" sz="2000" dirty="0" smtClean="0"/>
              <a:t>core of the Earth.  (T/F)</a:t>
            </a:r>
          </a:p>
          <a:p>
            <a:pPr marL="493776" indent="-457200">
              <a:buFont typeface="Wingdings 2"/>
              <a:buAutoNum type="arabicPeriod"/>
            </a:pPr>
            <a:endParaRPr lang="en-US" sz="2000" dirty="0" smtClean="0"/>
          </a:p>
          <a:p>
            <a:pPr marL="493776" indent="-457200">
              <a:buFont typeface="Wingdings 2"/>
              <a:buAutoNum type="arabicPeriod"/>
            </a:pPr>
            <a:r>
              <a:rPr lang="en-US" sz="2000" dirty="0" smtClean="0"/>
              <a:t>A tsunami is another name for a tidal wave. (T/F)</a:t>
            </a:r>
          </a:p>
          <a:p>
            <a:pPr marL="493776" indent="-457200">
              <a:buFont typeface="Wingdings 2"/>
              <a:buAutoNum type="arabicPeriod"/>
            </a:pPr>
            <a:endParaRPr lang="en-US" sz="2000" dirty="0"/>
          </a:p>
          <a:p>
            <a:pPr marL="493776" indent="-457200">
              <a:buFont typeface="Wingdings 2"/>
              <a:buAutoNum type="arabicPeriod"/>
            </a:pPr>
            <a:r>
              <a:rPr lang="en-US" sz="2000" dirty="0" smtClean="0"/>
              <a:t>As a tsunami strikes the coast, it loses energy. (T/F)</a:t>
            </a:r>
          </a:p>
          <a:p>
            <a:pPr marL="493776" indent="-457200">
              <a:buFont typeface="Wingdings 2"/>
              <a:buAutoNum type="arabicPeriod"/>
            </a:pPr>
            <a:endParaRPr lang="en-US" sz="2000" dirty="0"/>
          </a:p>
          <a:p>
            <a:pPr marL="493776" indent="-457200">
              <a:buFont typeface="Wingdings 2"/>
              <a:buAutoNum type="arabicPeriod"/>
            </a:pPr>
            <a:r>
              <a:rPr lang="en-US" sz="2000" dirty="0"/>
              <a:t>Oceanic crust is much thinner and more dense than continental, or terrestrial </a:t>
            </a:r>
            <a:r>
              <a:rPr lang="en-US" sz="2000" dirty="0" smtClean="0"/>
              <a:t>crust.  (T/F)</a:t>
            </a:r>
          </a:p>
          <a:p>
            <a:pPr marL="493776" indent="-457200">
              <a:buFont typeface="Wingdings 2"/>
              <a:buAutoNum type="arabicPeriod"/>
            </a:pPr>
            <a:endParaRPr lang="en-US" sz="2000" dirty="0"/>
          </a:p>
          <a:p>
            <a:pPr marL="493776" indent="-457200">
              <a:buFont typeface="Wingdings 2"/>
              <a:buAutoNum type="arabicPeriod"/>
            </a:pPr>
            <a:r>
              <a:rPr lang="en-US" sz="2000" dirty="0" smtClean="0"/>
              <a:t>Rocks deep inside the Earth melt only because of the high temperatures.   (T/F)</a:t>
            </a:r>
          </a:p>
          <a:p>
            <a:pPr marL="493776" indent="-457200">
              <a:buFont typeface="Wingdings 2"/>
              <a:buAutoNum type="arabicPeriod"/>
            </a:pPr>
            <a:endParaRPr lang="en-US" sz="2000" dirty="0" smtClean="0"/>
          </a:p>
          <a:p>
            <a:pPr marL="493776" indent="-457200">
              <a:buFont typeface="Wingdings 2"/>
              <a:buAutoNum type="arabicPeriod"/>
            </a:pPr>
            <a:r>
              <a:rPr lang="en-US" sz="2000" dirty="0" smtClean="0"/>
              <a:t>The </a:t>
            </a:r>
            <a:r>
              <a:rPr lang="en-US" sz="2000" dirty="0"/>
              <a:t>Atlantic Ocean grows wider with the spreading of the African Plate away from the South American Plate</a:t>
            </a:r>
          </a:p>
          <a:p>
            <a:pPr marL="493776" indent="-457200">
              <a:buFont typeface="Wingdings 2"/>
              <a:buAutoNum type="arabicPeriod"/>
            </a:pPr>
            <a:endParaRPr lang="en-US" sz="2000" dirty="0" smtClean="0"/>
          </a:p>
          <a:p>
            <a:pPr marL="493776" indent="-457200">
              <a:buFont typeface="Wingdings 2"/>
              <a:buAutoNum type="arabicPeriod"/>
            </a:pPr>
            <a:endParaRPr lang="en-US" sz="2000" dirty="0"/>
          </a:p>
          <a:p>
            <a:pPr marL="493776" indent="-457200">
              <a:buFont typeface="Wingdings 2"/>
              <a:buAutoNum type="arabicPeriod"/>
            </a:pPr>
            <a:endParaRPr lang="en-US" sz="2000" dirty="0"/>
          </a:p>
          <a:p>
            <a:pPr marL="493776" indent="-457200">
              <a:buFont typeface="Wingdings 2"/>
              <a:buAutoNum type="arabicPeriod"/>
            </a:pPr>
            <a:endParaRPr lang="en-US" sz="2000" b="1" dirty="0" smtClean="0"/>
          </a:p>
          <a:p>
            <a:pPr marL="493776" indent="-457200">
              <a:buFont typeface="Wingdings 2"/>
              <a:buAutoNum type="arabicPeriod"/>
            </a:pPr>
            <a:endParaRPr lang="en-US" sz="2000" b="1" dirty="0"/>
          </a:p>
          <a:p>
            <a:pPr marL="493776" indent="-457200">
              <a:buFont typeface="Wingdings 2"/>
              <a:buAutoNum type="arabicPeriod"/>
            </a:pPr>
            <a:endParaRPr lang="en-US" sz="2000" b="1" dirty="0"/>
          </a:p>
          <a:p>
            <a:pPr marL="493776" indent="-457200">
              <a:buAutoNum type="arabicPeriod"/>
            </a:pPr>
            <a:endParaRPr lang="en-US" sz="2000" b="1" dirty="0" smtClean="0"/>
          </a:p>
          <a:p>
            <a:pPr marL="36576" indent="0">
              <a:buNone/>
            </a:pPr>
            <a:endParaRPr lang="en-US" sz="2000" b="1" dirty="0" smtClean="0"/>
          </a:p>
          <a:p>
            <a:pPr marL="36576" indent="0">
              <a:buNone/>
            </a:pPr>
            <a:endParaRPr lang="en-US" sz="2000" b="1" dirty="0" smtClean="0"/>
          </a:p>
          <a:p>
            <a:endParaRPr lang="en-US" sz="2000" b="1" dirty="0"/>
          </a:p>
          <a:p>
            <a:endParaRPr lang="en-US" sz="2000" b="1" dirty="0" smtClean="0"/>
          </a:p>
          <a:p>
            <a:endParaRPr lang="en-US" sz="3200" b="1" dirty="0"/>
          </a:p>
          <a:p>
            <a:endParaRPr lang="en-US" sz="2000" b="1" dirty="0"/>
          </a:p>
        </p:txBody>
      </p:sp>
    </p:spTree>
    <p:extLst>
      <p:ext uri="{BB962C8B-B14F-4D97-AF65-F5344CB8AC3E}">
        <p14:creationId xmlns:p14="http://schemas.microsoft.com/office/powerpoint/2010/main" val="160587028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PHYSICS AND GEODYNAMICS</a:t>
            </a:r>
            <a:endParaRPr lang="en-US" dirty="0"/>
          </a:p>
        </p:txBody>
      </p:sp>
      <p:sp>
        <p:nvSpPr>
          <p:cNvPr id="5" name="TextBox 4"/>
          <p:cNvSpPr txBox="1"/>
          <p:nvPr/>
        </p:nvSpPr>
        <p:spPr>
          <a:xfrm>
            <a:off x="5154000" y="2405335"/>
            <a:ext cx="3750080" cy="4247317"/>
          </a:xfrm>
          <a:prstGeom prst="rect">
            <a:avLst/>
          </a:prstGeom>
          <a:noFill/>
        </p:spPr>
        <p:txBody>
          <a:bodyPr wrap="square" rtlCol="0">
            <a:spAutoFit/>
          </a:bodyPr>
          <a:lstStyle/>
          <a:p>
            <a:r>
              <a:rPr lang="en-US" dirty="0" smtClean="0"/>
              <a:t>From </a:t>
            </a:r>
            <a:r>
              <a:rPr lang="en-US" dirty="0"/>
              <a:t>Hooke's law, when large loads are placed on springs, or loads are left on them a long time we find that the springs become </a:t>
            </a:r>
            <a:r>
              <a:rPr lang="en-US" dirty="0">
                <a:hlinkClick r:id="rId2"/>
              </a:rPr>
              <a:t>permanently deformed</a:t>
            </a:r>
            <a:r>
              <a:rPr lang="en-US" dirty="0"/>
              <a:t>. That is, when the loads were removed the springs did not return to their original form. If you increase loads (stress) you find that the strain increases too quickly for the simple elastic </a:t>
            </a:r>
            <a:r>
              <a:rPr lang="en-US" dirty="0" smtClean="0"/>
              <a:t>behavior</a:t>
            </a:r>
            <a:r>
              <a:rPr lang="en-US" dirty="0"/>
              <a:t>. Engineers refer to this as </a:t>
            </a:r>
            <a:r>
              <a:rPr lang="en-US" b="1" dirty="0">
                <a:solidFill>
                  <a:srgbClr val="FFFF00"/>
                </a:solidFill>
              </a:rPr>
              <a:t>plastic</a:t>
            </a:r>
            <a:r>
              <a:rPr lang="en-US" dirty="0">
                <a:solidFill>
                  <a:srgbClr val="FFFF00"/>
                </a:solidFill>
              </a:rPr>
              <a:t> </a:t>
            </a:r>
            <a:r>
              <a:rPr lang="en-US" dirty="0" smtClean="0">
                <a:solidFill>
                  <a:srgbClr val="FFFF00"/>
                </a:solidFill>
              </a:rPr>
              <a:t>behavior </a:t>
            </a:r>
            <a:r>
              <a:rPr lang="en-US" dirty="0"/>
              <a:t>and it leads to the permanent strain (some geologists refer to this as a non-recoverable strain). </a:t>
            </a:r>
          </a:p>
        </p:txBody>
      </p:sp>
      <p:pic>
        <p:nvPicPr>
          <p:cNvPr id="6" name="Picture 5"/>
          <p:cNvPicPr>
            <a:picLocks noChangeAspect="1"/>
          </p:cNvPicPr>
          <p:nvPr/>
        </p:nvPicPr>
        <p:blipFill>
          <a:blip r:embed="rId3"/>
          <a:stretch>
            <a:fillRect/>
          </a:stretch>
        </p:blipFill>
        <p:spPr>
          <a:xfrm>
            <a:off x="707130" y="2401880"/>
            <a:ext cx="3997457" cy="4275379"/>
          </a:xfrm>
          <a:prstGeom prst="rect">
            <a:avLst/>
          </a:prstGeom>
        </p:spPr>
      </p:pic>
      <p:sp>
        <p:nvSpPr>
          <p:cNvPr id="7" name="TextBox 6"/>
          <p:cNvSpPr txBox="1"/>
          <p:nvPr/>
        </p:nvSpPr>
        <p:spPr>
          <a:xfrm>
            <a:off x="1140069" y="1587333"/>
            <a:ext cx="7215624" cy="461665"/>
          </a:xfrm>
          <a:prstGeom prst="rect">
            <a:avLst/>
          </a:prstGeom>
          <a:noFill/>
        </p:spPr>
        <p:txBody>
          <a:bodyPr wrap="square" rtlCol="0">
            <a:spAutoFit/>
          </a:bodyPr>
          <a:lstStyle/>
          <a:p>
            <a:r>
              <a:rPr lang="en-US" sz="2400" b="1" i="1" dirty="0" smtClean="0">
                <a:solidFill>
                  <a:srgbClr val="FF6600"/>
                </a:solidFill>
              </a:rPr>
              <a:t>RHEOLOGY AND INNER EARTH MOVEMENT</a:t>
            </a:r>
            <a:endParaRPr lang="en-US" sz="2400" b="1" i="1" dirty="0">
              <a:solidFill>
                <a:srgbClr val="FF6600"/>
              </a:solidFill>
            </a:endParaRPr>
          </a:p>
        </p:txBody>
      </p:sp>
      <p:pic>
        <p:nvPicPr>
          <p:cNvPr id="3" name="Picture 2"/>
          <p:cNvPicPr>
            <a:picLocks noChangeAspect="1"/>
          </p:cNvPicPr>
          <p:nvPr/>
        </p:nvPicPr>
        <p:blipFill>
          <a:blip r:embed="rId4"/>
          <a:stretch>
            <a:fillRect/>
          </a:stretch>
        </p:blipFill>
        <p:spPr>
          <a:xfrm>
            <a:off x="707130" y="2401879"/>
            <a:ext cx="4235329" cy="4275379"/>
          </a:xfrm>
          <a:prstGeom prst="rect">
            <a:avLst/>
          </a:prstGeom>
        </p:spPr>
      </p:pic>
    </p:spTree>
    <p:extLst>
      <p:ext uri="{BB962C8B-B14F-4D97-AF65-F5344CB8AC3E}">
        <p14:creationId xmlns:p14="http://schemas.microsoft.com/office/powerpoint/2010/main" val="176254259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PHYSICS AND GEODYNAMICS</a:t>
            </a:r>
            <a:endParaRPr lang="en-US" dirty="0"/>
          </a:p>
        </p:txBody>
      </p:sp>
      <p:sp>
        <p:nvSpPr>
          <p:cNvPr id="5" name="TextBox 4"/>
          <p:cNvSpPr txBox="1"/>
          <p:nvPr/>
        </p:nvSpPr>
        <p:spPr>
          <a:xfrm>
            <a:off x="5154000" y="2405335"/>
            <a:ext cx="3750080" cy="1200329"/>
          </a:xfrm>
          <a:prstGeom prst="rect">
            <a:avLst/>
          </a:prstGeom>
          <a:noFill/>
        </p:spPr>
        <p:txBody>
          <a:bodyPr wrap="square" rtlCol="0">
            <a:spAutoFit/>
          </a:bodyPr>
          <a:lstStyle/>
          <a:p>
            <a:r>
              <a:rPr lang="en-US" dirty="0"/>
              <a:t>In geology this term is commonly equated to a rock acquiring a distortional strain (rather than simply breaking). </a:t>
            </a:r>
            <a:endParaRPr lang="en-US" dirty="0" smtClean="0"/>
          </a:p>
        </p:txBody>
      </p:sp>
      <p:pic>
        <p:nvPicPr>
          <p:cNvPr id="6" name="Picture 5"/>
          <p:cNvPicPr>
            <a:picLocks noChangeAspect="1"/>
          </p:cNvPicPr>
          <p:nvPr/>
        </p:nvPicPr>
        <p:blipFill>
          <a:blip r:embed="rId2"/>
          <a:stretch>
            <a:fillRect/>
          </a:stretch>
        </p:blipFill>
        <p:spPr>
          <a:xfrm>
            <a:off x="707130" y="2401880"/>
            <a:ext cx="3997457" cy="4275379"/>
          </a:xfrm>
          <a:prstGeom prst="rect">
            <a:avLst/>
          </a:prstGeom>
        </p:spPr>
      </p:pic>
      <p:sp>
        <p:nvSpPr>
          <p:cNvPr id="7" name="TextBox 6"/>
          <p:cNvSpPr txBox="1"/>
          <p:nvPr/>
        </p:nvSpPr>
        <p:spPr>
          <a:xfrm>
            <a:off x="1126841" y="1587333"/>
            <a:ext cx="7215624" cy="461665"/>
          </a:xfrm>
          <a:prstGeom prst="rect">
            <a:avLst/>
          </a:prstGeom>
          <a:noFill/>
        </p:spPr>
        <p:txBody>
          <a:bodyPr wrap="square" rtlCol="0">
            <a:spAutoFit/>
          </a:bodyPr>
          <a:lstStyle/>
          <a:p>
            <a:r>
              <a:rPr lang="en-US" sz="2400" b="1" i="1" dirty="0" smtClean="0">
                <a:solidFill>
                  <a:srgbClr val="FF6600"/>
                </a:solidFill>
              </a:rPr>
              <a:t>RHEOLOGY AND INNER EARTH MOVEMENT</a:t>
            </a:r>
            <a:endParaRPr lang="en-US" sz="2400" b="1" i="1" dirty="0">
              <a:solidFill>
                <a:srgbClr val="FF6600"/>
              </a:solidFill>
            </a:endParaRPr>
          </a:p>
        </p:txBody>
      </p:sp>
      <p:pic>
        <p:nvPicPr>
          <p:cNvPr id="3" name="Picture 2"/>
          <p:cNvPicPr>
            <a:picLocks noChangeAspect="1"/>
          </p:cNvPicPr>
          <p:nvPr/>
        </p:nvPicPr>
        <p:blipFill>
          <a:blip r:embed="rId3"/>
          <a:stretch>
            <a:fillRect/>
          </a:stretch>
        </p:blipFill>
        <p:spPr>
          <a:xfrm>
            <a:off x="707131" y="2330433"/>
            <a:ext cx="3997456" cy="4342082"/>
          </a:xfrm>
          <a:prstGeom prst="rect">
            <a:avLst/>
          </a:prstGeom>
        </p:spPr>
      </p:pic>
      <p:pic>
        <p:nvPicPr>
          <p:cNvPr id="4" name="Picture 3"/>
          <p:cNvPicPr>
            <a:picLocks noChangeAspect="1"/>
          </p:cNvPicPr>
          <p:nvPr/>
        </p:nvPicPr>
        <p:blipFill>
          <a:blip r:embed="rId4"/>
          <a:stretch>
            <a:fillRect/>
          </a:stretch>
        </p:blipFill>
        <p:spPr>
          <a:xfrm>
            <a:off x="707132" y="2081198"/>
            <a:ext cx="3997456" cy="4596060"/>
          </a:xfrm>
          <a:prstGeom prst="rect">
            <a:avLst/>
          </a:prstGeom>
        </p:spPr>
      </p:pic>
    </p:spTree>
    <p:extLst>
      <p:ext uri="{BB962C8B-B14F-4D97-AF65-F5344CB8AC3E}">
        <p14:creationId xmlns:p14="http://schemas.microsoft.com/office/powerpoint/2010/main" val="118157741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PHYSICS AND GEODYNAMICS</a:t>
            </a:r>
            <a:endParaRPr lang="en-US" dirty="0"/>
          </a:p>
        </p:txBody>
      </p:sp>
      <p:sp>
        <p:nvSpPr>
          <p:cNvPr id="5" name="TextBox 4"/>
          <p:cNvSpPr txBox="1"/>
          <p:nvPr/>
        </p:nvSpPr>
        <p:spPr>
          <a:xfrm>
            <a:off x="5154000" y="2405335"/>
            <a:ext cx="3750080" cy="3785652"/>
          </a:xfrm>
          <a:prstGeom prst="rect">
            <a:avLst/>
          </a:prstGeom>
          <a:noFill/>
        </p:spPr>
        <p:txBody>
          <a:bodyPr wrap="square" rtlCol="0">
            <a:spAutoFit/>
          </a:bodyPr>
          <a:lstStyle/>
          <a:p>
            <a:r>
              <a:rPr lang="en-US" dirty="0"/>
              <a:t>In geology this term is commonly equated to a rock acquiring a distortional strain (rather than simply breaking). </a:t>
            </a:r>
            <a:endParaRPr lang="en-US" dirty="0" smtClean="0"/>
          </a:p>
          <a:p>
            <a:endParaRPr lang="en-US" dirty="0"/>
          </a:p>
          <a:p>
            <a:r>
              <a:rPr lang="en-US" dirty="0" smtClean="0"/>
              <a:t>                </a:t>
            </a:r>
            <a:r>
              <a:rPr lang="en-US" sz="2400" b="1" dirty="0" smtClean="0">
                <a:solidFill>
                  <a:srgbClr val="FFFF00"/>
                </a:solidFill>
              </a:rPr>
              <a:t> FAULTS</a:t>
            </a:r>
            <a:endParaRPr lang="en-US" dirty="0"/>
          </a:p>
          <a:p>
            <a:r>
              <a:rPr lang="en-US" dirty="0"/>
              <a:t>For the geological example above, if the fault does not rupture (to make an earthquake) then the surrounding ground may become permanently distorted - in effect a </a:t>
            </a:r>
            <a:r>
              <a:rPr lang="en-US" b="1" dirty="0">
                <a:solidFill>
                  <a:srgbClr val="FFFF00"/>
                </a:solidFill>
              </a:rPr>
              <a:t>shear zone</a:t>
            </a:r>
            <a:r>
              <a:rPr lang="en-US" dirty="0"/>
              <a:t>. </a:t>
            </a:r>
          </a:p>
          <a:p>
            <a:endParaRPr lang="en-US" b="1" dirty="0" smtClean="0"/>
          </a:p>
        </p:txBody>
      </p:sp>
      <p:pic>
        <p:nvPicPr>
          <p:cNvPr id="6" name="Picture 5"/>
          <p:cNvPicPr>
            <a:picLocks noChangeAspect="1"/>
          </p:cNvPicPr>
          <p:nvPr/>
        </p:nvPicPr>
        <p:blipFill>
          <a:blip r:embed="rId2"/>
          <a:stretch>
            <a:fillRect/>
          </a:stretch>
        </p:blipFill>
        <p:spPr>
          <a:xfrm>
            <a:off x="707130" y="2401880"/>
            <a:ext cx="3997457" cy="4275379"/>
          </a:xfrm>
          <a:prstGeom prst="rect">
            <a:avLst/>
          </a:prstGeom>
        </p:spPr>
      </p:pic>
      <p:sp>
        <p:nvSpPr>
          <p:cNvPr id="7" name="TextBox 6"/>
          <p:cNvSpPr txBox="1"/>
          <p:nvPr/>
        </p:nvSpPr>
        <p:spPr>
          <a:xfrm>
            <a:off x="1126841" y="1587333"/>
            <a:ext cx="7215624" cy="461665"/>
          </a:xfrm>
          <a:prstGeom prst="rect">
            <a:avLst/>
          </a:prstGeom>
          <a:noFill/>
        </p:spPr>
        <p:txBody>
          <a:bodyPr wrap="square" rtlCol="0">
            <a:spAutoFit/>
          </a:bodyPr>
          <a:lstStyle/>
          <a:p>
            <a:r>
              <a:rPr lang="en-US" sz="2400" b="1" i="1" dirty="0" smtClean="0">
                <a:solidFill>
                  <a:srgbClr val="FF6600"/>
                </a:solidFill>
              </a:rPr>
              <a:t>RHEOLOGY AND INNER EARTH MOVEMENT</a:t>
            </a:r>
            <a:endParaRPr lang="en-US" sz="2400" b="1" i="1" dirty="0">
              <a:solidFill>
                <a:srgbClr val="FF6600"/>
              </a:solidFill>
            </a:endParaRPr>
          </a:p>
        </p:txBody>
      </p:sp>
      <p:pic>
        <p:nvPicPr>
          <p:cNvPr id="3" name="Picture 2"/>
          <p:cNvPicPr>
            <a:picLocks noChangeAspect="1"/>
          </p:cNvPicPr>
          <p:nvPr/>
        </p:nvPicPr>
        <p:blipFill>
          <a:blip r:embed="rId3"/>
          <a:stretch>
            <a:fillRect/>
          </a:stretch>
        </p:blipFill>
        <p:spPr>
          <a:xfrm>
            <a:off x="707131" y="2330433"/>
            <a:ext cx="3997456" cy="4342082"/>
          </a:xfrm>
          <a:prstGeom prst="rect">
            <a:avLst/>
          </a:prstGeom>
        </p:spPr>
      </p:pic>
      <p:pic>
        <p:nvPicPr>
          <p:cNvPr id="4" name="Picture 3"/>
          <p:cNvPicPr>
            <a:picLocks noChangeAspect="1"/>
          </p:cNvPicPr>
          <p:nvPr/>
        </p:nvPicPr>
        <p:blipFill>
          <a:blip r:embed="rId4"/>
          <a:stretch>
            <a:fillRect/>
          </a:stretch>
        </p:blipFill>
        <p:spPr>
          <a:xfrm>
            <a:off x="707132" y="2081198"/>
            <a:ext cx="3997456" cy="4596060"/>
          </a:xfrm>
          <a:prstGeom prst="rect">
            <a:avLst/>
          </a:prstGeom>
        </p:spPr>
      </p:pic>
    </p:spTree>
    <p:extLst>
      <p:ext uri="{BB962C8B-B14F-4D97-AF65-F5344CB8AC3E}">
        <p14:creationId xmlns:p14="http://schemas.microsoft.com/office/powerpoint/2010/main" val="187503665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PHYSICS AND GEODYNAMICS</a:t>
            </a:r>
            <a:endParaRPr lang="en-US" dirty="0"/>
          </a:p>
        </p:txBody>
      </p:sp>
      <p:sp>
        <p:nvSpPr>
          <p:cNvPr id="7" name="TextBox 6"/>
          <p:cNvSpPr txBox="1"/>
          <p:nvPr/>
        </p:nvSpPr>
        <p:spPr>
          <a:xfrm>
            <a:off x="2238402" y="1443611"/>
            <a:ext cx="4746484" cy="461665"/>
          </a:xfrm>
          <a:prstGeom prst="rect">
            <a:avLst/>
          </a:prstGeom>
          <a:noFill/>
        </p:spPr>
        <p:txBody>
          <a:bodyPr wrap="square" rtlCol="0">
            <a:spAutoFit/>
          </a:bodyPr>
          <a:lstStyle/>
          <a:p>
            <a:r>
              <a:rPr lang="en-US" sz="2400" b="1" i="1" dirty="0" smtClean="0">
                <a:solidFill>
                  <a:srgbClr val="FF6600"/>
                </a:solidFill>
              </a:rPr>
              <a:t>FAULTS AND EARTHQUAKES</a:t>
            </a:r>
            <a:endParaRPr lang="en-US" sz="2400" b="1" i="1" dirty="0">
              <a:solidFill>
                <a:srgbClr val="FF6600"/>
              </a:solidFill>
            </a:endParaRPr>
          </a:p>
        </p:txBody>
      </p:sp>
      <p:sp>
        <p:nvSpPr>
          <p:cNvPr id="8" name="TextBox 7"/>
          <p:cNvSpPr txBox="1"/>
          <p:nvPr/>
        </p:nvSpPr>
        <p:spPr>
          <a:xfrm>
            <a:off x="457200" y="2024160"/>
            <a:ext cx="7916257" cy="923330"/>
          </a:xfrm>
          <a:prstGeom prst="rect">
            <a:avLst/>
          </a:prstGeom>
          <a:noFill/>
        </p:spPr>
        <p:txBody>
          <a:bodyPr wrap="square" rtlCol="0">
            <a:spAutoFit/>
          </a:bodyPr>
          <a:lstStyle/>
          <a:p>
            <a:r>
              <a:rPr lang="en-US" dirty="0" smtClean="0"/>
              <a:t>A </a:t>
            </a:r>
            <a:r>
              <a:rPr lang="en-US" b="1" dirty="0"/>
              <a:t>fault</a:t>
            </a:r>
            <a:r>
              <a:rPr lang="en-US" dirty="0"/>
              <a:t> is a planar </a:t>
            </a:r>
            <a:r>
              <a:rPr lang="en-US" dirty="0">
                <a:hlinkClick r:id="rId2" tooltip="Fracture"/>
              </a:rPr>
              <a:t>fracture</a:t>
            </a:r>
            <a:r>
              <a:rPr lang="en-US" dirty="0"/>
              <a:t> or discontinuity in a volume of </a:t>
            </a:r>
            <a:r>
              <a:rPr lang="en-US" dirty="0">
                <a:hlinkClick r:id="rId3" tooltip="Rock (geology)"/>
              </a:rPr>
              <a:t>rock</a:t>
            </a:r>
            <a:r>
              <a:rPr lang="en-US" dirty="0"/>
              <a:t>, across which there has been significant displacement along the fractures as a result of </a:t>
            </a:r>
            <a:r>
              <a:rPr lang="en-US" dirty="0">
                <a:hlinkClick r:id="rId4" tooltip="Earth"/>
              </a:rPr>
              <a:t>earth</a:t>
            </a:r>
            <a:r>
              <a:rPr lang="en-US" dirty="0"/>
              <a:t> movement. </a:t>
            </a:r>
          </a:p>
        </p:txBody>
      </p:sp>
      <p:pic>
        <p:nvPicPr>
          <p:cNvPr id="9" name="Picture 8"/>
          <p:cNvPicPr>
            <a:picLocks noChangeAspect="1"/>
          </p:cNvPicPr>
          <p:nvPr/>
        </p:nvPicPr>
        <p:blipFill>
          <a:blip r:embed="rId5"/>
          <a:stretch>
            <a:fillRect/>
          </a:stretch>
        </p:blipFill>
        <p:spPr>
          <a:xfrm>
            <a:off x="627636" y="2947490"/>
            <a:ext cx="3888236" cy="3064392"/>
          </a:xfrm>
          <a:prstGeom prst="rect">
            <a:avLst/>
          </a:prstGeom>
        </p:spPr>
      </p:pic>
      <p:pic>
        <p:nvPicPr>
          <p:cNvPr id="10" name="Picture 9"/>
          <p:cNvPicPr>
            <a:picLocks noChangeAspect="1"/>
          </p:cNvPicPr>
          <p:nvPr/>
        </p:nvPicPr>
        <p:blipFill>
          <a:blip r:embed="rId6"/>
          <a:stretch>
            <a:fillRect/>
          </a:stretch>
        </p:blipFill>
        <p:spPr>
          <a:xfrm>
            <a:off x="5035927" y="2947490"/>
            <a:ext cx="2741645" cy="3087297"/>
          </a:xfrm>
          <a:prstGeom prst="rect">
            <a:avLst/>
          </a:prstGeom>
        </p:spPr>
      </p:pic>
    </p:spTree>
    <p:extLst>
      <p:ext uri="{BB962C8B-B14F-4D97-AF65-F5344CB8AC3E}">
        <p14:creationId xmlns:p14="http://schemas.microsoft.com/office/powerpoint/2010/main" val="245009189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PHYSICS AND GEODYNAMICS</a:t>
            </a:r>
            <a:endParaRPr lang="en-US" dirty="0"/>
          </a:p>
        </p:txBody>
      </p:sp>
      <p:sp>
        <p:nvSpPr>
          <p:cNvPr id="5" name="TextBox 4"/>
          <p:cNvSpPr txBox="1"/>
          <p:nvPr/>
        </p:nvSpPr>
        <p:spPr>
          <a:xfrm>
            <a:off x="5154000" y="2405335"/>
            <a:ext cx="3750080" cy="4616649"/>
          </a:xfrm>
          <a:prstGeom prst="rect">
            <a:avLst/>
          </a:prstGeom>
          <a:noFill/>
        </p:spPr>
        <p:txBody>
          <a:bodyPr wrap="square" rtlCol="0">
            <a:spAutoFit/>
          </a:bodyPr>
          <a:lstStyle/>
          <a:p>
            <a:r>
              <a:rPr lang="en-US" dirty="0"/>
              <a:t>Geologists know, from very accurate ground surveying, that analogous </a:t>
            </a:r>
            <a:r>
              <a:rPr lang="en-US" dirty="0" smtClean="0"/>
              <a:t>behavior </a:t>
            </a:r>
            <a:r>
              <a:rPr lang="en-US" dirty="0"/>
              <a:t>is shown by </a:t>
            </a:r>
            <a:r>
              <a:rPr lang="en-US" dirty="0">
                <a:hlinkClick r:id="rId2"/>
              </a:rPr>
              <a:t>faults</a:t>
            </a:r>
            <a:r>
              <a:rPr lang="en-US" dirty="0"/>
              <a:t>. For a fault to </a:t>
            </a:r>
            <a:r>
              <a:rPr lang="en-US" dirty="0" smtClean="0"/>
              <a:t>move, </a:t>
            </a:r>
            <a:r>
              <a:rPr lang="en-US" dirty="0"/>
              <a:t>the </a:t>
            </a:r>
            <a:r>
              <a:rPr lang="en-US" b="1" i="1" dirty="0">
                <a:solidFill>
                  <a:srgbClr val="FFFF00"/>
                </a:solidFill>
              </a:rPr>
              <a:t>frictional resistance to sliding </a:t>
            </a:r>
            <a:r>
              <a:rPr lang="en-US" dirty="0"/>
              <a:t>must be overcome. It does so dramatically - causing an </a:t>
            </a:r>
            <a:r>
              <a:rPr lang="en-US" sz="2400" b="1" dirty="0">
                <a:solidFill>
                  <a:srgbClr val="FFFF00"/>
                </a:solidFill>
              </a:rPr>
              <a:t>earthquake</a:t>
            </a:r>
            <a:r>
              <a:rPr lang="en-US" dirty="0"/>
              <a:t>, just as most slider-blocks suddenly slip. But </a:t>
            </a:r>
            <a:r>
              <a:rPr lang="en-US" dirty="0" smtClean="0"/>
              <a:t>during </a:t>
            </a:r>
            <a:r>
              <a:rPr lang="en-US" dirty="0"/>
              <a:t>the period between </a:t>
            </a:r>
            <a:r>
              <a:rPr lang="en-US" dirty="0" smtClean="0"/>
              <a:t>earthquakes, </a:t>
            </a:r>
            <a:r>
              <a:rPr lang="en-US" i="1" dirty="0"/>
              <a:t>the ground adjacent to the fault is sheared, rather like the spring being stretched</a:t>
            </a:r>
            <a:r>
              <a:rPr lang="en-US" dirty="0"/>
              <a:t>. </a:t>
            </a:r>
            <a:r>
              <a:rPr lang="en-US" b="1" dirty="0">
                <a:solidFill>
                  <a:srgbClr val="FFFF00"/>
                </a:solidFill>
              </a:rPr>
              <a:t>The earthquake releases this shearing and the ground springs back. </a:t>
            </a:r>
          </a:p>
        </p:txBody>
      </p:sp>
      <p:pic>
        <p:nvPicPr>
          <p:cNvPr id="6" name="Picture 5"/>
          <p:cNvPicPr>
            <a:picLocks noChangeAspect="1"/>
          </p:cNvPicPr>
          <p:nvPr/>
        </p:nvPicPr>
        <p:blipFill>
          <a:blip r:embed="rId3"/>
          <a:stretch>
            <a:fillRect/>
          </a:stretch>
        </p:blipFill>
        <p:spPr>
          <a:xfrm>
            <a:off x="707130" y="2401880"/>
            <a:ext cx="3997457" cy="4275379"/>
          </a:xfrm>
          <a:prstGeom prst="rect">
            <a:avLst/>
          </a:prstGeom>
        </p:spPr>
      </p:pic>
      <p:sp>
        <p:nvSpPr>
          <p:cNvPr id="7" name="TextBox 6"/>
          <p:cNvSpPr txBox="1"/>
          <p:nvPr/>
        </p:nvSpPr>
        <p:spPr>
          <a:xfrm>
            <a:off x="2306300" y="1531790"/>
            <a:ext cx="4568242" cy="461665"/>
          </a:xfrm>
          <a:prstGeom prst="rect">
            <a:avLst/>
          </a:prstGeom>
          <a:noFill/>
        </p:spPr>
        <p:txBody>
          <a:bodyPr wrap="square" rtlCol="0">
            <a:spAutoFit/>
          </a:bodyPr>
          <a:lstStyle/>
          <a:p>
            <a:r>
              <a:rPr lang="en-US" sz="2400" b="1" i="1" dirty="0" smtClean="0">
                <a:solidFill>
                  <a:srgbClr val="FF6600"/>
                </a:solidFill>
              </a:rPr>
              <a:t>FAULTS AND EARTHQUAKES</a:t>
            </a:r>
            <a:endParaRPr lang="en-US" sz="2400" b="1" i="1" dirty="0">
              <a:solidFill>
                <a:srgbClr val="FF6600"/>
              </a:solidFill>
            </a:endParaRPr>
          </a:p>
        </p:txBody>
      </p:sp>
      <p:pic>
        <p:nvPicPr>
          <p:cNvPr id="3" name="Picture 2"/>
          <p:cNvPicPr>
            <a:picLocks noChangeAspect="1"/>
          </p:cNvPicPr>
          <p:nvPr/>
        </p:nvPicPr>
        <p:blipFill>
          <a:blip r:embed="rId4"/>
          <a:stretch>
            <a:fillRect/>
          </a:stretch>
        </p:blipFill>
        <p:spPr>
          <a:xfrm>
            <a:off x="707131" y="2330433"/>
            <a:ext cx="3997456" cy="4342082"/>
          </a:xfrm>
          <a:prstGeom prst="rect">
            <a:avLst/>
          </a:prstGeom>
        </p:spPr>
      </p:pic>
    </p:spTree>
    <p:extLst>
      <p:ext uri="{BB962C8B-B14F-4D97-AF65-F5344CB8AC3E}">
        <p14:creationId xmlns:p14="http://schemas.microsoft.com/office/powerpoint/2010/main" val="42455550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PHYSICS AND GEODYNAMICS</a:t>
            </a:r>
            <a:endParaRPr lang="en-US" dirty="0"/>
          </a:p>
        </p:txBody>
      </p:sp>
      <p:sp>
        <p:nvSpPr>
          <p:cNvPr id="5" name="TextBox 4"/>
          <p:cNvSpPr txBox="1"/>
          <p:nvPr/>
        </p:nvSpPr>
        <p:spPr>
          <a:xfrm>
            <a:off x="5154000" y="2405335"/>
            <a:ext cx="3750080" cy="4616649"/>
          </a:xfrm>
          <a:prstGeom prst="rect">
            <a:avLst/>
          </a:prstGeom>
          <a:noFill/>
        </p:spPr>
        <p:txBody>
          <a:bodyPr wrap="square" rtlCol="0">
            <a:spAutoFit/>
          </a:bodyPr>
          <a:lstStyle/>
          <a:p>
            <a:r>
              <a:rPr lang="en-US" dirty="0"/>
              <a:t>Geologists know, from very accurate ground surveying, that analogous </a:t>
            </a:r>
            <a:r>
              <a:rPr lang="en-US" dirty="0" smtClean="0"/>
              <a:t>behavior </a:t>
            </a:r>
            <a:r>
              <a:rPr lang="en-US" dirty="0"/>
              <a:t>is shown by </a:t>
            </a:r>
            <a:r>
              <a:rPr lang="en-US" dirty="0">
                <a:hlinkClick r:id="rId2"/>
              </a:rPr>
              <a:t>faults</a:t>
            </a:r>
            <a:r>
              <a:rPr lang="en-US" dirty="0"/>
              <a:t>. For a fault to </a:t>
            </a:r>
            <a:r>
              <a:rPr lang="en-US" dirty="0" smtClean="0"/>
              <a:t>move, </a:t>
            </a:r>
            <a:r>
              <a:rPr lang="en-US" dirty="0"/>
              <a:t>the </a:t>
            </a:r>
            <a:r>
              <a:rPr lang="en-US" b="1" i="1" dirty="0">
                <a:solidFill>
                  <a:srgbClr val="FFFF00"/>
                </a:solidFill>
              </a:rPr>
              <a:t>frictional resistance to sliding </a:t>
            </a:r>
            <a:r>
              <a:rPr lang="en-US" dirty="0"/>
              <a:t>must be overcome. It does so dramatically - causing an </a:t>
            </a:r>
            <a:r>
              <a:rPr lang="en-US" sz="2400" b="1" dirty="0">
                <a:solidFill>
                  <a:srgbClr val="FFFF00"/>
                </a:solidFill>
              </a:rPr>
              <a:t>earthquake</a:t>
            </a:r>
            <a:r>
              <a:rPr lang="en-US" dirty="0"/>
              <a:t>, just as most slider-blocks suddenly slip. But the during the period between </a:t>
            </a:r>
            <a:r>
              <a:rPr lang="en-US" dirty="0" smtClean="0"/>
              <a:t>earthquakes, </a:t>
            </a:r>
            <a:r>
              <a:rPr lang="en-US" i="1" dirty="0"/>
              <a:t>the ground adjacent to the fault is sheared, rather like the spring being stretched. </a:t>
            </a:r>
            <a:r>
              <a:rPr lang="en-US" b="1" dirty="0">
                <a:solidFill>
                  <a:srgbClr val="FFFF00"/>
                </a:solidFill>
              </a:rPr>
              <a:t>The earthquake releases this shearing and the ground springs back. </a:t>
            </a:r>
          </a:p>
        </p:txBody>
      </p:sp>
      <p:sp>
        <p:nvSpPr>
          <p:cNvPr id="7" name="TextBox 6"/>
          <p:cNvSpPr txBox="1"/>
          <p:nvPr/>
        </p:nvSpPr>
        <p:spPr>
          <a:xfrm>
            <a:off x="2306300" y="1531790"/>
            <a:ext cx="4568242" cy="461665"/>
          </a:xfrm>
          <a:prstGeom prst="rect">
            <a:avLst/>
          </a:prstGeom>
          <a:noFill/>
        </p:spPr>
        <p:txBody>
          <a:bodyPr wrap="square" rtlCol="0">
            <a:spAutoFit/>
          </a:bodyPr>
          <a:lstStyle/>
          <a:p>
            <a:r>
              <a:rPr lang="en-US" sz="2400" b="1" i="1" dirty="0" smtClean="0">
                <a:solidFill>
                  <a:srgbClr val="FF6600"/>
                </a:solidFill>
              </a:rPr>
              <a:t>FAULTS AND EARTHQUAKES</a:t>
            </a:r>
            <a:endParaRPr lang="en-US" sz="2400" b="1" i="1" dirty="0">
              <a:solidFill>
                <a:srgbClr val="FF6600"/>
              </a:solidFill>
            </a:endParaRPr>
          </a:p>
        </p:txBody>
      </p:sp>
      <p:pic>
        <p:nvPicPr>
          <p:cNvPr id="4" name="Picture 3"/>
          <p:cNvPicPr>
            <a:picLocks noChangeAspect="1"/>
          </p:cNvPicPr>
          <p:nvPr/>
        </p:nvPicPr>
        <p:blipFill>
          <a:blip r:embed="rId3"/>
          <a:stretch>
            <a:fillRect/>
          </a:stretch>
        </p:blipFill>
        <p:spPr>
          <a:xfrm>
            <a:off x="632090" y="1993455"/>
            <a:ext cx="3191006" cy="3327930"/>
          </a:xfrm>
          <a:prstGeom prst="rect">
            <a:avLst/>
          </a:prstGeom>
        </p:spPr>
      </p:pic>
      <p:sp>
        <p:nvSpPr>
          <p:cNvPr id="8" name="TextBox 7"/>
          <p:cNvSpPr txBox="1"/>
          <p:nvPr/>
        </p:nvSpPr>
        <p:spPr>
          <a:xfrm>
            <a:off x="457200" y="5451765"/>
            <a:ext cx="4135647" cy="1169551"/>
          </a:xfrm>
          <a:prstGeom prst="rect">
            <a:avLst/>
          </a:prstGeom>
          <a:noFill/>
        </p:spPr>
        <p:txBody>
          <a:bodyPr wrap="square" rtlCol="0">
            <a:spAutoFit/>
          </a:bodyPr>
          <a:lstStyle/>
          <a:p>
            <a:r>
              <a:rPr lang="en-US" sz="1400" dirty="0">
                <a:solidFill>
                  <a:srgbClr val="FFFF00"/>
                </a:solidFill>
              </a:rPr>
              <a:t>A fault in the </a:t>
            </a:r>
            <a:r>
              <a:rPr lang="en-US" sz="1400" dirty="0" err="1">
                <a:solidFill>
                  <a:srgbClr val="FFFF00"/>
                </a:solidFill>
              </a:rPr>
              <a:t>Grands</a:t>
            </a:r>
            <a:r>
              <a:rPr lang="en-US" sz="1400" dirty="0">
                <a:solidFill>
                  <a:srgbClr val="FFFF00"/>
                </a:solidFill>
              </a:rPr>
              <a:t> </a:t>
            </a:r>
            <a:r>
              <a:rPr lang="en-US" sz="1400" dirty="0" err="1">
                <a:solidFill>
                  <a:srgbClr val="FFFF00"/>
                </a:solidFill>
              </a:rPr>
              <a:t>Causses</a:t>
            </a:r>
            <a:r>
              <a:rPr lang="en-US" sz="1400" dirty="0">
                <a:solidFill>
                  <a:srgbClr val="FFFF00"/>
                </a:solidFill>
              </a:rPr>
              <a:t> as seen from </a:t>
            </a:r>
            <a:r>
              <a:rPr lang="en-US" sz="1400" dirty="0">
                <a:solidFill>
                  <a:srgbClr val="FFFF00"/>
                </a:solidFill>
                <a:hlinkClick r:id="rId4" tooltip="Bédarieux"/>
              </a:rPr>
              <a:t>Bédarieux</a:t>
            </a:r>
            <a:r>
              <a:rPr lang="en-US" sz="1400" dirty="0">
                <a:solidFill>
                  <a:srgbClr val="FFFF00"/>
                </a:solidFill>
              </a:rPr>
              <a:t>, </a:t>
            </a:r>
            <a:r>
              <a:rPr lang="en-US" sz="1400" dirty="0">
                <a:solidFill>
                  <a:srgbClr val="FFFF00"/>
                </a:solidFill>
                <a:hlinkClick r:id="rId5" tooltip="France"/>
              </a:rPr>
              <a:t>France</a:t>
            </a:r>
            <a:r>
              <a:rPr lang="en-US" sz="1400" dirty="0">
                <a:solidFill>
                  <a:srgbClr val="FFFF00"/>
                </a:solidFill>
              </a:rPr>
              <a:t>. The left side moves down while the right side moves up. The warping of the rock layers on the right is likely due to </a:t>
            </a:r>
            <a:r>
              <a:rPr lang="en-US" sz="1400" dirty="0">
                <a:solidFill>
                  <a:srgbClr val="FFFF00"/>
                </a:solidFill>
                <a:hlinkClick r:id="rId6" tooltip="Drag fold (page does not exist)"/>
              </a:rPr>
              <a:t>drag folding</a:t>
            </a:r>
            <a:r>
              <a:rPr lang="en-US" sz="1400" dirty="0">
                <a:solidFill>
                  <a:srgbClr val="FFFF00"/>
                </a:solidFill>
              </a:rPr>
              <a:t>.</a:t>
            </a:r>
          </a:p>
        </p:txBody>
      </p:sp>
    </p:spTree>
    <p:extLst>
      <p:ext uri="{BB962C8B-B14F-4D97-AF65-F5344CB8AC3E}">
        <p14:creationId xmlns:p14="http://schemas.microsoft.com/office/powerpoint/2010/main" val="176927438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PHYSICS AND GEODYNAMICS</a:t>
            </a:r>
            <a:endParaRPr lang="en-US" dirty="0"/>
          </a:p>
        </p:txBody>
      </p:sp>
      <p:pic>
        <p:nvPicPr>
          <p:cNvPr id="4" name="Picture 3"/>
          <p:cNvPicPr>
            <a:picLocks noChangeAspect="1"/>
          </p:cNvPicPr>
          <p:nvPr/>
        </p:nvPicPr>
        <p:blipFill>
          <a:blip r:embed="rId2"/>
          <a:stretch>
            <a:fillRect/>
          </a:stretch>
        </p:blipFill>
        <p:spPr>
          <a:xfrm>
            <a:off x="656990" y="1417638"/>
            <a:ext cx="7652099" cy="4679630"/>
          </a:xfrm>
          <a:prstGeom prst="rect">
            <a:avLst/>
          </a:prstGeom>
        </p:spPr>
      </p:pic>
    </p:spTree>
    <p:extLst>
      <p:ext uri="{BB962C8B-B14F-4D97-AF65-F5344CB8AC3E}">
        <p14:creationId xmlns:p14="http://schemas.microsoft.com/office/powerpoint/2010/main" val="357834437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PHYSICS AND GEODYNAMICS</a:t>
            </a:r>
            <a:endParaRPr lang="en-US" dirty="0"/>
          </a:p>
        </p:txBody>
      </p:sp>
      <p:pic>
        <p:nvPicPr>
          <p:cNvPr id="3" name="Picture 2"/>
          <p:cNvPicPr>
            <a:picLocks noChangeAspect="1"/>
          </p:cNvPicPr>
          <p:nvPr/>
        </p:nvPicPr>
        <p:blipFill>
          <a:blip r:embed="rId2"/>
          <a:stretch>
            <a:fillRect/>
          </a:stretch>
        </p:blipFill>
        <p:spPr>
          <a:xfrm>
            <a:off x="628449" y="1417638"/>
            <a:ext cx="7652098" cy="4685545"/>
          </a:xfrm>
          <a:prstGeom prst="rect">
            <a:avLst/>
          </a:prstGeom>
        </p:spPr>
      </p:pic>
    </p:spTree>
    <p:extLst>
      <p:ext uri="{BB962C8B-B14F-4D97-AF65-F5344CB8AC3E}">
        <p14:creationId xmlns:p14="http://schemas.microsoft.com/office/powerpoint/2010/main" val="148215317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PHYSICS AND GEODYNAMICS</a:t>
            </a:r>
            <a:endParaRPr lang="en-US" dirty="0"/>
          </a:p>
        </p:txBody>
      </p:sp>
      <p:sp>
        <p:nvSpPr>
          <p:cNvPr id="5" name="TextBox 4"/>
          <p:cNvSpPr txBox="1"/>
          <p:nvPr/>
        </p:nvSpPr>
        <p:spPr>
          <a:xfrm>
            <a:off x="4454657" y="2048998"/>
            <a:ext cx="4288117" cy="1754327"/>
          </a:xfrm>
          <a:prstGeom prst="rect">
            <a:avLst/>
          </a:prstGeom>
          <a:noFill/>
        </p:spPr>
        <p:txBody>
          <a:bodyPr wrap="square" rtlCol="0">
            <a:spAutoFit/>
          </a:bodyPr>
          <a:lstStyle/>
          <a:p>
            <a:r>
              <a:rPr lang="en-US" dirty="0"/>
              <a:t>Before leaving our earthquake and fault scenario behind, we might consider some further complexities that happen in nature. What might we do to our slider block system to make it slide more easily?</a:t>
            </a:r>
          </a:p>
        </p:txBody>
      </p:sp>
      <p:pic>
        <p:nvPicPr>
          <p:cNvPr id="8" name="Picture 7"/>
          <p:cNvPicPr>
            <a:picLocks noChangeAspect="1"/>
          </p:cNvPicPr>
          <p:nvPr/>
        </p:nvPicPr>
        <p:blipFill>
          <a:blip r:embed="rId2"/>
          <a:stretch>
            <a:fillRect/>
          </a:stretch>
        </p:blipFill>
        <p:spPr>
          <a:xfrm>
            <a:off x="457200" y="2048998"/>
            <a:ext cx="3997457" cy="4275379"/>
          </a:xfrm>
          <a:prstGeom prst="rect">
            <a:avLst/>
          </a:prstGeom>
        </p:spPr>
      </p:pic>
    </p:spTree>
    <p:extLst>
      <p:ext uri="{BB962C8B-B14F-4D97-AF65-F5344CB8AC3E}">
        <p14:creationId xmlns:p14="http://schemas.microsoft.com/office/powerpoint/2010/main" val="298049859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PHYSICS AND GEODYNAMICS</a:t>
            </a:r>
            <a:endParaRPr lang="en-US" dirty="0"/>
          </a:p>
        </p:txBody>
      </p:sp>
      <p:sp>
        <p:nvSpPr>
          <p:cNvPr id="5" name="TextBox 4"/>
          <p:cNvSpPr txBox="1"/>
          <p:nvPr/>
        </p:nvSpPr>
        <p:spPr>
          <a:xfrm>
            <a:off x="4454657" y="2048998"/>
            <a:ext cx="4288117" cy="2862323"/>
          </a:xfrm>
          <a:prstGeom prst="rect">
            <a:avLst/>
          </a:prstGeom>
          <a:noFill/>
        </p:spPr>
        <p:txBody>
          <a:bodyPr wrap="square" rtlCol="0">
            <a:spAutoFit/>
          </a:bodyPr>
          <a:lstStyle/>
          <a:p>
            <a:r>
              <a:rPr lang="en-US" dirty="0"/>
              <a:t>Before leaving our earthquake and fault scenario behind, we might consider some further complexities that happen in nature. What might we do to our slider block system to make it slide more easily</a:t>
            </a:r>
            <a:r>
              <a:rPr lang="en-US" dirty="0" smtClean="0"/>
              <a:t>?</a:t>
            </a:r>
          </a:p>
          <a:p>
            <a:endParaRPr lang="en-US" dirty="0"/>
          </a:p>
          <a:p>
            <a:r>
              <a:rPr lang="en-US" b="1" i="1" dirty="0" smtClean="0">
                <a:solidFill>
                  <a:srgbClr val="FFFF00"/>
                </a:solidFill>
              </a:rPr>
              <a:t>Reduce </a:t>
            </a:r>
            <a:r>
              <a:rPr lang="en-US" b="1" i="1" dirty="0">
                <a:solidFill>
                  <a:srgbClr val="FFFF00"/>
                </a:solidFill>
              </a:rPr>
              <a:t>the frictional resistance to sliding. </a:t>
            </a:r>
            <a:r>
              <a:rPr lang="en-US" dirty="0"/>
              <a:t>One way might be to spread lubricant on the tabletop.</a:t>
            </a:r>
          </a:p>
        </p:txBody>
      </p:sp>
      <p:pic>
        <p:nvPicPr>
          <p:cNvPr id="8" name="Picture 7"/>
          <p:cNvPicPr>
            <a:picLocks noChangeAspect="1"/>
          </p:cNvPicPr>
          <p:nvPr/>
        </p:nvPicPr>
        <p:blipFill>
          <a:blip r:embed="rId2"/>
          <a:stretch>
            <a:fillRect/>
          </a:stretch>
        </p:blipFill>
        <p:spPr>
          <a:xfrm>
            <a:off x="457200" y="2048998"/>
            <a:ext cx="3997457" cy="4275379"/>
          </a:xfrm>
          <a:prstGeom prst="rect">
            <a:avLst/>
          </a:prstGeom>
        </p:spPr>
      </p:pic>
    </p:spTree>
    <p:extLst>
      <p:ext uri="{BB962C8B-B14F-4D97-AF65-F5344CB8AC3E}">
        <p14:creationId xmlns:p14="http://schemas.microsoft.com/office/powerpoint/2010/main" val="241601082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PHYSICS AND GEODYNAMICS</a:t>
            </a:r>
            <a:endParaRPr lang="en-US" dirty="0"/>
          </a:p>
        </p:txBody>
      </p:sp>
      <p:sp>
        <p:nvSpPr>
          <p:cNvPr id="3" name="Content Placeholder 2"/>
          <p:cNvSpPr>
            <a:spLocks noGrp="1"/>
          </p:cNvSpPr>
          <p:nvPr>
            <p:ph idx="1"/>
          </p:nvPr>
        </p:nvSpPr>
        <p:spPr>
          <a:xfrm>
            <a:off x="457200" y="1600200"/>
            <a:ext cx="7673868" cy="4525963"/>
          </a:xfrm>
        </p:spPr>
        <p:txBody>
          <a:bodyPr>
            <a:normAutofit fontScale="55000" lnSpcReduction="20000"/>
          </a:bodyPr>
          <a:lstStyle/>
          <a:p>
            <a:r>
              <a:rPr lang="en-US" sz="3200" b="1" dirty="0" smtClean="0"/>
              <a:t>Pre-Modular Questions</a:t>
            </a:r>
            <a:r>
              <a:rPr lang="en-US" sz="3200" b="1" dirty="0" smtClean="0"/>
              <a:t>:</a:t>
            </a:r>
          </a:p>
          <a:p>
            <a:pPr marL="493776" indent="-457200">
              <a:buAutoNum type="arabicPeriod"/>
            </a:pPr>
            <a:r>
              <a:rPr lang="en-US" sz="2000" b="1" dirty="0" smtClean="0"/>
              <a:t>Newton’s Laws of Motion have little to do with the complex motions of materials within the Earth. (T/F)</a:t>
            </a:r>
          </a:p>
          <a:p>
            <a:pPr marL="493776" indent="-457200">
              <a:buAutoNum type="arabicPeriod"/>
            </a:pPr>
            <a:endParaRPr lang="en-US" sz="2000" b="1" dirty="0" smtClean="0"/>
          </a:p>
          <a:p>
            <a:pPr marL="493776" indent="-457200">
              <a:buAutoNum type="arabicPeriod"/>
            </a:pPr>
            <a:r>
              <a:rPr lang="en-US" sz="2000" b="1" dirty="0" smtClean="0"/>
              <a:t> Hooke’s Law can be applied to moving solid/liquid structures.  (T/F)</a:t>
            </a:r>
          </a:p>
          <a:p>
            <a:pPr marL="493776" indent="-457200">
              <a:buAutoNum type="arabicPeriod"/>
            </a:pPr>
            <a:endParaRPr lang="en-US" sz="2000" b="1" dirty="0"/>
          </a:p>
          <a:p>
            <a:pPr marL="493776" indent="-457200">
              <a:buFont typeface="Wingdings 2"/>
              <a:buAutoNum type="arabicPeriod"/>
            </a:pPr>
            <a:r>
              <a:rPr lang="en-US" sz="2000" b="1" dirty="0"/>
              <a:t>Conduction is the primary principle behind the vertical motion of inner Earth toward the surface</a:t>
            </a:r>
            <a:r>
              <a:rPr lang="en-US" sz="2000" b="1" dirty="0" smtClean="0"/>
              <a:t>.  (T/F)</a:t>
            </a:r>
          </a:p>
          <a:p>
            <a:pPr marL="493776" indent="-457200">
              <a:buFont typeface="Wingdings 2"/>
              <a:buAutoNum type="arabicPeriod"/>
            </a:pPr>
            <a:endParaRPr lang="en-US" sz="2000" b="1" dirty="0"/>
          </a:p>
          <a:p>
            <a:pPr marL="493776" indent="-457200">
              <a:buFont typeface="Wingdings 2"/>
              <a:buAutoNum type="arabicPeriod"/>
            </a:pPr>
            <a:r>
              <a:rPr lang="en-US" sz="2000" dirty="0"/>
              <a:t>C-O-H-S fluids may constitute up to 10% in </a:t>
            </a:r>
            <a:r>
              <a:rPr lang="en-US" sz="2000" dirty="0" smtClean="0"/>
              <a:t>the liquid </a:t>
            </a:r>
            <a:r>
              <a:rPr lang="en-US" sz="2000" dirty="0"/>
              <a:t>metallic </a:t>
            </a:r>
            <a:r>
              <a:rPr lang="en-US" sz="2000" dirty="0" smtClean="0"/>
              <a:t>core of the Earth.  (T/F)</a:t>
            </a:r>
          </a:p>
          <a:p>
            <a:pPr marL="493776" indent="-457200">
              <a:buFont typeface="Wingdings 2"/>
              <a:buAutoNum type="arabicPeriod"/>
            </a:pPr>
            <a:endParaRPr lang="en-US" sz="2000" dirty="0" smtClean="0"/>
          </a:p>
          <a:p>
            <a:pPr marL="493776" indent="-457200">
              <a:buFont typeface="Wingdings 2"/>
              <a:buAutoNum type="arabicPeriod"/>
            </a:pPr>
            <a:r>
              <a:rPr lang="en-US" sz="2000" dirty="0" smtClean="0"/>
              <a:t>A tsunami is another name for a tidal wave. (T/F)</a:t>
            </a:r>
          </a:p>
          <a:p>
            <a:pPr marL="493776" indent="-457200">
              <a:buFont typeface="Wingdings 2"/>
              <a:buAutoNum type="arabicPeriod"/>
            </a:pPr>
            <a:endParaRPr lang="en-US" sz="2000" dirty="0"/>
          </a:p>
          <a:p>
            <a:pPr marL="493776" indent="-457200">
              <a:buFont typeface="Wingdings 2"/>
              <a:buAutoNum type="arabicPeriod"/>
            </a:pPr>
            <a:r>
              <a:rPr lang="en-US" sz="2000" dirty="0" smtClean="0"/>
              <a:t>As a tsunami strikes the coast, it loses energy. (T/F)</a:t>
            </a:r>
          </a:p>
          <a:p>
            <a:pPr marL="493776" indent="-457200">
              <a:buFont typeface="Wingdings 2"/>
              <a:buAutoNum type="arabicPeriod"/>
            </a:pPr>
            <a:endParaRPr lang="en-US" sz="2000" dirty="0"/>
          </a:p>
          <a:p>
            <a:pPr marL="493776" indent="-457200">
              <a:buFont typeface="Wingdings 2"/>
              <a:buAutoNum type="arabicPeriod"/>
            </a:pPr>
            <a:r>
              <a:rPr lang="en-US" sz="2000" dirty="0"/>
              <a:t>Oceanic crust is much thinner and more dense than continental, or terrestrial </a:t>
            </a:r>
            <a:r>
              <a:rPr lang="en-US" sz="2000" dirty="0" smtClean="0"/>
              <a:t>crust.  (T/F)</a:t>
            </a:r>
          </a:p>
          <a:p>
            <a:pPr marL="493776" indent="-457200">
              <a:buFont typeface="Wingdings 2"/>
              <a:buAutoNum type="arabicPeriod"/>
            </a:pPr>
            <a:endParaRPr lang="en-US" sz="2000" dirty="0"/>
          </a:p>
          <a:p>
            <a:pPr marL="493776" indent="-457200">
              <a:buFont typeface="Wingdings 2"/>
              <a:buAutoNum type="arabicPeriod"/>
            </a:pPr>
            <a:r>
              <a:rPr lang="en-US" sz="2000" dirty="0" smtClean="0"/>
              <a:t>Rocks deep inside the Earth melt only because of the high temperatures.   (T/F)</a:t>
            </a:r>
          </a:p>
          <a:p>
            <a:pPr marL="493776" indent="-457200">
              <a:buFont typeface="Wingdings 2"/>
              <a:buAutoNum type="arabicPeriod"/>
            </a:pPr>
            <a:endParaRPr lang="en-US" sz="2000" dirty="0" smtClean="0"/>
          </a:p>
          <a:p>
            <a:pPr marL="493776" indent="-457200">
              <a:buFont typeface="Wingdings 2"/>
              <a:buAutoNum type="arabicPeriod"/>
            </a:pPr>
            <a:r>
              <a:rPr lang="en-US" sz="2000" dirty="0" smtClean="0"/>
              <a:t>The </a:t>
            </a:r>
            <a:r>
              <a:rPr lang="en-US" sz="2000" dirty="0"/>
              <a:t>Atlantic Ocean grows wider with the spreading of the African Plate away from the South American </a:t>
            </a:r>
            <a:r>
              <a:rPr lang="en-US" sz="2000" dirty="0" smtClean="0"/>
              <a:t>Plate</a:t>
            </a:r>
          </a:p>
          <a:p>
            <a:pPr marL="493776" indent="-457200">
              <a:buFont typeface="Wingdings 2"/>
              <a:buAutoNum type="arabicPeriod"/>
            </a:pPr>
            <a:endParaRPr lang="en-US" sz="2000" dirty="0"/>
          </a:p>
          <a:p>
            <a:pPr marL="493776" indent="-457200">
              <a:buFont typeface="Wingdings 2"/>
              <a:buAutoNum type="arabicPeriod"/>
            </a:pPr>
            <a:r>
              <a:rPr lang="en-US" sz="2000" dirty="0" smtClean="0"/>
              <a:t>The </a:t>
            </a:r>
            <a:r>
              <a:rPr lang="en-US" sz="2000" dirty="0"/>
              <a:t>solidus is the line below which the </a:t>
            </a:r>
            <a:r>
              <a:rPr lang="en-US" sz="2000" dirty="0" smtClean="0"/>
              <a:t>core of the Earth </a:t>
            </a:r>
            <a:r>
              <a:rPr lang="en-US" sz="2000" dirty="0"/>
              <a:t>is solid. </a:t>
            </a:r>
          </a:p>
          <a:p>
            <a:pPr marL="493776" indent="-457200">
              <a:buFont typeface="Wingdings 2"/>
              <a:buAutoNum type="arabicPeriod"/>
            </a:pPr>
            <a:endParaRPr lang="en-US" sz="2000" dirty="0" smtClean="0"/>
          </a:p>
          <a:p>
            <a:pPr marL="493776" indent="-457200">
              <a:buFont typeface="Wingdings 2"/>
              <a:buAutoNum type="arabicPeriod"/>
            </a:pPr>
            <a:endParaRPr lang="en-US" sz="2000" dirty="0"/>
          </a:p>
          <a:p>
            <a:pPr marL="493776" indent="-457200">
              <a:buFont typeface="Wingdings 2"/>
              <a:buAutoNum type="arabicPeriod"/>
            </a:pPr>
            <a:endParaRPr lang="en-US" sz="2000" dirty="0"/>
          </a:p>
          <a:p>
            <a:pPr marL="493776" indent="-457200">
              <a:buFont typeface="Wingdings 2"/>
              <a:buAutoNum type="arabicPeriod"/>
            </a:pPr>
            <a:endParaRPr lang="en-US" sz="2000" b="1" dirty="0" smtClean="0"/>
          </a:p>
          <a:p>
            <a:pPr marL="493776" indent="-457200">
              <a:buFont typeface="Wingdings 2"/>
              <a:buAutoNum type="arabicPeriod"/>
            </a:pPr>
            <a:endParaRPr lang="en-US" sz="2000" b="1" dirty="0"/>
          </a:p>
          <a:p>
            <a:pPr marL="493776" indent="-457200">
              <a:buFont typeface="Wingdings 2"/>
              <a:buAutoNum type="arabicPeriod"/>
            </a:pPr>
            <a:endParaRPr lang="en-US" sz="2000" b="1" dirty="0"/>
          </a:p>
          <a:p>
            <a:pPr marL="493776" indent="-457200">
              <a:buAutoNum type="arabicPeriod"/>
            </a:pPr>
            <a:endParaRPr lang="en-US" sz="2000" b="1" dirty="0" smtClean="0"/>
          </a:p>
          <a:p>
            <a:pPr marL="36576" indent="0">
              <a:buNone/>
            </a:pPr>
            <a:endParaRPr lang="en-US" sz="2000" b="1" dirty="0" smtClean="0"/>
          </a:p>
          <a:p>
            <a:pPr marL="36576" indent="0">
              <a:buNone/>
            </a:pPr>
            <a:endParaRPr lang="en-US" sz="2000" b="1" dirty="0" smtClean="0"/>
          </a:p>
          <a:p>
            <a:endParaRPr lang="en-US" sz="2000" b="1" dirty="0"/>
          </a:p>
          <a:p>
            <a:endParaRPr lang="en-US" sz="2000" b="1" dirty="0" smtClean="0"/>
          </a:p>
          <a:p>
            <a:endParaRPr lang="en-US" sz="3200" b="1" dirty="0"/>
          </a:p>
          <a:p>
            <a:endParaRPr lang="en-US" sz="2000" b="1" dirty="0"/>
          </a:p>
        </p:txBody>
      </p:sp>
    </p:spTree>
    <p:extLst>
      <p:ext uri="{BB962C8B-B14F-4D97-AF65-F5344CB8AC3E}">
        <p14:creationId xmlns:p14="http://schemas.microsoft.com/office/powerpoint/2010/main" val="29786289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PHYSICS AND GEODYNAMICS</a:t>
            </a:r>
            <a:endParaRPr lang="en-US" dirty="0"/>
          </a:p>
        </p:txBody>
      </p:sp>
      <p:sp>
        <p:nvSpPr>
          <p:cNvPr id="5" name="TextBox 4"/>
          <p:cNvSpPr txBox="1"/>
          <p:nvPr/>
        </p:nvSpPr>
        <p:spPr>
          <a:xfrm>
            <a:off x="4454657" y="2048998"/>
            <a:ext cx="4288117" cy="3570209"/>
          </a:xfrm>
          <a:prstGeom prst="rect">
            <a:avLst/>
          </a:prstGeom>
          <a:noFill/>
        </p:spPr>
        <p:txBody>
          <a:bodyPr wrap="square" rtlCol="0">
            <a:spAutoFit/>
          </a:bodyPr>
          <a:lstStyle/>
          <a:p>
            <a:r>
              <a:rPr lang="en-US" dirty="0"/>
              <a:t>Before leaving our earthquake and fault scenario behind, we might consider some further complexities that happen in nature. What might we do to our slider block system to make it slide more easily</a:t>
            </a:r>
            <a:r>
              <a:rPr lang="en-US" dirty="0" smtClean="0"/>
              <a:t>?</a:t>
            </a:r>
          </a:p>
          <a:p>
            <a:endParaRPr lang="en-US" dirty="0"/>
          </a:p>
          <a:p>
            <a:r>
              <a:rPr lang="en-US" b="1" i="1" dirty="0" smtClean="0">
                <a:solidFill>
                  <a:srgbClr val="FFFF00"/>
                </a:solidFill>
              </a:rPr>
              <a:t>Reduce </a:t>
            </a:r>
            <a:r>
              <a:rPr lang="en-US" b="1" i="1" dirty="0">
                <a:solidFill>
                  <a:srgbClr val="FFFF00"/>
                </a:solidFill>
              </a:rPr>
              <a:t>the frictional resistance to sliding. </a:t>
            </a:r>
            <a:r>
              <a:rPr lang="en-US" dirty="0"/>
              <a:t>One way might be to spread </a:t>
            </a:r>
            <a:r>
              <a:rPr lang="en-US" b="1" dirty="0">
                <a:solidFill>
                  <a:srgbClr val="FF6600"/>
                </a:solidFill>
              </a:rPr>
              <a:t>lubricant</a:t>
            </a:r>
            <a:r>
              <a:rPr lang="en-US" dirty="0"/>
              <a:t> on the tabletop</a:t>
            </a:r>
            <a:r>
              <a:rPr lang="en-US" dirty="0" smtClean="0"/>
              <a:t>.</a:t>
            </a:r>
          </a:p>
          <a:p>
            <a:endParaRPr lang="en-US" dirty="0"/>
          </a:p>
          <a:p>
            <a:r>
              <a:rPr lang="en-US" sz="1400" i="1" dirty="0" smtClean="0">
                <a:solidFill>
                  <a:srgbClr val="FFFF00"/>
                </a:solidFill>
              </a:rPr>
              <a:t>LESS SURFACE FRICTION MEANS LESS FORCE REQUIRED TO PRODUCE SLIDING!</a:t>
            </a:r>
            <a:endParaRPr lang="en-US" sz="1400" i="1" dirty="0">
              <a:solidFill>
                <a:srgbClr val="FFFF00"/>
              </a:solidFill>
            </a:endParaRPr>
          </a:p>
        </p:txBody>
      </p:sp>
      <p:pic>
        <p:nvPicPr>
          <p:cNvPr id="8" name="Picture 7"/>
          <p:cNvPicPr>
            <a:picLocks noChangeAspect="1"/>
          </p:cNvPicPr>
          <p:nvPr/>
        </p:nvPicPr>
        <p:blipFill>
          <a:blip r:embed="rId2"/>
          <a:stretch>
            <a:fillRect/>
          </a:stretch>
        </p:blipFill>
        <p:spPr>
          <a:xfrm>
            <a:off x="457200" y="2048998"/>
            <a:ext cx="3997457" cy="4275379"/>
          </a:xfrm>
          <a:prstGeom prst="rect">
            <a:avLst/>
          </a:prstGeom>
        </p:spPr>
      </p:pic>
    </p:spTree>
    <p:extLst>
      <p:ext uri="{BB962C8B-B14F-4D97-AF65-F5344CB8AC3E}">
        <p14:creationId xmlns:p14="http://schemas.microsoft.com/office/powerpoint/2010/main" val="80708879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PHYSICS AND GEODYNAMICS</a:t>
            </a:r>
            <a:endParaRPr lang="en-US" dirty="0"/>
          </a:p>
        </p:txBody>
      </p:sp>
      <p:sp>
        <p:nvSpPr>
          <p:cNvPr id="5" name="TextBox 4"/>
          <p:cNvSpPr txBox="1"/>
          <p:nvPr/>
        </p:nvSpPr>
        <p:spPr>
          <a:xfrm>
            <a:off x="4454657" y="2048998"/>
            <a:ext cx="4288117" cy="4524316"/>
          </a:xfrm>
          <a:prstGeom prst="rect">
            <a:avLst/>
          </a:prstGeom>
          <a:noFill/>
        </p:spPr>
        <p:txBody>
          <a:bodyPr wrap="square" rtlCol="0">
            <a:spAutoFit/>
          </a:bodyPr>
          <a:lstStyle/>
          <a:p>
            <a:r>
              <a:rPr lang="en-US" dirty="0"/>
              <a:t>Geologically this can happen in faults if the fault zone contains lots of weak material - such as fine-grained rock flour (most fault gouges - tectonic talcum powder!) where the grains can slide past each other. In some situations weak rock types can be smeared in fault zones (</a:t>
            </a:r>
            <a:r>
              <a:rPr lang="en-US" dirty="0" err="1"/>
              <a:t>shales</a:t>
            </a:r>
            <a:r>
              <a:rPr lang="en-US" dirty="0"/>
              <a:t> or rock salt). </a:t>
            </a:r>
            <a:endParaRPr lang="en-US" dirty="0" smtClean="0"/>
          </a:p>
          <a:p>
            <a:endParaRPr lang="en-US" dirty="0"/>
          </a:p>
          <a:p>
            <a:r>
              <a:rPr lang="en-US" dirty="0" smtClean="0"/>
              <a:t>Another </a:t>
            </a:r>
            <a:r>
              <a:rPr lang="en-US" dirty="0"/>
              <a:t>way of reducing frictional resistance is to </a:t>
            </a:r>
            <a:r>
              <a:rPr lang="en-US" b="1" i="1" dirty="0">
                <a:solidFill>
                  <a:srgbClr val="FFFF00"/>
                </a:solidFill>
              </a:rPr>
              <a:t>"float" the slider block on water. </a:t>
            </a:r>
            <a:endParaRPr lang="en-US" b="1" i="1" dirty="0" smtClean="0">
              <a:solidFill>
                <a:srgbClr val="FFFF00"/>
              </a:solidFill>
            </a:endParaRPr>
          </a:p>
          <a:p>
            <a:endParaRPr lang="en-US" dirty="0"/>
          </a:p>
          <a:p>
            <a:r>
              <a:rPr lang="en-US" dirty="0" smtClean="0"/>
              <a:t>Geologically </a:t>
            </a:r>
            <a:r>
              <a:rPr lang="en-US" dirty="0"/>
              <a:t>this can happen by raising the </a:t>
            </a:r>
            <a:r>
              <a:rPr lang="en-US" b="1" dirty="0">
                <a:solidFill>
                  <a:srgbClr val="FFFF00"/>
                </a:solidFill>
              </a:rPr>
              <a:t>pore fluid pressure</a:t>
            </a:r>
            <a:r>
              <a:rPr lang="en-US" dirty="0"/>
              <a:t>, effectively jacking the wall-rocks apart. </a:t>
            </a:r>
            <a:endParaRPr lang="en-US" sz="1400" i="1" dirty="0">
              <a:solidFill>
                <a:srgbClr val="FFFF00"/>
              </a:solidFill>
            </a:endParaRPr>
          </a:p>
        </p:txBody>
      </p:sp>
      <p:pic>
        <p:nvPicPr>
          <p:cNvPr id="8" name="Picture 7"/>
          <p:cNvPicPr>
            <a:picLocks noChangeAspect="1"/>
          </p:cNvPicPr>
          <p:nvPr/>
        </p:nvPicPr>
        <p:blipFill>
          <a:blip r:embed="rId2"/>
          <a:stretch>
            <a:fillRect/>
          </a:stretch>
        </p:blipFill>
        <p:spPr>
          <a:xfrm>
            <a:off x="457200" y="2048998"/>
            <a:ext cx="3997457" cy="4275379"/>
          </a:xfrm>
          <a:prstGeom prst="rect">
            <a:avLst/>
          </a:prstGeom>
        </p:spPr>
      </p:pic>
    </p:spTree>
    <p:extLst>
      <p:ext uri="{BB962C8B-B14F-4D97-AF65-F5344CB8AC3E}">
        <p14:creationId xmlns:p14="http://schemas.microsoft.com/office/powerpoint/2010/main" val="348181693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1033782" y="1211365"/>
            <a:ext cx="6891018" cy="4235286"/>
          </a:xfrm>
          <a:prstGeom prst="rect">
            <a:avLst/>
          </a:prstGeom>
        </p:spPr>
      </p:pic>
      <p:sp>
        <p:nvSpPr>
          <p:cNvPr id="2" name="Title 1"/>
          <p:cNvSpPr>
            <a:spLocks noGrp="1"/>
          </p:cNvSpPr>
          <p:nvPr>
            <p:ph type="title"/>
          </p:nvPr>
        </p:nvSpPr>
        <p:spPr/>
        <p:txBody>
          <a:bodyPr/>
          <a:lstStyle/>
          <a:p>
            <a:r>
              <a:rPr lang="en-US" dirty="0" smtClean="0"/>
              <a:t>PHYSICS AND GEODYNAMICS</a:t>
            </a:r>
            <a:endParaRPr lang="en-US" dirty="0"/>
          </a:p>
        </p:txBody>
      </p:sp>
      <p:sp>
        <p:nvSpPr>
          <p:cNvPr id="3" name="TextBox 2"/>
          <p:cNvSpPr txBox="1"/>
          <p:nvPr/>
        </p:nvSpPr>
        <p:spPr>
          <a:xfrm>
            <a:off x="1784587" y="1204838"/>
            <a:ext cx="5466304" cy="584776"/>
          </a:xfrm>
          <a:prstGeom prst="rect">
            <a:avLst/>
          </a:prstGeom>
          <a:noFill/>
        </p:spPr>
        <p:txBody>
          <a:bodyPr wrap="square" rtlCol="0">
            <a:spAutoFit/>
          </a:bodyPr>
          <a:lstStyle/>
          <a:p>
            <a:r>
              <a:rPr lang="en-US" sz="3200" b="1" dirty="0" smtClean="0">
                <a:solidFill>
                  <a:srgbClr val="FF0000"/>
                </a:solidFill>
              </a:rPr>
              <a:t>HOW MOUNTAINS FORM</a:t>
            </a:r>
            <a:endParaRPr lang="en-US" sz="3200" b="1" dirty="0">
              <a:solidFill>
                <a:srgbClr val="FF0000"/>
              </a:solidFill>
            </a:endParaRPr>
          </a:p>
        </p:txBody>
      </p:sp>
      <p:sp>
        <p:nvSpPr>
          <p:cNvPr id="4" name="TextBox 3"/>
          <p:cNvSpPr txBox="1"/>
          <p:nvPr/>
        </p:nvSpPr>
        <p:spPr>
          <a:xfrm>
            <a:off x="457200" y="3525282"/>
            <a:ext cx="8119068" cy="3139321"/>
          </a:xfrm>
          <a:prstGeom prst="rect">
            <a:avLst/>
          </a:prstGeom>
          <a:noFill/>
        </p:spPr>
        <p:txBody>
          <a:bodyPr wrap="square" rtlCol="0">
            <a:spAutoFit/>
          </a:bodyPr>
          <a:lstStyle/>
          <a:p>
            <a:r>
              <a:rPr lang="en-US" b="1" dirty="0"/>
              <a:t>Mountain ranges are the result of continental collision. When two plates carrying continental crust converge, crustal rocks are folded and faulted. The result is deformed, thickened crust. This thicker crust rests on the underlying mantle, floating on the denser mantle rocks just as an iceberg floats in water. Mountains also resemble icebergs in that the part you see is much smaller than the part hidden beneath the Earth's surface. The high topography of mountain ranges is mirrored by a much larger crustal root beneath. </a:t>
            </a:r>
            <a:r>
              <a:rPr lang="en-US" b="1" i="1" dirty="0">
                <a:solidFill>
                  <a:srgbClr val="FFFF00"/>
                </a:solidFill>
              </a:rPr>
              <a:t>The height of mountains depends on the thickness of the crust, and the difference in density between the crust and the mantle</a:t>
            </a:r>
            <a:r>
              <a:rPr lang="en-US" b="1" dirty="0"/>
              <a:t>. These relationships are part of the principle of </a:t>
            </a:r>
            <a:r>
              <a:rPr lang="en-US" b="1" dirty="0" err="1">
                <a:solidFill>
                  <a:srgbClr val="FFFF00"/>
                </a:solidFill>
              </a:rPr>
              <a:t>isostasy</a:t>
            </a:r>
            <a:r>
              <a:rPr lang="en-US" b="1" dirty="0"/>
              <a:t>, which governs how icebergs, mountains, and all other objects float</a:t>
            </a:r>
            <a:r>
              <a:rPr lang="en-US" b="1" dirty="0" smtClean="0"/>
              <a:t>.</a:t>
            </a:r>
            <a:endParaRPr lang="en-US" dirty="0"/>
          </a:p>
        </p:txBody>
      </p:sp>
    </p:spTree>
    <p:extLst>
      <p:ext uri="{BB962C8B-B14F-4D97-AF65-F5344CB8AC3E}">
        <p14:creationId xmlns:p14="http://schemas.microsoft.com/office/powerpoint/2010/main" val="377710175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2"/>
          <a:stretch>
            <a:fillRect/>
          </a:stretch>
        </p:blipFill>
        <p:spPr>
          <a:xfrm>
            <a:off x="4502852" y="4027694"/>
            <a:ext cx="3983498" cy="2459332"/>
          </a:xfrm>
          <a:prstGeom prst="rect">
            <a:avLst/>
          </a:prstGeom>
        </p:spPr>
      </p:pic>
      <p:sp>
        <p:nvSpPr>
          <p:cNvPr id="2" name="Title 1"/>
          <p:cNvSpPr>
            <a:spLocks noGrp="1"/>
          </p:cNvSpPr>
          <p:nvPr>
            <p:ph type="title"/>
          </p:nvPr>
        </p:nvSpPr>
        <p:spPr/>
        <p:txBody>
          <a:bodyPr/>
          <a:lstStyle/>
          <a:p>
            <a:r>
              <a:rPr lang="en-US" dirty="0" smtClean="0"/>
              <a:t>PHYSICS AND GEODYNAMICS</a:t>
            </a:r>
            <a:endParaRPr lang="en-US" dirty="0"/>
          </a:p>
        </p:txBody>
      </p:sp>
      <p:sp>
        <p:nvSpPr>
          <p:cNvPr id="3" name="TextBox 2"/>
          <p:cNvSpPr txBox="1"/>
          <p:nvPr/>
        </p:nvSpPr>
        <p:spPr>
          <a:xfrm>
            <a:off x="2756602" y="1204838"/>
            <a:ext cx="2871680" cy="584776"/>
          </a:xfrm>
          <a:prstGeom prst="rect">
            <a:avLst/>
          </a:prstGeom>
          <a:noFill/>
        </p:spPr>
        <p:txBody>
          <a:bodyPr wrap="square" rtlCol="0">
            <a:spAutoFit/>
          </a:bodyPr>
          <a:lstStyle/>
          <a:p>
            <a:r>
              <a:rPr lang="en-US" sz="3200" b="1" dirty="0" smtClean="0">
                <a:solidFill>
                  <a:srgbClr val="FF0000"/>
                </a:solidFill>
              </a:rPr>
              <a:t>VOLCANOES</a:t>
            </a:r>
            <a:endParaRPr lang="en-US" sz="3200" b="1" dirty="0">
              <a:solidFill>
                <a:srgbClr val="FF0000"/>
              </a:solidFill>
            </a:endParaRPr>
          </a:p>
        </p:txBody>
      </p:sp>
      <p:sp>
        <p:nvSpPr>
          <p:cNvPr id="7" name="TextBox 6"/>
          <p:cNvSpPr txBox="1"/>
          <p:nvPr/>
        </p:nvSpPr>
        <p:spPr>
          <a:xfrm>
            <a:off x="5029200" y="1996369"/>
            <a:ext cx="3845859" cy="2031325"/>
          </a:xfrm>
          <a:prstGeom prst="rect">
            <a:avLst/>
          </a:prstGeom>
          <a:noFill/>
        </p:spPr>
        <p:txBody>
          <a:bodyPr wrap="square" rtlCol="0">
            <a:spAutoFit/>
          </a:bodyPr>
          <a:lstStyle/>
          <a:p>
            <a:r>
              <a:rPr lang="en-US" sz="1400" dirty="0"/>
              <a:t>A volcano is simply an area where magma, or </a:t>
            </a:r>
            <a:r>
              <a:rPr lang="en-US" sz="1400" dirty="0">
                <a:solidFill>
                  <a:srgbClr val="FFFF00"/>
                </a:solidFill>
              </a:rPr>
              <a:t>molten rock, from the earth’s mantle reaches the earth’s surface, becoming lava</a:t>
            </a:r>
            <a:r>
              <a:rPr lang="en-US" sz="1400" dirty="0"/>
              <a:t>. </a:t>
            </a:r>
            <a:r>
              <a:rPr lang="en-US" sz="1400" b="1" u="sng" dirty="0"/>
              <a:t>Most volcanoes occur at plate boundaries, where two plates are moving away (diverging) or together (converging). </a:t>
            </a:r>
            <a:r>
              <a:rPr lang="en-US" sz="1400" dirty="0"/>
              <a:t>A few volcanoes like the Hawaiian Islands form from a </a:t>
            </a:r>
            <a:r>
              <a:rPr lang="en-US" sz="1400" i="1" dirty="0"/>
              <a:t>hot spot</a:t>
            </a:r>
            <a:r>
              <a:rPr lang="en-US" sz="1400" dirty="0"/>
              <a:t>, or a weak spot in earth’s crust, where magma forces its way to the surface</a:t>
            </a:r>
            <a:r>
              <a:rPr lang="en-US" sz="1400" dirty="0" smtClean="0"/>
              <a:t>.</a:t>
            </a:r>
            <a:endParaRPr lang="en-US" sz="1400" dirty="0"/>
          </a:p>
        </p:txBody>
      </p:sp>
      <p:pic>
        <p:nvPicPr>
          <p:cNvPr id="9" name="Picture 8"/>
          <p:cNvPicPr>
            <a:picLocks noChangeAspect="1"/>
          </p:cNvPicPr>
          <p:nvPr/>
        </p:nvPicPr>
        <p:blipFill>
          <a:blip r:embed="rId3"/>
          <a:stretch>
            <a:fillRect/>
          </a:stretch>
        </p:blipFill>
        <p:spPr>
          <a:xfrm>
            <a:off x="1010352" y="1789614"/>
            <a:ext cx="3492500" cy="2705100"/>
          </a:xfrm>
          <a:prstGeom prst="rect">
            <a:avLst/>
          </a:prstGeom>
        </p:spPr>
      </p:pic>
    </p:spTree>
    <p:extLst>
      <p:ext uri="{BB962C8B-B14F-4D97-AF65-F5344CB8AC3E}">
        <p14:creationId xmlns:p14="http://schemas.microsoft.com/office/powerpoint/2010/main" val="241720296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2"/>
          <a:stretch>
            <a:fillRect/>
          </a:stretch>
        </p:blipFill>
        <p:spPr>
          <a:xfrm>
            <a:off x="4502852" y="4027694"/>
            <a:ext cx="3983498" cy="2459332"/>
          </a:xfrm>
          <a:prstGeom prst="rect">
            <a:avLst/>
          </a:prstGeom>
        </p:spPr>
      </p:pic>
      <p:sp>
        <p:nvSpPr>
          <p:cNvPr id="2" name="Title 1"/>
          <p:cNvSpPr>
            <a:spLocks noGrp="1"/>
          </p:cNvSpPr>
          <p:nvPr>
            <p:ph type="title"/>
          </p:nvPr>
        </p:nvSpPr>
        <p:spPr/>
        <p:txBody>
          <a:bodyPr/>
          <a:lstStyle/>
          <a:p>
            <a:r>
              <a:rPr lang="en-US" dirty="0" smtClean="0"/>
              <a:t>PHYSICS AND GEODYNAMICS</a:t>
            </a:r>
            <a:endParaRPr lang="en-US" dirty="0"/>
          </a:p>
        </p:txBody>
      </p:sp>
      <p:sp>
        <p:nvSpPr>
          <p:cNvPr id="3" name="TextBox 2"/>
          <p:cNvSpPr txBox="1"/>
          <p:nvPr/>
        </p:nvSpPr>
        <p:spPr>
          <a:xfrm>
            <a:off x="2756602" y="1204838"/>
            <a:ext cx="2871680" cy="584776"/>
          </a:xfrm>
          <a:prstGeom prst="rect">
            <a:avLst/>
          </a:prstGeom>
          <a:noFill/>
        </p:spPr>
        <p:txBody>
          <a:bodyPr wrap="square" rtlCol="0">
            <a:spAutoFit/>
          </a:bodyPr>
          <a:lstStyle/>
          <a:p>
            <a:r>
              <a:rPr lang="en-US" sz="3200" b="1" dirty="0" smtClean="0">
                <a:solidFill>
                  <a:srgbClr val="FF0000"/>
                </a:solidFill>
              </a:rPr>
              <a:t>VOLCANOES</a:t>
            </a:r>
            <a:endParaRPr lang="en-US" sz="3200" b="1" dirty="0">
              <a:solidFill>
                <a:srgbClr val="FF0000"/>
              </a:solidFill>
            </a:endParaRPr>
          </a:p>
        </p:txBody>
      </p:sp>
      <p:sp>
        <p:nvSpPr>
          <p:cNvPr id="7" name="TextBox 6"/>
          <p:cNvSpPr txBox="1"/>
          <p:nvPr/>
        </p:nvSpPr>
        <p:spPr>
          <a:xfrm>
            <a:off x="5029200" y="1996369"/>
            <a:ext cx="3845859" cy="2031325"/>
          </a:xfrm>
          <a:prstGeom prst="rect">
            <a:avLst/>
          </a:prstGeom>
          <a:noFill/>
        </p:spPr>
        <p:txBody>
          <a:bodyPr wrap="square" rtlCol="0">
            <a:spAutoFit/>
          </a:bodyPr>
          <a:lstStyle/>
          <a:p>
            <a:r>
              <a:rPr lang="en-US" sz="1400" dirty="0"/>
              <a:t>A volcano is simply an area where magma, or </a:t>
            </a:r>
            <a:r>
              <a:rPr lang="en-US" sz="1400" dirty="0">
                <a:solidFill>
                  <a:srgbClr val="FFFF00"/>
                </a:solidFill>
              </a:rPr>
              <a:t>molten rock, from the earth’s mantle reaches the earth’s surface, becoming lava</a:t>
            </a:r>
            <a:r>
              <a:rPr lang="en-US" sz="1400" dirty="0"/>
              <a:t>. </a:t>
            </a:r>
            <a:r>
              <a:rPr lang="en-US" sz="1400" b="1" u="sng" dirty="0"/>
              <a:t>Most volcanoes occur at plate boundaries, where two plates are moving away (diverging) or together (converging). </a:t>
            </a:r>
            <a:r>
              <a:rPr lang="en-US" sz="1400" dirty="0"/>
              <a:t>A few volcanoes like the Hawaiian Islands form from a </a:t>
            </a:r>
            <a:r>
              <a:rPr lang="en-US" sz="1400" i="1" dirty="0"/>
              <a:t>hot spot</a:t>
            </a:r>
            <a:r>
              <a:rPr lang="en-US" sz="1400" dirty="0"/>
              <a:t>, or a weak spot in earth’s crust, where magma forces its way to the surface</a:t>
            </a:r>
            <a:r>
              <a:rPr lang="en-US" sz="1400" dirty="0" smtClean="0"/>
              <a:t>.</a:t>
            </a:r>
            <a:endParaRPr lang="en-US" sz="1400" dirty="0"/>
          </a:p>
        </p:txBody>
      </p:sp>
      <p:pic>
        <p:nvPicPr>
          <p:cNvPr id="9" name="Picture 8"/>
          <p:cNvPicPr>
            <a:picLocks noChangeAspect="1"/>
          </p:cNvPicPr>
          <p:nvPr/>
        </p:nvPicPr>
        <p:blipFill>
          <a:blip r:embed="rId3"/>
          <a:stretch>
            <a:fillRect/>
          </a:stretch>
        </p:blipFill>
        <p:spPr>
          <a:xfrm>
            <a:off x="1010352" y="1789614"/>
            <a:ext cx="3492500" cy="2705100"/>
          </a:xfrm>
          <a:prstGeom prst="rect">
            <a:avLst/>
          </a:prstGeom>
        </p:spPr>
      </p:pic>
      <p:sp>
        <p:nvSpPr>
          <p:cNvPr id="5" name="TextBox 4"/>
          <p:cNvSpPr txBox="1"/>
          <p:nvPr/>
        </p:nvSpPr>
        <p:spPr>
          <a:xfrm>
            <a:off x="457200" y="4921250"/>
            <a:ext cx="4045652" cy="646331"/>
          </a:xfrm>
          <a:prstGeom prst="rect">
            <a:avLst/>
          </a:prstGeom>
          <a:noFill/>
        </p:spPr>
        <p:txBody>
          <a:bodyPr wrap="square" rtlCol="0">
            <a:spAutoFit/>
          </a:bodyPr>
          <a:lstStyle/>
          <a:p>
            <a:r>
              <a:rPr lang="en-US" b="1" i="1" dirty="0" smtClean="0">
                <a:solidFill>
                  <a:srgbClr val="FFFF00"/>
                </a:solidFill>
              </a:rPr>
              <a:t>ANOTHER EXAMPLE OF AN IMBALANCE SEEKING BALANCE!</a:t>
            </a:r>
            <a:endParaRPr lang="en-US" b="1" i="1" dirty="0">
              <a:solidFill>
                <a:srgbClr val="FFFF00"/>
              </a:solidFill>
            </a:endParaRPr>
          </a:p>
        </p:txBody>
      </p:sp>
    </p:spTree>
    <p:extLst>
      <p:ext uri="{BB962C8B-B14F-4D97-AF65-F5344CB8AC3E}">
        <p14:creationId xmlns:p14="http://schemas.microsoft.com/office/powerpoint/2010/main" val="309743287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753222" y="1204838"/>
            <a:ext cx="2743200" cy="5257800"/>
          </a:xfrm>
          <a:prstGeom prst="rect">
            <a:avLst/>
          </a:prstGeom>
        </p:spPr>
      </p:pic>
      <p:sp>
        <p:nvSpPr>
          <p:cNvPr id="2" name="Title 1"/>
          <p:cNvSpPr>
            <a:spLocks noGrp="1"/>
          </p:cNvSpPr>
          <p:nvPr>
            <p:ph type="title"/>
          </p:nvPr>
        </p:nvSpPr>
        <p:spPr/>
        <p:txBody>
          <a:bodyPr/>
          <a:lstStyle/>
          <a:p>
            <a:r>
              <a:rPr lang="en-US" dirty="0" smtClean="0"/>
              <a:t>PHYSICS AND GEODYNAMICS</a:t>
            </a:r>
            <a:endParaRPr lang="en-US" dirty="0"/>
          </a:p>
        </p:txBody>
      </p:sp>
      <p:sp>
        <p:nvSpPr>
          <p:cNvPr id="3" name="TextBox 2"/>
          <p:cNvSpPr txBox="1"/>
          <p:nvPr/>
        </p:nvSpPr>
        <p:spPr>
          <a:xfrm>
            <a:off x="2756602" y="1204838"/>
            <a:ext cx="2871680" cy="584776"/>
          </a:xfrm>
          <a:prstGeom prst="rect">
            <a:avLst/>
          </a:prstGeom>
          <a:noFill/>
        </p:spPr>
        <p:txBody>
          <a:bodyPr wrap="square" rtlCol="0">
            <a:spAutoFit/>
          </a:bodyPr>
          <a:lstStyle/>
          <a:p>
            <a:r>
              <a:rPr lang="en-US" sz="3200" b="1" dirty="0" smtClean="0">
                <a:solidFill>
                  <a:srgbClr val="FF0000"/>
                </a:solidFill>
              </a:rPr>
              <a:t>VOLCANOES</a:t>
            </a:r>
            <a:endParaRPr lang="en-US" sz="3200" b="1" dirty="0">
              <a:solidFill>
                <a:srgbClr val="FF0000"/>
              </a:solidFill>
            </a:endParaRPr>
          </a:p>
        </p:txBody>
      </p:sp>
      <p:sp>
        <p:nvSpPr>
          <p:cNvPr id="8" name="TextBox 7"/>
          <p:cNvSpPr txBox="1"/>
          <p:nvPr/>
        </p:nvSpPr>
        <p:spPr>
          <a:xfrm>
            <a:off x="3901209" y="1789614"/>
            <a:ext cx="4880748" cy="3016211"/>
          </a:xfrm>
          <a:prstGeom prst="rect">
            <a:avLst/>
          </a:prstGeom>
          <a:noFill/>
        </p:spPr>
        <p:txBody>
          <a:bodyPr wrap="square" rtlCol="0">
            <a:spAutoFit/>
          </a:bodyPr>
          <a:lstStyle/>
          <a:p>
            <a:r>
              <a:rPr lang="en-US" sz="1400" dirty="0"/>
              <a:t>Volcanic eruptions may be </a:t>
            </a:r>
            <a:r>
              <a:rPr lang="en-US" sz="1400" b="1" i="1" dirty="0">
                <a:solidFill>
                  <a:srgbClr val="FFFF00"/>
                </a:solidFill>
              </a:rPr>
              <a:t>explosive</a:t>
            </a:r>
            <a:r>
              <a:rPr lang="en-US" sz="1400" i="1" dirty="0"/>
              <a:t> </a:t>
            </a:r>
            <a:r>
              <a:rPr lang="en-US" sz="1400" dirty="0"/>
              <a:t>(violent) or </a:t>
            </a:r>
            <a:r>
              <a:rPr lang="en-US" sz="1400" b="1" i="1" dirty="0">
                <a:solidFill>
                  <a:srgbClr val="FFFF00"/>
                </a:solidFill>
              </a:rPr>
              <a:t>effusive </a:t>
            </a:r>
            <a:r>
              <a:rPr lang="en-US" sz="1400" dirty="0"/>
              <a:t>(passive), depending on the lava chemistry (amounts of silica and dissolved gases). Silica is a mineral found in nature as sand or quartz. High levels of silica mean very viscous (thick) lava, and low levels mean more fluid lava. Dissolved gases build up inside the volcano, much like a can of soda or other carbonated beverage. The higher the level of gas, the more pressure that builds – and the more violent an explosion. The combination of silica and dissolved gas levels determines the type of eruption and shape of the volcano.</a:t>
            </a:r>
          </a:p>
          <a:p>
            <a:endParaRPr lang="en-US" dirty="0"/>
          </a:p>
          <a:p>
            <a:endParaRPr lang="en-US" dirty="0"/>
          </a:p>
        </p:txBody>
      </p:sp>
    </p:spTree>
    <p:extLst>
      <p:ext uri="{BB962C8B-B14F-4D97-AF65-F5344CB8AC3E}">
        <p14:creationId xmlns:p14="http://schemas.microsoft.com/office/powerpoint/2010/main" val="216112864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753222" y="1204838"/>
            <a:ext cx="2743200" cy="5257800"/>
          </a:xfrm>
          <a:prstGeom prst="rect">
            <a:avLst/>
          </a:prstGeom>
        </p:spPr>
      </p:pic>
      <p:sp>
        <p:nvSpPr>
          <p:cNvPr id="2" name="Title 1"/>
          <p:cNvSpPr>
            <a:spLocks noGrp="1"/>
          </p:cNvSpPr>
          <p:nvPr>
            <p:ph type="title"/>
          </p:nvPr>
        </p:nvSpPr>
        <p:spPr/>
        <p:txBody>
          <a:bodyPr/>
          <a:lstStyle/>
          <a:p>
            <a:r>
              <a:rPr lang="en-US" dirty="0" smtClean="0"/>
              <a:t>PHYSICS AND GEODYNAMICS</a:t>
            </a:r>
            <a:endParaRPr lang="en-US" dirty="0"/>
          </a:p>
        </p:txBody>
      </p:sp>
      <p:sp>
        <p:nvSpPr>
          <p:cNvPr id="3" name="TextBox 2"/>
          <p:cNvSpPr txBox="1"/>
          <p:nvPr/>
        </p:nvSpPr>
        <p:spPr>
          <a:xfrm>
            <a:off x="2756602" y="1204838"/>
            <a:ext cx="2871680" cy="584776"/>
          </a:xfrm>
          <a:prstGeom prst="rect">
            <a:avLst/>
          </a:prstGeom>
          <a:noFill/>
        </p:spPr>
        <p:txBody>
          <a:bodyPr wrap="square" rtlCol="0">
            <a:spAutoFit/>
          </a:bodyPr>
          <a:lstStyle/>
          <a:p>
            <a:r>
              <a:rPr lang="en-US" sz="3200" b="1" dirty="0" smtClean="0">
                <a:solidFill>
                  <a:srgbClr val="FF0000"/>
                </a:solidFill>
              </a:rPr>
              <a:t>VOLCANOES</a:t>
            </a:r>
            <a:endParaRPr lang="en-US" sz="3200" b="1" dirty="0">
              <a:solidFill>
                <a:srgbClr val="FF0000"/>
              </a:solidFill>
            </a:endParaRPr>
          </a:p>
        </p:txBody>
      </p:sp>
      <p:sp>
        <p:nvSpPr>
          <p:cNvPr id="8" name="TextBox 7"/>
          <p:cNvSpPr txBox="1"/>
          <p:nvPr/>
        </p:nvSpPr>
        <p:spPr>
          <a:xfrm>
            <a:off x="3901209" y="1789614"/>
            <a:ext cx="4880748" cy="5601533"/>
          </a:xfrm>
          <a:prstGeom prst="rect">
            <a:avLst/>
          </a:prstGeom>
          <a:noFill/>
        </p:spPr>
        <p:txBody>
          <a:bodyPr wrap="square" rtlCol="0">
            <a:spAutoFit/>
          </a:bodyPr>
          <a:lstStyle/>
          <a:p>
            <a:r>
              <a:rPr lang="en-US" sz="1400" dirty="0"/>
              <a:t>Volcanic eruptions may be </a:t>
            </a:r>
            <a:r>
              <a:rPr lang="en-US" sz="1400" b="1" i="1" dirty="0">
                <a:solidFill>
                  <a:srgbClr val="FFFF00"/>
                </a:solidFill>
              </a:rPr>
              <a:t>explosive</a:t>
            </a:r>
            <a:r>
              <a:rPr lang="en-US" sz="1400" i="1" dirty="0"/>
              <a:t> </a:t>
            </a:r>
            <a:r>
              <a:rPr lang="en-US" sz="1400" dirty="0"/>
              <a:t>(violent) or </a:t>
            </a:r>
            <a:r>
              <a:rPr lang="en-US" sz="1400" b="1" i="1" dirty="0">
                <a:solidFill>
                  <a:srgbClr val="FFFF00"/>
                </a:solidFill>
              </a:rPr>
              <a:t>effusive</a:t>
            </a:r>
            <a:r>
              <a:rPr lang="en-US" sz="1400" i="1" dirty="0"/>
              <a:t> </a:t>
            </a:r>
            <a:r>
              <a:rPr lang="en-US" sz="1400" dirty="0"/>
              <a:t>(passive), depending on the lava chemistry (amounts of silica and dissolved gases). Silica is a mineral found in nature as sand or quartz. High levels of silica mean very viscous (thick) lava, and low levels mean more fluid lava. Dissolved gases build up inside the volcano, much like a can of soda or other carbonated beverage. The higher the level of gas, the more pressure that builds – and the more violent an explosion. The combination of silica and dissolved gas levels determines the type of eruption and shape of the volcano</a:t>
            </a:r>
            <a:r>
              <a:rPr lang="en-US" sz="1400" dirty="0" smtClean="0"/>
              <a:t>.</a:t>
            </a:r>
          </a:p>
          <a:p>
            <a:endParaRPr lang="en-US" sz="1400" dirty="0"/>
          </a:p>
          <a:p>
            <a:r>
              <a:rPr lang="en-US" sz="1400" dirty="0"/>
              <a:t>Before a volcano erupts, magma must force its way upward through solid rock beneath a restless volcano. This process causes the ground above to heave and shake as rock is shoved aside or broken. At the same time, gases are released from the magma as it rises to shallower levels where the pressure is lower and the temperature of the ground increases. These phenomena-</a:t>
            </a:r>
            <a:r>
              <a:rPr lang="en-US" sz="1400" b="1" i="1" dirty="0">
                <a:solidFill>
                  <a:srgbClr val="FFFF00"/>
                </a:solidFill>
              </a:rPr>
              <a:t>-ground movements, earthquakes, and changes in heat output and volcanic gases--provide the clues that scientists use to recognize a restless volcano and anticipate what might happen next.</a:t>
            </a:r>
          </a:p>
          <a:p>
            <a:endParaRPr lang="en-US" dirty="0"/>
          </a:p>
          <a:p>
            <a:endParaRPr lang="en-US" dirty="0"/>
          </a:p>
        </p:txBody>
      </p:sp>
    </p:spTree>
    <p:extLst>
      <p:ext uri="{BB962C8B-B14F-4D97-AF65-F5344CB8AC3E}">
        <p14:creationId xmlns:p14="http://schemas.microsoft.com/office/powerpoint/2010/main" val="360461400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753222" y="1204838"/>
            <a:ext cx="2743200" cy="5257800"/>
          </a:xfrm>
          <a:prstGeom prst="rect">
            <a:avLst/>
          </a:prstGeom>
        </p:spPr>
      </p:pic>
      <p:sp>
        <p:nvSpPr>
          <p:cNvPr id="2" name="Title 1"/>
          <p:cNvSpPr>
            <a:spLocks noGrp="1"/>
          </p:cNvSpPr>
          <p:nvPr>
            <p:ph type="title"/>
          </p:nvPr>
        </p:nvSpPr>
        <p:spPr/>
        <p:txBody>
          <a:bodyPr/>
          <a:lstStyle/>
          <a:p>
            <a:r>
              <a:rPr lang="en-US" dirty="0" smtClean="0"/>
              <a:t>PHYSICS AND GEODYNAMICS</a:t>
            </a:r>
            <a:endParaRPr lang="en-US" dirty="0"/>
          </a:p>
        </p:txBody>
      </p:sp>
      <p:sp>
        <p:nvSpPr>
          <p:cNvPr id="3" name="TextBox 2"/>
          <p:cNvSpPr txBox="1"/>
          <p:nvPr/>
        </p:nvSpPr>
        <p:spPr>
          <a:xfrm>
            <a:off x="2756602" y="1204838"/>
            <a:ext cx="2871680" cy="584776"/>
          </a:xfrm>
          <a:prstGeom prst="rect">
            <a:avLst/>
          </a:prstGeom>
          <a:noFill/>
        </p:spPr>
        <p:txBody>
          <a:bodyPr wrap="square" rtlCol="0">
            <a:spAutoFit/>
          </a:bodyPr>
          <a:lstStyle/>
          <a:p>
            <a:r>
              <a:rPr lang="en-US" sz="3200" b="1" dirty="0" smtClean="0">
                <a:solidFill>
                  <a:srgbClr val="FF0000"/>
                </a:solidFill>
              </a:rPr>
              <a:t>VOLCANOES</a:t>
            </a:r>
            <a:endParaRPr lang="en-US" sz="3200" b="1" dirty="0">
              <a:solidFill>
                <a:srgbClr val="FF0000"/>
              </a:solidFill>
            </a:endParaRPr>
          </a:p>
        </p:txBody>
      </p:sp>
      <p:pic>
        <p:nvPicPr>
          <p:cNvPr id="5" name="Picture 4"/>
          <p:cNvPicPr>
            <a:picLocks noChangeAspect="1"/>
          </p:cNvPicPr>
          <p:nvPr/>
        </p:nvPicPr>
        <p:blipFill>
          <a:blip r:embed="rId3"/>
          <a:stretch>
            <a:fillRect/>
          </a:stretch>
        </p:blipFill>
        <p:spPr>
          <a:xfrm>
            <a:off x="3496422" y="1920522"/>
            <a:ext cx="5520662" cy="3921478"/>
          </a:xfrm>
          <a:prstGeom prst="rect">
            <a:avLst/>
          </a:prstGeom>
        </p:spPr>
      </p:pic>
    </p:spTree>
    <p:extLst>
      <p:ext uri="{BB962C8B-B14F-4D97-AF65-F5344CB8AC3E}">
        <p14:creationId xmlns:p14="http://schemas.microsoft.com/office/powerpoint/2010/main" val="123598680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753222" y="1204838"/>
            <a:ext cx="2743200" cy="5257800"/>
          </a:xfrm>
          <a:prstGeom prst="rect">
            <a:avLst/>
          </a:prstGeom>
        </p:spPr>
      </p:pic>
      <p:sp>
        <p:nvSpPr>
          <p:cNvPr id="2" name="Title 1"/>
          <p:cNvSpPr>
            <a:spLocks noGrp="1"/>
          </p:cNvSpPr>
          <p:nvPr>
            <p:ph type="title"/>
          </p:nvPr>
        </p:nvSpPr>
        <p:spPr/>
        <p:txBody>
          <a:bodyPr/>
          <a:lstStyle/>
          <a:p>
            <a:r>
              <a:rPr lang="en-US" dirty="0" smtClean="0"/>
              <a:t>PHYSICS AND GEODYNAMICS</a:t>
            </a:r>
            <a:endParaRPr lang="en-US" dirty="0"/>
          </a:p>
        </p:txBody>
      </p:sp>
      <p:sp>
        <p:nvSpPr>
          <p:cNvPr id="6" name="TextBox 5"/>
          <p:cNvSpPr txBox="1"/>
          <p:nvPr/>
        </p:nvSpPr>
        <p:spPr>
          <a:xfrm>
            <a:off x="3719594" y="1232972"/>
            <a:ext cx="5080420" cy="369332"/>
          </a:xfrm>
          <a:prstGeom prst="rect">
            <a:avLst/>
          </a:prstGeom>
          <a:noFill/>
        </p:spPr>
        <p:txBody>
          <a:bodyPr wrap="square" rtlCol="0">
            <a:spAutoFit/>
          </a:bodyPr>
          <a:lstStyle/>
          <a:p>
            <a:r>
              <a:rPr lang="en-US" b="1" i="1" dirty="0" smtClean="0">
                <a:solidFill>
                  <a:srgbClr val="FF0000"/>
                </a:solidFill>
              </a:rPr>
              <a:t>GETTING BACK TO A PREVIOUS QUESTION</a:t>
            </a:r>
            <a:r>
              <a:rPr lang="en-US" dirty="0" smtClean="0"/>
              <a:t>:</a:t>
            </a:r>
            <a:endParaRPr lang="en-US" dirty="0"/>
          </a:p>
        </p:txBody>
      </p:sp>
      <p:sp>
        <p:nvSpPr>
          <p:cNvPr id="7" name="TextBox 6"/>
          <p:cNvSpPr txBox="1"/>
          <p:nvPr/>
        </p:nvSpPr>
        <p:spPr>
          <a:xfrm>
            <a:off x="3719594" y="1850442"/>
            <a:ext cx="5080420" cy="3939541"/>
          </a:xfrm>
          <a:prstGeom prst="rect">
            <a:avLst/>
          </a:prstGeom>
          <a:noFill/>
        </p:spPr>
        <p:txBody>
          <a:bodyPr wrap="square" rtlCol="0">
            <a:spAutoFit/>
          </a:bodyPr>
          <a:lstStyle/>
          <a:p>
            <a:r>
              <a:rPr lang="en-US" b="1" i="1" dirty="0">
                <a:solidFill>
                  <a:srgbClr val="FFFF00"/>
                </a:solidFill>
              </a:rPr>
              <a:t>But what about </a:t>
            </a:r>
            <a:r>
              <a:rPr lang="en-US" b="1" i="1" dirty="0" err="1">
                <a:solidFill>
                  <a:srgbClr val="FFFF00"/>
                </a:solidFill>
              </a:rPr>
              <a:t>subduction</a:t>
            </a:r>
            <a:r>
              <a:rPr lang="en-US" b="1" i="1" dirty="0">
                <a:solidFill>
                  <a:srgbClr val="FFFF00"/>
                </a:solidFill>
              </a:rPr>
              <a:t> zones, </a:t>
            </a:r>
            <a:r>
              <a:rPr lang="en-US" dirty="0"/>
              <a:t>places where plates converge? </a:t>
            </a:r>
            <a:r>
              <a:rPr lang="en-US" sz="1400" dirty="0"/>
              <a:t>The mantle melts at </a:t>
            </a:r>
            <a:r>
              <a:rPr lang="en-US" sz="1400" dirty="0" err="1"/>
              <a:t>subduction</a:t>
            </a:r>
            <a:r>
              <a:rPr lang="en-US" sz="1400" dirty="0"/>
              <a:t> zones because of the addition of volatiles, such as water and carbon dioxide. It turns out, if you add water, carbon dioxide, or another volatile to a rock, it will melt at a much lower temperature than normal. To put it simply</a:t>
            </a:r>
            <a:r>
              <a:rPr lang="en-US" sz="1400" b="1" i="1" dirty="0">
                <a:solidFill>
                  <a:srgbClr val="FFFF00"/>
                </a:solidFill>
              </a:rPr>
              <a:t>, the large volatiles sort of interrupt the normal chemical bonds in the rock and make it easier to break apart that rock and turn it from solid to liquid</a:t>
            </a:r>
            <a:r>
              <a:rPr lang="en-US" sz="1400" dirty="0"/>
              <a:t>. At a </a:t>
            </a:r>
            <a:r>
              <a:rPr lang="en-US" sz="1400" dirty="0" err="1"/>
              <a:t>subduction</a:t>
            </a:r>
            <a:r>
              <a:rPr lang="en-US" sz="1400" dirty="0"/>
              <a:t> zone, a plate (usually an oceanic plate) is going deep into the Earth. When this plate </a:t>
            </a:r>
            <a:r>
              <a:rPr lang="en-US" sz="1400" dirty="0" err="1"/>
              <a:t>subducts</a:t>
            </a:r>
            <a:r>
              <a:rPr lang="en-US" sz="1400" dirty="0"/>
              <a:t>, it brings volatiles with it into the mantle– for instance, water stored in deep-sea sediments. When the </a:t>
            </a:r>
            <a:r>
              <a:rPr lang="en-US" sz="1400" dirty="0" err="1"/>
              <a:t>subducting</a:t>
            </a:r>
            <a:r>
              <a:rPr lang="en-US" sz="1400" dirty="0"/>
              <a:t> plate is heated as it plunges into the hot, deep mantle, these volatiles are released and travel upwards since they are buoyant. The volatiles lower the melting temperature of the rock above the </a:t>
            </a:r>
            <a:r>
              <a:rPr lang="en-US" sz="1400" dirty="0" err="1"/>
              <a:t>subducting</a:t>
            </a:r>
            <a:r>
              <a:rPr lang="en-US" sz="1400" dirty="0"/>
              <a:t> plate and this rock melts, forming volcanoes above the </a:t>
            </a:r>
            <a:r>
              <a:rPr lang="en-US" sz="1400" dirty="0" err="1"/>
              <a:t>subduction</a:t>
            </a:r>
            <a:r>
              <a:rPr lang="en-US" sz="1400" dirty="0"/>
              <a:t> zone</a:t>
            </a:r>
            <a:r>
              <a:rPr lang="en-US" dirty="0"/>
              <a:t>.</a:t>
            </a:r>
          </a:p>
        </p:txBody>
      </p:sp>
    </p:spTree>
    <p:extLst>
      <p:ext uri="{BB962C8B-B14F-4D97-AF65-F5344CB8AC3E}">
        <p14:creationId xmlns:p14="http://schemas.microsoft.com/office/powerpoint/2010/main" val="174916136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753222" y="1204838"/>
            <a:ext cx="2743200" cy="5257800"/>
          </a:xfrm>
          <a:prstGeom prst="rect">
            <a:avLst/>
          </a:prstGeom>
        </p:spPr>
      </p:pic>
      <p:sp>
        <p:nvSpPr>
          <p:cNvPr id="2" name="Title 1"/>
          <p:cNvSpPr>
            <a:spLocks noGrp="1"/>
          </p:cNvSpPr>
          <p:nvPr>
            <p:ph type="title"/>
          </p:nvPr>
        </p:nvSpPr>
        <p:spPr/>
        <p:txBody>
          <a:bodyPr/>
          <a:lstStyle/>
          <a:p>
            <a:r>
              <a:rPr lang="en-US" dirty="0" smtClean="0"/>
              <a:t>PHYSICS AND GEODYNAMICS</a:t>
            </a:r>
            <a:endParaRPr lang="en-US" dirty="0"/>
          </a:p>
        </p:txBody>
      </p:sp>
      <p:sp>
        <p:nvSpPr>
          <p:cNvPr id="3" name="TextBox 2"/>
          <p:cNvSpPr txBox="1"/>
          <p:nvPr/>
        </p:nvSpPr>
        <p:spPr>
          <a:xfrm>
            <a:off x="2756602" y="1204838"/>
            <a:ext cx="5168198" cy="584776"/>
          </a:xfrm>
          <a:prstGeom prst="rect">
            <a:avLst/>
          </a:prstGeom>
          <a:noFill/>
        </p:spPr>
        <p:txBody>
          <a:bodyPr wrap="square" rtlCol="0">
            <a:spAutoFit/>
          </a:bodyPr>
          <a:lstStyle/>
          <a:p>
            <a:r>
              <a:rPr lang="en-US" sz="3200" b="1" dirty="0" smtClean="0">
                <a:solidFill>
                  <a:srgbClr val="FF0000"/>
                </a:solidFill>
              </a:rPr>
              <a:t>MORE CONSEQUENCES</a:t>
            </a:r>
            <a:endParaRPr lang="en-US" sz="3200" b="1" dirty="0">
              <a:solidFill>
                <a:srgbClr val="FF0000"/>
              </a:solidFill>
            </a:endParaRPr>
          </a:p>
        </p:txBody>
      </p:sp>
      <p:pic>
        <p:nvPicPr>
          <p:cNvPr id="5" name="Picture 4"/>
          <p:cNvPicPr>
            <a:picLocks noChangeAspect="1"/>
          </p:cNvPicPr>
          <p:nvPr/>
        </p:nvPicPr>
        <p:blipFill>
          <a:blip r:embed="rId3"/>
          <a:stretch>
            <a:fillRect/>
          </a:stretch>
        </p:blipFill>
        <p:spPr>
          <a:xfrm>
            <a:off x="3496422" y="1936044"/>
            <a:ext cx="5647578" cy="3323355"/>
          </a:xfrm>
          <a:prstGeom prst="rect">
            <a:avLst/>
          </a:prstGeom>
        </p:spPr>
      </p:pic>
      <p:sp>
        <p:nvSpPr>
          <p:cNvPr id="8" name="TextBox 7"/>
          <p:cNvSpPr txBox="1"/>
          <p:nvPr/>
        </p:nvSpPr>
        <p:spPr>
          <a:xfrm>
            <a:off x="4707467" y="5259399"/>
            <a:ext cx="3217333" cy="307777"/>
          </a:xfrm>
          <a:prstGeom prst="rect">
            <a:avLst/>
          </a:prstGeom>
          <a:noFill/>
        </p:spPr>
        <p:txBody>
          <a:bodyPr wrap="square" rtlCol="0">
            <a:spAutoFit/>
          </a:bodyPr>
          <a:lstStyle/>
          <a:p>
            <a:r>
              <a:rPr lang="en-US" sz="1400" dirty="0" smtClean="0">
                <a:solidFill>
                  <a:srgbClr val="FFFF00"/>
                </a:solidFill>
              </a:rPr>
              <a:t>How </a:t>
            </a:r>
            <a:r>
              <a:rPr lang="en-US" sz="1400" dirty="0">
                <a:solidFill>
                  <a:srgbClr val="FFFF00"/>
                </a:solidFill>
              </a:rPr>
              <a:t>melts are produced in the Earth</a:t>
            </a:r>
          </a:p>
        </p:txBody>
      </p:sp>
      <p:sp>
        <p:nvSpPr>
          <p:cNvPr id="9" name="TextBox 8"/>
          <p:cNvSpPr txBox="1"/>
          <p:nvPr/>
        </p:nvSpPr>
        <p:spPr>
          <a:xfrm>
            <a:off x="606778" y="5686778"/>
            <a:ext cx="8367889" cy="830997"/>
          </a:xfrm>
          <a:prstGeom prst="rect">
            <a:avLst/>
          </a:prstGeom>
          <a:noFill/>
        </p:spPr>
        <p:txBody>
          <a:bodyPr wrap="square" rtlCol="0">
            <a:spAutoFit/>
          </a:bodyPr>
          <a:lstStyle/>
          <a:p>
            <a:r>
              <a:rPr lang="en-US" sz="1600" dirty="0"/>
              <a:t>The </a:t>
            </a:r>
            <a:r>
              <a:rPr lang="en-US" sz="1600" b="1" dirty="0" err="1">
                <a:solidFill>
                  <a:srgbClr val="FFFF00"/>
                </a:solidFill>
              </a:rPr>
              <a:t>geotherm</a:t>
            </a:r>
            <a:r>
              <a:rPr lang="en-US" sz="1600" dirty="0"/>
              <a:t> is the rate at which the temperature changes with depth in the Earth. The solidus is the line below which the mantle is solid. Above this line, the mantle starts to melt. When the </a:t>
            </a:r>
            <a:r>
              <a:rPr lang="en-US" sz="1600" dirty="0" err="1"/>
              <a:t>geotherm</a:t>
            </a:r>
            <a:r>
              <a:rPr lang="en-US" sz="1600" dirty="0"/>
              <a:t> crosses the solidus, melts are produced.</a:t>
            </a:r>
          </a:p>
        </p:txBody>
      </p:sp>
    </p:spTree>
    <p:extLst>
      <p:ext uri="{BB962C8B-B14F-4D97-AF65-F5344CB8AC3E}">
        <p14:creationId xmlns:p14="http://schemas.microsoft.com/office/powerpoint/2010/main" val="104418074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PHYSICS AND GEODYNAMICS</a:t>
            </a:r>
            <a:endParaRPr lang="en-US" dirty="0"/>
          </a:p>
        </p:txBody>
      </p:sp>
      <p:pic>
        <p:nvPicPr>
          <p:cNvPr id="4" name="Picture 3"/>
          <p:cNvPicPr>
            <a:picLocks noChangeAspect="1"/>
          </p:cNvPicPr>
          <p:nvPr/>
        </p:nvPicPr>
        <p:blipFill>
          <a:blip r:embed="rId2"/>
          <a:stretch>
            <a:fillRect/>
          </a:stretch>
        </p:blipFill>
        <p:spPr>
          <a:xfrm>
            <a:off x="457200" y="1355650"/>
            <a:ext cx="3140692" cy="1831280"/>
          </a:xfrm>
          <a:prstGeom prst="rect">
            <a:avLst/>
          </a:prstGeom>
        </p:spPr>
      </p:pic>
      <p:sp>
        <p:nvSpPr>
          <p:cNvPr id="5" name="TextBox 4"/>
          <p:cNvSpPr txBox="1"/>
          <p:nvPr/>
        </p:nvSpPr>
        <p:spPr>
          <a:xfrm>
            <a:off x="3954162" y="1417638"/>
            <a:ext cx="3970638" cy="1477328"/>
          </a:xfrm>
          <a:prstGeom prst="rect">
            <a:avLst/>
          </a:prstGeom>
          <a:noFill/>
        </p:spPr>
        <p:txBody>
          <a:bodyPr wrap="square" rtlCol="0">
            <a:spAutoFit/>
          </a:bodyPr>
          <a:lstStyle/>
          <a:p>
            <a:r>
              <a:rPr lang="en-US" dirty="0" smtClean="0"/>
              <a:t>Of course, these are Isaac Newton’s famous Laws of Motion, one of his many achievements that prompted the origins of science as we know it today.</a:t>
            </a:r>
            <a:endParaRPr lang="en-US" dirty="0"/>
          </a:p>
        </p:txBody>
      </p:sp>
    </p:spTree>
    <p:extLst>
      <p:ext uri="{BB962C8B-B14F-4D97-AF65-F5344CB8AC3E}">
        <p14:creationId xmlns:p14="http://schemas.microsoft.com/office/powerpoint/2010/main" val="94463953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753222" y="1204838"/>
            <a:ext cx="2743200" cy="5257800"/>
          </a:xfrm>
          <a:prstGeom prst="rect">
            <a:avLst/>
          </a:prstGeom>
        </p:spPr>
      </p:pic>
      <p:sp>
        <p:nvSpPr>
          <p:cNvPr id="2" name="Title 1"/>
          <p:cNvSpPr>
            <a:spLocks noGrp="1"/>
          </p:cNvSpPr>
          <p:nvPr>
            <p:ph type="title"/>
          </p:nvPr>
        </p:nvSpPr>
        <p:spPr/>
        <p:txBody>
          <a:bodyPr/>
          <a:lstStyle/>
          <a:p>
            <a:r>
              <a:rPr lang="en-US" dirty="0" smtClean="0"/>
              <a:t>PHYSICS AND GEODYNAMICS</a:t>
            </a:r>
            <a:endParaRPr lang="en-US" dirty="0"/>
          </a:p>
        </p:txBody>
      </p:sp>
      <p:sp>
        <p:nvSpPr>
          <p:cNvPr id="3" name="TextBox 2"/>
          <p:cNvSpPr txBox="1"/>
          <p:nvPr/>
        </p:nvSpPr>
        <p:spPr>
          <a:xfrm>
            <a:off x="2756601" y="1204838"/>
            <a:ext cx="6218065" cy="584776"/>
          </a:xfrm>
          <a:prstGeom prst="rect">
            <a:avLst/>
          </a:prstGeom>
          <a:noFill/>
        </p:spPr>
        <p:txBody>
          <a:bodyPr wrap="square" rtlCol="0">
            <a:spAutoFit/>
          </a:bodyPr>
          <a:lstStyle/>
          <a:p>
            <a:r>
              <a:rPr lang="en-US" sz="3200" b="1" dirty="0" smtClean="0">
                <a:solidFill>
                  <a:srgbClr val="FF0000"/>
                </a:solidFill>
              </a:rPr>
              <a:t>MORE CONSEQUENCES</a:t>
            </a:r>
            <a:endParaRPr lang="en-US" sz="3200" b="1" dirty="0">
              <a:solidFill>
                <a:srgbClr val="FF0000"/>
              </a:solidFill>
            </a:endParaRPr>
          </a:p>
        </p:txBody>
      </p:sp>
      <p:pic>
        <p:nvPicPr>
          <p:cNvPr id="5" name="Picture 4"/>
          <p:cNvPicPr>
            <a:picLocks noChangeAspect="1"/>
          </p:cNvPicPr>
          <p:nvPr/>
        </p:nvPicPr>
        <p:blipFill>
          <a:blip r:embed="rId3"/>
          <a:stretch>
            <a:fillRect/>
          </a:stretch>
        </p:blipFill>
        <p:spPr>
          <a:xfrm>
            <a:off x="3496422" y="1936044"/>
            <a:ext cx="5647578" cy="3323355"/>
          </a:xfrm>
          <a:prstGeom prst="rect">
            <a:avLst/>
          </a:prstGeom>
        </p:spPr>
      </p:pic>
      <p:sp>
        <p:nvSpPr>
          <p:cNvPr id="8" name="TextBox 7"/>
          <p:cNvSpPr txBox="1"/>
          <p:nvPr/>
        </p:nvSpPr>
        <p:spPr>
          <a:xfrm>
            <a:off x="4707467" y="5259399"/>
            <a:ext cx="3217333" cy="307777"/>
          </a:xfrm>
          <a:prstGeom prst="rect">
            <a:avLst/>
          </a:prstGeom>
          <a:noFill/>
        </p:spPr>
        <p:txBody>
          <a:bodyPr wrap="square" rtlCol="0">
            <a:spAutoFit/>
          </a:bodyPr>
          <a:lstStyle/>
          <a:p>
            <a:r>
              <a:rPr lang="en-US" sz="1400" dirty="0" smtClean="0">
                <a:solidFill>
                  <a:srgbClr val="FFFF00"/>
                </a:solidFill>
              </a:rPr>
              <a:t>How </a:t>
            </a:r>
            <a:r>
              <a:rPr lang="en-US" sz="1400" dirty="0">
                <a:solidFill>
                  <a:srgbClr val="FFFF00"/>
                </a:solidFill>
              </a:rPr>
              <a:t>melts are produced in the Earth</a:t>
            </a:r>
          </a:p>
        </p:txBody>
      </p:sp>
      <p:sp>
        <p:nvSpPr>
          <p:cNvPr id="9" name="TextBox 8"/>
          <p:cNvSpPr txBox="1"/>
          <p:nvPr/>
        </p:nvSpPr>
        <p:spPr>
          <a:xfrm>
            <a:off x="606778" y="5686778"/>
            <a:ext cx="8367889" cy="830997"/>
          </a:xfrm>
          <a:prstGeom prst="rect">
            <a:avLst/>
          </a:prstGeom>
          <a:noFill/>
        </p:spPr>
        <p:txBody>
          <a:bodyPr wrap="square" rtlCol="0">
            <a:spAutoFit/>
          </a:bodyPr>
          <a:lstStyle/>
          <a:p>
            <a:r>
              <a:rPr lang="en-US" sz="1600" dirty="0"/>
              <a:t>In the normal case, the solidus and the </a:t>
            </a:r>
            <a:r>
              <a:rPr lang="en-US" sz="1600" dirty="0" err="1"/>
              <a:t>geotherm</a:t>
            </a:r>
            <a:r>
              <a:rPr lang="en-US" sz="1600" dirty="0"/>
              <a:t> do not cross and no melting (and thus no volcanism) is produced. </a:t>
            </a:r>
            <a:r>
              <a:rPr lang="en-US" sz="1600" b="1" i="1" u="sng" dirty="0">
                <a:solidFill>
                  <a:srgbClr val="FFFF00"/>
                </a:solidFill>
              </a:rPr>
              <a:t>When plates diverge, mantle material rises and decompresses- the mantle melts because it encounters a lower </a:t>
            </a:r>
            <a:r>
              <a:rPr lang="en-US" sz="1600" b="1" i="1" u="sng" dirty="0" smtClean="0">
                <a:solidFill>
                  <a:srgbClr val="FFFF00"/>
                </a:solidFill>
              </a:rPr>
              <a:t>pressure</a:t>
            </a:r>
            <a:endParaRPr lang="en-US" sz="1600" b="1" i="1" u="sng" dirty="0">
              <a:solidFill>
                <a:srgbClr val="FFFF00"/>
              </a:solidFill>
            </a:endParaRPr>
          </a:p>
        </p:txBody>
      </p:sp>
    </p:spTree>
    <p:extLst>
      <p:ext uri="{BB962C8B-B14F-4D97-AF65-F5344CB8AC3E}">
        <p14:creationId xmlns:p14="http://schemas.microsoft.com/office/powerpoint/2010/main" val="87278884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753222" y="1204838"/>
            <a:ext cx="2743200" cy="5257800"/>
          </a:xfrm>
          <a:prstGeom prst="rect">
            <a:avLst/>
          </a:prstGeom>
        </p:spPr>
      </p:pic>
      <p:sp>
        <p:nvSpPr>
          <p:cNvPr id="2" name="Title 1"/>
          <p:cNvSpPr>
            <a:spLocks noGrp="1"/>
          </p:cNvSpPr>
          <p:nvPr>
            <p:ph type="title"/>
          </p:nvPr>
        </p:nvSpPr>
        <p:spPr/>
        <p:txBody>
          <a:bodyPr/>
          <a:lstStyle/>
          <a:p>
            <a:r>
              <a:rPr lang="en-US" dirty="0" smtClean="0"/>
              <a:t>PHYSICS AND GEODYNAMICS</a:t>
            </a:r>
            <a:endParaRPr lang="en-US" dirty="0"/>
          </a:p>
        </p:txBody>
      </p:sp>
      <p:sp>
        <p:nvSpPr>
          <p:cNvPr id="3" name="TextBox 2"/>
          <p:cNvSpPr txBox="1"/>
          <p:nvPr/>
        </p:nvSpPr>
        <p:spPr>
          <a:xfrm>
            <a:off x="2756602" y="1204838"/>
            <a:ext cx="6189842" cy="584776"/>
          </a:xfrm>
          <a:prstGeom prst="rect">
            <a:avLst/>
          </a:prstGeom>
          <a:noFill/>
        </p:spPr>
        <p:txBody>
          <a:bodyPr wrap="square" rtlCol="0">
            <a:spAutoFit/>
          </a:bodyPr>
          <a:lstStyle/>
          <a:p>
            <a:r>
              <a:rPr lang="en-US" sz="3200" b="1" dirty="0" smtClean="0">
                <a:solidFill>
                  <a:srgbClr val="FF0000"/>
                </a:solidFill>
              </a:rPr>
              <a:t>MORE CONSEQUENCES</a:t>
            </a:r>
            <a:endParaRPr lang="en-US" sz="3200" b="1" dirty="0">
              <a:solidFill>
                <a:srgbClr val="FF0000"/>
              </a:solidFill>
            </a:endParaRPr>
          </a:p>
        </p:txBody>
      </p:sp>
      <p:pic>
        <p:nvPicPr>
          <p:cNvPr id="5" name="Picture 4"/>
          <p:cNvPicPr>
            <a:picLocks noChangeAspect="1"/>
          </p:cNvPicPr>
          <p:nvPr/>
        </p:nvPicPr>
        <p:blipFill>
          <a:blip r:embed="rId3"/>
          <a:stretch>
            <a:fillRect/>
          </a:stretch>
        </p:blipFill>
        <p:spPr>
          <a:xfrm>
            <a:off x="3496422" y="1936044"/>
            <a:ext cx="5647578" cy="3323355"/>
          </a:xfrm>
          <a:prstGeom prst="rect">
            <a:avLst/>
          </a:prstGeom>
        </p:spPr>
      </p:pic>
      <p:sp>
        <p:nvSpPr>
          <p:cNvPr id="8" name="TextBox 7"/>
          <p:cNvSpPr txBox="1"/>
          <p:nvPr/>
        </p:nvSpPr>
        <p:spPr>
          <a:xfrm>
            <a:off x="4707467" y="5259399"/>
            <a:ext cx="3217333" cy="307777"/>
          </a:xfrm>
          <a:prstGeom prst="rect">
            <a:avLst/>
          </a:prstGeom>
          <a:noFill/>
        </p:spPr>
        <p:txBody>
          <a:bodyPr wrap="square" rtlCol="0">
            <a:spAutoFit/>
          </a:bodyPr>
          <a:lstStyle/>
          <a:p>
            <a:r>
              <a:rPr lang="en-US" sz="1400" dirty="0" smtClean="0">
                <a:solidFill>
                  <a:srgbClr val="FFFF00"/>
                </a:solidFill>
              </a:rPr>
              <a:t>How </a:t>
            </a:r>
            <a:r>
              <a:rPr lang="en-US" sz="1400" dirty="0">
                <a:solidFill>
                  <a:srgbClr val="FFFF00"/>
                </a:solidFill>
              </a:rPr>
              <a:t>melts are produced in the Earth</a:t>
            </a:r>
          </a:p>
        </p:txBody>
      </p:sp>
      <p:sp>
        <p:nvSpPr>
          <p:cNvPr id="9" name="TextBox 8"/>
          <p:cNvSpPr txBox="1"/>
          <p:nvPr/>
        </p:nvSpPr>
        <p:spPr>
          <a:xfrm>
            <a:off x="606778" y="5686778"/>
            <a:ext cx="8537222" cy="1077218"/>
          </a:xfrm>
          <a:prstGeom prst="rect">
            <a:avLst/>
          </a:prstGeom>
          <a:noFill/>
        </p:spPr>
        <p:txBody>
          <a:bodyPr wrap="square" rtlCol="0">
            <a:spAutoFit/>
          </a:bodyPr>
          <a:lstStyle/>
          <a:p>
            <a:r>
              <a:rPr lang="en-US" sz="1600" dirty="0" smtClean="0"/>
              <a:t>When </a:t>
            </a:r>
            <a:r>
              <a:rPr lang="en-US" sz="1600" dirty="0"/>
              <a:t>plates converge and </a:t>
            </a:r>
            <a:r>
              <a:rPr lang="en-US" sz="1600" dirty="0" err="1"/>
              <a:t>subduction</a:t>
            </a:r>
            <a:r>
              <a:rPr lang="en-US" sz="1600" dirty="0"/>
              <a:t> occurs, the </a:t>
            </a:r>
            <a:r>
              <a:rPr lang="en-US" sz="1600" dirty="0" err="1"/>
              <a:t>subducting</a:t>
            </a:r>
            <a:r>
              <a:rPr lang="en-US" sz="1600" dirty="0"/>
              <a:t> plate releases volatiles (such as water and carbon dioxide) and these volatiles lower the solidus temperature and the mantle melts. At hotspots, the </a:t>
            </a:r>
            <a:r>
              <a:rPr lang="en-US" sz="1600" dirty="0" err="1">
                <a:solidFill>
                  <a:srgbClr val="FFFF00"/>
                </a:solidFill>
              </a:rPr>
              <a:t>geotherm</a:t>
            </a:r>
            <a:r>
              <a:rPr lang="en-US" sz="1600" dirty="0">
                <a:solidFill>
                  <a:srgbClr val="FFFF00"/>
                </a:solidFill>
              </a:rPr>
              <a:t> is higher (by about 100-200 degrees C) and melting is able to occur.</a:t>
            </a:r>
          </a:p>
        </p:txBody>
      </p:sp>
    </p:spTree>
    <p:extLst>
      <p:ext uri="{BB962C8B-B14F-4D97-AF65-F5344CB8AC3E}">
        <p14:creationId xmlns:p14="http://schemas.microsoft.com/office/powerpoint/2010/main" val="129687881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PHYSICS AND GEODYNAMICS</a:t>
            </a:r>
            <a:endParaRPr lang="en-US" dirty="0"/>
          </a:p>
        </p:txBody>
      </p:sp>
      <p:sp>
        <p:nvSpPr>
          <p:cNvPr id="9" name="TextBox 8"/>
          <p:cNvSpPr txBox="1"/>
          <p:nvPr/>
        </p:nvSpPr>
        <p:spPr>
          <a:xfrm>
            <a:off x="338667" y="1940858"/>
            <a:ext cx="8537222" cy="1046440"/>
          </a:xfrm>
          <a:prstGeom prst="rect">
            <a:avLst/>
          </a:prstGeom>
          <a:noFill/>
        </p:spPr>
        <p:txBody>
          <a:bodyPr wrap="square" rtlCol="0">
            <a:spAutoFit/>
          </a:bodyPr>
          <a:lstStyle/>
          <a:p>
            <a:r>
              <a:rPr lang="en-US" sz="2000" dirty="0" smtClean="0"/>
              <a:t>Earthquakes </a:t>
            </a:r>
            <a:r>
              <a:rPr lang="en-US" sz="2000" dirty="0"/>
              <a:t>occur at </a:t>
            </a:r>
            <a:r>
              <a:rPr lang="en-US" sz="2000" dirty="0" err="1"/>
              <a:t>subduction</a:t>
            </a:r>
            <a:r>
              <a:rPr lang="en-US" sz="2000" dirty="0"/>
              <a:t> zones. </a:t>
            </a:r>
            <a:r>
              <a:rPr lang="en-US" sz="1400" b="1" i="1" dirty="0" smtClean="0">
                <a:solidFill>
                  <a:srgbClr val="FFFF00"/>
                </a:solidFill>
              </a:rPr>
              <a:t>Any </a:t>
            </a:r>
            <a:r>
              <a:rPr lang="en-US" sz="1400" b="1" i="1" dirty="0">
                <a:solidFill>
                  <a:srgbClr val="FFFF00"/>
                </a:solidFill>
              </a:rPr>
              <a:t>place where tectonic plates move past one another will occasionally experience earthshaking.</a:t>
            </a:r>
            <a:r>
              <a:rPr lang="en-US" sz="1400" dirty="0"/>
              <a:t> Earthquakes occur where plates move apart (such as at mid-ocean ridges), slide past each other (such as at the San Andreas fault), or converge and </a:t>
            </a:r>
            <a:r>
              <a:rPr lang="en-US" sz="1400" dirty="0" err="1"/>
              <a:t>subduct</a:t>
            </a:r>
            <a:r>
              <a:rPr lang="en-US" sz="1400" dirty="0"/>
              <a:t> (such as at Japan).   </a:t>
            </a:r>
          </a:p>
        </p:txBody>
      </p:sp>
      <p:pic>
        <p:nvPicPr>
          <p:cNvPr id="6" name="Picture 5"/>
          <p:cNvPicPr>
            <a:picLocks noChangeAspect="1"/>
          </p:cNvPicPr>
          <p:nvPr/>
        </p:nvPicPr>
        <p:blipFill>
          <a:blip r:embed="rId2"/>
          <a:stretch>
            <a:fillRect/>
          </a:stretch>
        </p:blipFill>
        <p:spPr>
          <a:xfrm>
            <a:off x="457200" y="2987298"/>
            <a:ext cx="8356600" cy="3561411"/>
          </a:xfrm>
          <a:prstGeom prst="rect">
            <a:avLst/>
          </a:prstGeom>
        </p:spPr>
      </p:pic>
      <p:sp>
        <p:nvSpPr>
          <p:cNvPr id="7" name="TextBox 6"/>
          <p:cNvSpPr txBox="1"/>
          <p:nvPr/>
        </p:nvSpPr>
        <p:spPr>
          <a:xfrm>
            <a:off x="2305842" y="1247679"/>
            <a:ext cx="5480552" cy="861774"/>
          </a:xfrm>
          <a:prstGeom prst="rect">
            <a:avLst/>
          </a:prstGeom>
          <a:noFill/>
        </p:spPr>
        <p:txBody>
          <a:bodyPr wrap="square" rtlCol="0">
            <a:spAutoFit/>
          </a:bodyPr>
          <a:lstStyle/>
          <a:p>
            <a:r>
              <a:rPr lang="en-US" sz="3200" b="1" dirty="0">
                <a:solidFill>
                  <a:srgbClr val="FF0000"/>
                </a:solidFill>
              </a:rPr>
              <a:t>MORE CONSEQUENCES</a:t>
            </a:r>
          </a:p>
          <a:p>
            <a:endParaRPr lang="en-US" dirty="0"/>
          </a:p>
        </p:txBody>
      </p:sp>
    </p:spTree>
    <p:extLst>
      <p:ext uri="{BB962C8B-B14F-4D97-AF65-F5344CB8AC3E}">
        <p14:creationId xmlns:p14="http://schemas.microsoft.com/office/powerpoint/2010/main" val="247139823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PHYSICS AND GEODYNAMICS</a:t>
            </a:r>
            <a:endParaRPr lang="en-US" dirty="0"/>
          </a:p>
        </p:txBody>
      </p:sp>
      <p:sp>
        <p:nvSpPr>
          <p:cNvPr id="9" name="TextBox 8"/>
          <p:cNvSpPr txBox="1"/>
          <p:nvPr/>
        </p:nvSpPr>
        <p:spPr>
          <a:xfrm>
            <a:off x="3214185" y="1926465"/>
            <a:ext cx="2684092" cy="584776"/>
          </a:xfrm>
          <a:prstGeom prst="rect">
            <a:avLst/>
          </a:prstGeom>
          <a:noFill/>
        </p:spPr>
        <p:txBody>
          <a:bodyPr wrap="square" rtlCol="0">
            <a:spAutoFit/>
          </a:bodyPr>
          <a:lstStyle/>
          <a:p>
            <a:r>
              <a:rPr lang="en-US" sz="3200" b="1" i="1" dirty="0" smtClean="0">
                <a:solidFill>
                  <a:srgbClr val="FFFF00"/>
                </a:solidFill>
              </a:rPr>
              <a:t>TSUNAMIS</a:t>
            </a:r>
            <a:endParaRPr lang="en-US" sz="3200" b="1" i="1" dirty="0">
              <a:solidFill>
                <a:srgbClr val="FFFF00"/>
              </a:solidFill>
            </a:endParaRPr>
          </a:p>
        </p:txBody>
      </p:sp>
      <p:pic>
        <p:nvPicPr>
          <p:cNvPr id="3" name="Picture 2"/>
          <p:cNvPicPr>
            <a:picLocks noChangeAspect="1"/>
          </p:cNvPicPr>
          <p:nvPr/>
        </p:nvPicPr>
        <p:blipFill>
          <a:blip r:embed="rId3"/>
          <a:stretch>
            <a:fillRect/>
          </a:stretch>
        </p:blipFill>
        <p:spPr>
          <a:xfrm>
            <a:off x="457200" y="2511241"/>
            <a:ext cx="8013700" cy="2602492"/>
          </a:xfrm>
          <a:prstGeom prst="rect">
            <a:avLst/>
          </a:prstGeom>
        </p:spPr>
      </p:pic>
      <p:sp>
        <p:nvSpPr>
          <p:cNvPr id="4" name="TextBox 3"/>
          <p:cNvSpPr txBox="1"/>
          <p:nvPr/>
        </p:nvSpPr>
        <p:spPr>
          <a:xfrm>
            <a:off x="2289134" y="1283615"/>
            <a:ext cx="5313462" cy="584776"/>
          </a:xfrm>
          <a:prstGeom prst="rect">
            <a:avLst/>
          </a:prstGeom>
          <a:noFill/>
        </p:spPr>
        <p:txBody>
          <a:bodyPr wrap="square" rtlCol="0">
            <a:spAutoFit/>
          </a:bodyPr>
          <a:lstStyle/>
          <a:p>
            <a:r>
              <a:rPr lang="en-US" sz="3200" b="1" dirty="0">
                <a:solidFill>
                  <a:srgbClr val="FF0000"/>
                </a:solidFill>
              </a:rPr>
              <a:t>MORE </a:t>
            </a:r>
            <a:r>
              <a:rPr lang="en-US" sz="3200" b="1" dirty="0" smtClean="0">
                <a:solidFill>
                  <a:srgbClr val="FF0000"/>
                </a:solidFill>
              </a:rPr>
              <a:t>CONSEQUENCES</a:t>
            </a:r>
            <a:endParaRPr lang="en-US" sz="3200" b="1" dirty="0">
              <a:solidFill>
                <a:srgbClr val="FF0000"/>
              </a:solidFill>
            </a:endParaRPr>
          </a:p>
        </p:txBody>
      </p:sp>
      <p:sp>
        <p:nvSpPr>
          <p:cNvPr id="5" name="TextBox 4"/>
          <p:cNvSpPr txBox="1"/>
          <p:nvPr/>
        </p:nvSpPr>
        <p:spPr>
          <a:xfrm>
            <a:off x="457200" y="5364406"/>
            <a:ext cx="8365152" cy="1200329"/>
          </a:xfrm>
          <a:prstGeom prst="rect">
            <a:avLst/>
          </a:prstGeom>
          <a:noFill/>
        </p:spPr>
        <p:txBody>
          <a:bodyPr wrap="square" rtlCol="0">
            <a:spAutoFit/>
          </a:bodyPr>
          <a:lstStyle/>
          <a:p>
            <a:r>
              <a:rPr lang="en-US" dirty="0"/>
              <a:t>A tsunami is a series of waves produced by an event in the ocean such as an underwater landslide or an earthquake that cases large amounts of seawater to be displaced . Sometimes they can be very large. Catastrophic ones occur a few times a century, Other times they are so small they virtually undetectable.</a:t>
            </a:r>
          </a:p>
        </p:txBody>
      </p:sp>
    </p:spTree>
    <p:extLst>
      <p:ext uri="{BB962C8B-B14F-4D97-AF65-F5344CB8AC3E}">
        <p14:creationId xmlns:p14="http://schemas.microsoft.com/office/powerpoint/2010/main" val="330559393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PHYSICS AND GEODYNAMICS</a:t>
            </a:r>
            <a:endParaRPr lang="en-US" dirty="0"/>
          </a:p>
        </p:txBody>
      </p:sp>
      <p:sp>
        <p:nvSpPr>
          <p:cNvPr id="9" name="TextBox 8"/>
          <p:cNvSpPr txBox="1"/>
          <p:nvPr/>
        </p:nvSpPr>
        <p:spPr>
          <a:xfrm>
            <a:off x="3214185" y="1926465"/>
            <a:ext cx="2684092" cy="584776"/>
          </a:xfrm>
          <a:prstGeom prst="rect">
            <a:avLst/>
          </a:prstGeom>
          <a:noFill/>
        </p:spPr>
        <p:txBody>
          <a:bodyPr wrap="square" rtlCol="0">
            <a:spAutoFit/>
          </a:bodyPr>
          <a:lstStyle/>
          <a:p>
            <a:r>
              <a:rPr lang="en-US" sz="3200" b="1" i="1" dirty="0" smtClean="0">
                <a:solidFill>
                  <a:srgbClr val="FFFF00"/>
                </a:solidFill>
              </a:rPr>
              <a:t>TSUNAMIS</a:t>
            </a:r>
            <a:endParaRPr lang="en-US" sz="3200" b="1" i="1" dirty="0">
              <a:solidFill>
                <a:srgbClr val="FFFF00"/>
              </a:solidFill>
            </a:endParaRPr>
          </a:p>
        </p:txBody>
      </p:sp>
      <p:sp>
        <p:nvSpPr>
          <p:cNvPr id="4" name="TextBox 3"/>
          <p:cNvSpPr txBox="1"/>
          <p:nvPr/>
        </p:nvSpPr>
        <p:spPr>
          <a:xfrm>
            <a:off x="2289134" y="1283615"/>
            <a:ext cx="5313462" cy="584776"/>
          </a:xfrm>
          <a:prstGeom prst="rect">
            <a:avLst/>
          </a:prstGeom>
          <a:noFill/>
        </p:spPr>
        <p:txBody>
          <a:bodyPr wrap="square" rtlCol="0">
            <a:spAutoFit/>
          </a:bodyPr>
          <a:lstStyle/>
          <a:p>
            <a:r>
              <a:rPr lang="en-US" sz="3200" b="1" dirty="0">
                <a:solidFill>
                  <a:srgbClr val="FF0000"/>
                </a:solidFill>
              </a:rPr>
              <a:t>MORE </a:t>
            </a:r>
            <a:r>
              <a:rPr lang="en-US" sz="3200" b="1" dirty="0" smtClean="0">
                <a:solidFill>
                  <a:srgbClr val="FF0000"/>
                </a:solidFill>
              </a:rPr>
              <a:t>CONSEQUENCES</a:t>
            </a:r>
            <a:endParaRPr lang="en-US" sz="3200" b="1" dirty="0">
              <a:solidFill>
                <a:srgbClr val="FF0000"/>
              </a:solidFill>
            </a:endParaRPr>
          </a:p>
        </p:txBody>
      </p:sp>
      <p:sp>
        <p:nvSpPr>
          <p:cNvPr id="5" name="TextBox 4"/>
          <p:cNvSpPr txBox="1"/>
          <p:nvPr/>
        </p:nvSpPr>
        <p:spPr>
          <a:xfrm>
            <a:off x="457200" y="5364406"/>
            <a:ext cx="8365152" cy="1200329"/>
          </a:xfrm>
          <a:prstGeom prst="rect">
            <a:avLst/>
          </a:prstGeom>
          <a:noFill/>
        </p:spPr>
        <p:txBody>
          <a:bodyPr wrap="square" rtlCol="0">
            <a:spAutoFit/>
          </a:bodyPr>
          <a:lstStyle/>
          <a:p>
            <a:r>
              <a:rPr lang="en-US" dirty="0"/>
              <a:t>A tsunami is a series of waves produced by an event in the ocean such as an </a:t>
            </a:r>
            <a:r>
              <a:rPr lang="en-US" i="1" dirty="0">
                <a:solidFill>
                  <a:srgbClr val="FFFF00"/>
                </a:solidFill>
              </a:rPr>
              <a:t>underwater landslide or an earthquake </a:t>
            </a:r>
            <a:r>
              <a:rPr lang="en-US" dirty="0"/>
              <a:t>that cases large amounts of seawater to be displaced . Sometimes they can be very large. Catastrophic ones occur a few times a century, Other times they are so small they virtually undetectable.</a:t>
            </a:r>
          </a:p>
        </p:txBody>
      </p:sp>
      <p:pic>
        <p:nvPicPr>
          <p:cNvPr id="6" name="Picture 5" descr="ani_tidal.g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9134" y="2511241"/>
            <a:ext cx="4826000" cy="2298700"/>
          </a:xfrm>
          <a:prstGeom prst="rect">
            <a:avLst/>
          </a:prstGeom>
        </p:spPr>
      </p:pic>
    </p:spTree>
    <p:extLst>
      <p:ext uri="{BB962C8B-B14F-4D97-AF65-F5344CB8AC3E}">
        <p14:creationId xmlns:p14="http://schemas.microsoft.com/office/powerpoint/2010/main" val="340453317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PHYSICS AND GEODYNAMICS</a:t>
            </a:r>
            <a:endParaRPr lang="en-US" dirty="0"/>
          </a:p>
        </p:txBody>
      </p:sp>
      <p:sp>
        <p:nvSpPr>
          <p:cNvPr id="9" name="TextBox 8"/>
          <p:cNvSpPr txBox="1"/>
          <p:nvPr/>
        </p:nvSpPr>
        <p:spPr>
          <a:xfrm>
            <a:off x="3214184" y="1926465"/>
            <a:ext cx="5929815" cy="584776"/>
          </a:xfrm>
          <a:prstGeom prst="rect">
            <a:avLst/>
          </a:prstGeom>
          <a:noFill/>
        </p:spPr>
        <p:txBody>
          <a:bodyPr wrap="square" rtlCol="0">
            <a:spAutoFit/>
          </a:bodyPr>
          <a:lstStyle/>
          <a:p>
            <a:r>
              <a:rPr lang="en-US" sz="3200" b="1" i="1" dirty="0" smtClean="0">
                <a:solidFill>
                  <a:srgbClr val="FFFF00"/>
                </a:solidFill>
              </a:rPr>
              <a:t>TSUNAMIS – the physics</a:t>
            </a:r>
            <a:endParaRPr lang="en-US" sz="3200" b="1" i="1" dirty="0">
              <a:solidFill>
                <a:srgbClr val="FFFF00"/>
              </a:solidFill>
            </a:endParaRPr>
          </a:p>
        </p:txBody>
      </p:sp>
      <p:sp>
        <p:nvSpPr>
          <p:cNvPr id="4" name="TextBox 3"/>
          <p:cNvSpPr txBox="1"/>
          <p:nvPr/>
        </p:nvSpPr>
        <p:spPr>
          <a:xfrm>
            <a:off x="2289134" y="1283615"/>
            <a:ext cx="5313462" cy="584776"/>
          </a:xfrm>
          <a:prstGeom prst="rect">
            <a:avLst/>
          </a:prstGeom>
          <a:noFill/>
        </p:spPr>
        <p:txBody>
          <a:bodyPr wrap="square" rtlCol="0">
            <a:spAutoFit/>
          </a:bodyPr>
          <a:lstStyle/>
          <a:p>
            <a:r>
              <a:rPr lang="en-US" sz="3200" b="1" dirty="0">
                <a:solidFill>
                  <a:srgbClr val="FF0000"/>
                </a:solidFill>
              </a:rPr>
              <a:t>MORE </a:t>
            </a:r>
            <a:r>
              <a:rPr lang="en-US" sz="3200" b="1" dirty="0" smtClean="0">
                <a:solidFill>
                  <a:srgbClr val="FF0000"/>
                </a:solidFill>
              </a:rPr>
              <a:t>CONSEQUENCES</a:t>
            </a:r>
            <a:endParaRPr lang="en-US" sz="3200" b="1" dirty="0">
              <a:solidFill>
                <a:srgbClr val="FF0000"/>
              </a:solidFill>
            </a:endParaRPr>
          </a:p>
        </p:txBody>
      </p:sp>
      <p:pic>
        <p:nvPicPr>
          <p:cNvPr id="6" name="Picture 5"/>
          <p:cNvPicPr>
            <a:picLocks noChangeAspect="1"/>
          </p:cNvPicPr>
          <p:nvPr/>
        </p:nvPicPr>
        <p:blipFill>
          <a:blip r:embed="rId3"/>
          <a:stretch>
            <a:fillRect/>
          </a:stretch>
        </p:blipFill>
        <p:spPr>
          <a:xfrm>
            <a:off x="94639" y="1831853"/>
            <a:ext cx="3000762" cy="4928578"/>
          </a:xfrm>
          <a:prstGeom prst="rect">
            <a:avLst/>
          </a:prstGeom>
        </p:spPr>
      </p:pic>
      <p:sp>
        <p:nvSpPr>
          <p:cNvPr id="7" name="TextBox 6"/>
          <p:cNvSpPr txBox="1"/>
          <p:nvPr/>
        </p:nvSpPr>
        <p:spPr>
          <a:xfrm>
            <a:off x="3214184" y="2712110"/>
            <a:ext cx="5767770" cy="3693319"/>
          </a:xfrm>
          <a:prstGeom prst="rect">
            <a:avLst/>
          </a:prstGeom>
          <a:noFill/>
        </p:spPr>
        <p:txBody>
          <a:bodyPr wrap="square" rtlCol="0">
            <a:spAutoFit/>
          </a:bodyPr>
          <a:lstStyle/>
          <a:p>
            <a:r>
              <a:rPr lang="en-US" dirty="0"/>
              <a:t>Tsunamis are caused when there is a movement of land on the ocean floor and this displaces water causing one area of water to be higher than an other. The water at the surface starts to shift downhill and that is what triggers the tsunami. Tsunamis tend to maintain their force as they travel through the deep seas at speeds of a jetliner. While normal waves are movements of water along the surface of the </a:t>
            </a:r>
            <a:r>
              <a:rPr lang="en-US" dirty="0" smtClean="0"/>
              <a:t>sea, </a:t>
            </a:r>
            <a:r>
              <a:rPr lang="en-US" dirty="0"/>
              <a:t>tsunamis are forces that move through the sea sort of like a series of dominoes knocking over the dominoes in front of it. When a tsunami strikes a shallow ocean bottom it loses some energy to friction. In the open sea there is nothing to slow it down. </a:t>
            </a:r>
          </a:p>
        </p:txBody>
      </p:sp>
      <p:cxnSp>
        <p:nvCxnSpPr>
          <p:cNvPr id="5" name="Straight Arrow Connector 4"/>
          <p:cNvCxnSpPr/>
          <p:nvPr/>
        </p:nvCxnSpPr>
        <p:spPr>
          <a:xfrm flipH="1" flipV="1">
            <a:off x="1492250" y="2712110"/>
            <a:ext cx="1721934" cy="288266"/>
          </a:xfrm>
          <a:prstGeom prst="straightConnector1">
            <a:avLst/>
          </a:prstGeom>
          <a:ln w="38100" cmpd="sng">
            <a:solidFill>
              <a:schemeClr val="tx1"/>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2038231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PHYSICS AND GEODYNAMICS</a:t>
            </a:r>
            <a:endParaRPr lang="en-US" dirty="0"/>
          </a:p>
        </p:txBody>
      </p:sp>
      <p:sp>
        <p:nvSpPr>
          <p:cNvPr id="9" name="TextBox 8"/>
          <p:cNvSpPr txBox="1"/>
          <p:nvPr/>
        </p:nvSpPr>
        <p:spPr>
          <a:xfrm>
            <a:off x="3214184" y="1926465"/>
            <a:ext cx="5929815" cy="584776"/>
          </a:xfrm>
          <a:prstGeom prst="rect">
            <a:avLst/>
          </a:prstGeom>
          <a:noFill/>
        </p:spPr>
        <p:txBody>
          <a:bodyPr wrap="square" rtlCol="0">
            <a:spAutoFit/>
          </a:bodyPr>
          <a:lstStyle/>
          <a:p>
            <a:r>
              <a:rPr lang="en-US" sz="3200" b="1" i="1" dirty="0" smtClean="0">
                <a:solidFill>
                  <a:srgbClr val="FFFF00"/>
                </a:solidFill>
              </a:rPr>
              <a:t>TSUNAMIS – the physics</a:t>
            </a:r>
            <a:endParaRPr lang="en-US" sz="3200" b="1" i="1" dirty="0">
              <a:solidFill>
                <a:srgbClr val="FFFF00"/>
              </a:solidFill>
            </a:endParaRPr>
          </a:p>
        </p:txBody>
      </p:sp>
      <p:sp>
        <p:nvSpPr>
          <p:cNvPr id="4" name="TextBox 3"/>
          <p:cNvSpPr txBox="1"/>
          <p:nvPr/>
        </p:nvSpPr>
        <p:spPr>
          <a:xfrm>
            <a:off x="2289134" y="1283615"/>
            <a:ext cx="5313462" cy="584776"/>
          </a:xfrm>
          <a:prstGeom prst="rect">
            <a:avLst/>
          </a:prstGeom>
          <a:noFill/>
        </p:spPr>
        <p:txBody>
          <a:bodyPr wrap="square" rtlCol="0">
            <a:spAutoFit/>
          </a:bodyPr>
          <a:lstStyle/>
          <a:p>
            <a:r>
              <a:rPr lang="en-US" sz="3200" b="1" dirty="0">
                <a:solidFill>
                  <a:srgbClr val="FF0000"/>
                </a:solidFill>
              </a:rPr>
              <a:t>MORE </a:t>
            </a:r>
            <a:r>
              <a:rPr lang="en-US" sz="3200" b="1" dirty="0" smtClean="0">
                <a:solidFill>
                  <a:srgbClr val="FF0000"/>
                </a:solidFill>
              </a:rPr>
              <a:t>CONSEQUENCES</a:t>
            </a:r>
            <a:endParaRPr lang="en-US" sz="3200" b="1" dirty="0">
              <a:solidFill>
                <a:srgbClr val="FF0000"/>
              </a:solidFill>
            </a:endParaRPr>
          </a:p>
        </p:txBody>
      </p:sp>
      <p:pic>
        <p:nvPicPr>
          <p:cNvPr id="6" name="Picture 5"/>
          <p:cNvPicPr>
            <a:picLocks noChangeAspect="1"/>
          </p:cNvPicPr>
          <p:nvPr/>
        </p:nvPicPr>
        <p:blipFill>
          <a:blip r:embed="rId3"/>
          <a:stretch>
            <a:fillRect/>
          </a:stretch>
        </p:blipFill>
        <p:spPr>
          <a:xfrm>
            <a:off x="94639" y="1831853"/>
            <a:ext cx="3000762" cy="4928578"/>
          </a:xfrm>
          <a:prstGeom prst="rect">
            <a:avLst/>
          </a:prstGeom>
        </p:spPr>
      </p:pic>
      <p:sp>
        <p:nvSpPr>
          <p:cNvPr id="7" name="TextBox 6"/>
          <p:cNvSpPr txBox="1"/>
          <p:nvPr/>
        </p:nvSpPr>
        <p:spPr>
          <a:xfrm>
            <a:off x="3214184" y="2712110"/>
            <a:ext cx="5767770" cy="1200329"/>
          </a:xfrm>
          <a:prstGeom prst="rect">
            <a:avLst/>
          </a:prstGeom>
          <a:noFill/>
        </p:spPr>
        <p:txBody>
          <a:bodyPr wrap="square" rtlCol="0">
            <a:spAutoFit/>
          </a:bodyPr>
          <a:lstStyle/>
          <a:p>
            <a:r>
              <a:rPr lang="en-US" dirty="0"/>
              <a:t>Tsunami waves usually strike in a train of a dozen or more waves rather than a single wave with each wave slightly weaker that the one in front of it. The distance between the swells can be a be a kilometer or more. </a:t>
            </a:r>
          </a:p>
        </p:txBody>
      </p:sp>
      <p:cxnSp>
        <p:nvCxnSpPr>
          <p:cNvPr id="5" name="Straight Arrow Connector 4"/>
          <p:cNvCxnSpPr/>
          <p:nvPr/>
        </p:nvCxnSpPr>
        <p:spPr>
          <a:xfrm flipH="1">
            <a:off x="1206501" y="3016250"/>
            <a:ext cx="2007683" cy="497715"/>
          </a:xfrm>
          <a:prstGeom prst="straightConnector1">
            <a:avLst/>
          </a:prstGeom>
          <a:ln w="38100" cmpd="sng">
            <a:solidFill>
              <a:schemeClr val="tx1"/>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3679160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PHYSICS AND GEODYNAMICS</a:t>
            </a:r>
            <a:endParaRPr lang="en-US" dirty="0"/>
          </a:p>
        </p:txBody>
      </p:sp>
      <p:sp>
        <p:nvSpPr>
          <p:cNvPr id="9" name="TextBox 8"/>
          <p:cNvSpPr txBox="1"/>
          <p:nvPr/>
        </p:nvSpPr>
        <p:spPr>
          <a:xfrm>
            <a:off x="3214184" y="1926465"/>
            <a:ext cx="5929815" cy="584776"/>
          </a:xfrm>
          <a:prstGeom prst="rect">
            <a:avLst/>
          </a:prstGeom>
          <a:noFill/>
        </p:spPr>
        <p:txBody>
          <a:bodyPr wrap="square" rtlCol="0">
            <a:spAutoFit/>
          </a:bodyPr>
          <a:lstStyle/>
          <a:p>
            <a:r>
              <a:rPr lang="en-US" sz="3200" b="1" i="1" dirty="0" smtClean="0">
                <a:solidFill>
                  <a:srgbClr val="FFFF00"/>
                </a:solidFill>
              </a:rPr>
              <a:t>TSUNAMIS – the physics</a:t>
            </a:r>
            <a:endParaRPr lang="en-US" sz="3200" b="1" i="1" dirty="0">
              <a:solidFill>
                <a:srgbClr val="FFFF00"/>
              </a:solidFill>
            </a:endParaRPr>
          </a:p>
        </p:txBody>
      </p:sp>
      <p:sp>
        <p:nvSpPr>
          <p:cNvPr id="4" name="TextBox 3"/>
          <p:cNvSpPr txBox="1"/>
          <p:nvPr/>
        </p:nvSpPr>
        <p:spPr>
          <a:xfrm>
            <a:off x="2289134" y="1283615"/>
            <a:ext cx="5313462" cy="584776"/>
          </a:xfrm>
          <a:prstGeom prst="rect">
            <a:avLst/>
          </a:prstGeom>
          <a:noFill/>
        </p:spPr>
        <p:txBody>
          <a:bodyPr wrap="square" rtlCol="0">
            <a:spAutoFit/>
          </a:bodyPr>
          <a:lstStyle/>
          <a:p>
            <a:r>
              <a:rPr lang="en-US" sz="3200" b="1" dirty="0">
                <a:solidFill>
                  <a:srgbClr val="FF0000"/>
                </a:solidFill>
              </a:rPr>
              <a:t>MORE </a:t>
            </a:r>
            <a:r>
              <a:rPr lang="en-US" sz="3200" b="1" dirty="0" smtClean="0">
                <a:solidFill>
                  <a:srgbClr val="FF0000"/>
                </a:solidFill>
              </a:rPr>
              <a:t>CONSEQUENCES</a:t>
            </a:r>
            <a:endParaRPr lang="en-US" sz="3200" b="1" dirty="0">
              <a:solidFill>
                <a:srgbClr val="FF0000"/>
              </a:solidFill>
            </a:endParaRPr>
          </a:p>
        </p:txBody>
      </p:sp>
      <p:pic>
        <p:nvPicPr>
          <p:cNvPr id="6" name="Picture 5"/>
          <p:cNvPicPr>
            <a:picLocks noChangeAspect="1"/>
          </p:cNvPicPr>
          <p:nvPr/>
        </p:nvPicPr>
        <p:blipFill>
          <a:blip r:embed="rId3"/>
          <a:stretch>
            <a:fillRect/>
          </a:stretch>
        </p:blipFill>
        <p:spPr>
          <a:xfrm>
            <a:off x="94639" y="1831853"/>
            <a:ext cx="3000762" cy="4928578"/>
          </a:xfrm>
          <a:prstGeom prst="rect">
            <a:avLst/>
          </a:prstGeom>
        </p:spPr>
      </p:pic>
      <p:sp>
        <p:nvSpPr>
          <p:cNvPr id="7" name="TextBox 6"/>
          <p:cNvSpPr txBox="1"/>
          <p:nvPr/>
        </p:nvSpPr>
        <p:spPr>
          <a:xfrm>
            <a:off x="3214184" y="2712110"/>
            <a:ext cx="5767770" cy="3139321"/>
          </a:xfrm>
          <a:prstGeom prst="rect">
            <a:avLst/>
          </a:prstGeom>
          <a:noFill/>
        </p:spPr>
        <p:txBody>
          <a:bodyPr wrap="square" rtlCol="0">
            <a:spAutoFit/>
          </a:bodyPr>
          <a:lstStyle/>
          <a:p>
            <a:r>
              <a:rPr lang="en-US" dirty="0"/>
              <a:t>Tsunami waves usually strike in </a:t>
            </a:r>
            <a:r>
              <a:rPr lang="en-US" dirty="0">
                <a:solidFill>
                  <a:srgbClr val="FFFF00"/>
                </a:solidFill>
              </a:rPr>
              <a:t>a train of a dozen or more waves </a:t>
            </a:r>
            <a:r>
              <a:rPr lang="en-US" dirty="0"/>
              <a:t>rather than a single wave with each wave slightly weaker that the one in front of it. The distance between the swells can be a be a kilometer or more. </a:t>
            </a:r>
            <a:endParaRPr lang="en-US" dirty="0" smtClean="0"/>
          </a:p>
          <a:p>
            <a:endParaRPr lang="en-US" dirty="0"/>
          </a:p>
          <a:p>
            <a:r>
              <a:rPr lang="en-US" dirty="0"/>
              <a:t>Tsunamis waves generally </a:t>
            </a:r>
            <a:r>
              <a:rPr lang="en-US" dirty="0">
                <a:solidFill>
                  <a:srgbClr val="FFFF00"/>
                </a:solidFill>
              </a:rPr>
              <a:t>radiate out in directions opposite from the seismic disturbance</a:t>
            </a:r>
            <a:r>
              <a:rPr lang="en-US" dirty="0"/>
              <a:t>. They are distinguished from coastal waves in that can be very long and move at very high speeds. A single wave from a tsunami can be </a:t>
            </a:r>
            <a:r>
              <a:rPr lang="en-US" b="1" i="1" dirty="0">
                <a:solidFill>
                  <a:srgbClr val="FFFF00"/>
                </a:solidFill>
              </a:rPr>
              <a:t>160 kilometers long and move across the ocean at 965 kilometers per hour. </a:t>
            </a:r>
          </a:p>
        </p:txBody>
      </p:sp>
      <p:cxnSp>
        <p:nvCxnSpPr>
          <p:cNvPr id="5" name="Straight Arrow Connector 4"/>
          <p:cNvCxnSpPr>
            <a:stCxn id="7" idx="1"/>
          </p:cNvCxnSpPr>
          <p:nvPr/>
        </p:nvCxnSpPr>
        <p:spPr>
          <a:xfrm flipH="1">
            <a:off x="1158875" y="4281771"/>
            <a:ext cx="2055309" cy="274354"/>
          </a:xfrm>
          <a:prstGeom prst="straightConnector1">
            <a:avLst/>
          </a:prstGeom>
          <a:ln w="38100" cmpd="sng">
            <a:solidFill>
              <a:srgbClr val="FFFFFF"/>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70627256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PHYSICS AND GEODYNAMICS</a:t>
            </a:r>
            <a:endParaRPr lang="en-US" dirty="0"/>
          </a:p>
        </p:txBody>
      </p:sp>
      <p:sp>
        <p:nvSpPr>
          <p:cNvPr id="9" name="TextBox 8"/>
          <p:cNvSpPr txBox="1"/>
          <p:nvPr/>
        </p:nvSpPr>
        <p:spPr>
          <a:xfrm>
            <a:off x="3214184" y="1926465"/>
            <a:ext cx="5929815" cy="584776"/>
          </a:xfrm>
          <a:prstGeom prst="rect">
            <a:avLst/>
          </a:prstGeom>
          <a:noFill/>
        </p:spPr>
        <p:txBody>
          <a:bodyPr wrap="square" rtlCol="0">
            <a:spAutoFit/>
          </a:bodyPr>
          <a:lstStyle/>
          <a:p>
            <a:r>
              <a:rPr lang="en-US" sz="3200" b="1" i="1" dirty="0" smtClean="0">
                <a:solidFill>
                  <a:srgbClr val="FFFF00"/>
                </a:solidFill>
              </a:rPr>
              <a:t>TSUNAMIS – the physics</a:t>
            </a:r>
            <a:endParaRPr lang="en-US" sz="3200" b="1" i="1" dirty="0">
              <a:solidFill>
                <a:srgbClr val="FFFF00"/>
              </a:solidFill>
            </a:endParaRPr>
          </a:p>
        </p:txBody>
      </p:sp>
      <p:sp>
        <p:nvSpPr>
          <p:cNvPr id="4" name="TextBox 3"/>
          <p:cNvSpPr txBox="1"/>
          <p:nvPr/>
        </p:nvSpPr>
        <p:spPr>
          <a:xfrm>
            <a:off x="2289134" y="1283615"/>
            <a:ext cx="5313462" cy="584776"/>
          </a:xfrm>
          <a:prstGeom prst="rect">
            <a:avLst/>
          </a:prstGeom>
          <a:noFill/>
        </p:spPr>
        <p:txBody>
          <a:bodyPr wrap="square" rtlCol="0">
            <a:spAutoFit/>
          </a:bodyPr>
          <a:lstStyle/>
          <a:p>
            <a:r>
              <a:rPr lang="en-US" sz="3200" b="1" dirty="0">
                <a:solidFill>
                  <a:srgbClr val="FF0000"/>
                </a:solidFill>
              </a:rPr>
              <a:t>MORE </a:t>
            </a:r>
            <a:r>
              <a:rPr lang="en-US" sz="3200" b="1" dirty="0" smtClean="0">
                <a:solidFill>
                  <a:srgbClr val="FF0000"/>
                </a:solidFill>
              </a:rPr>
              <a:t>CONSEQUENCES</a:t>
            </a:r>
            <a:endParaRPr lang="en-US" sz="3200" b="1" dirty="0">
              <a:solidFill>
                <a:srgbClr val="FF0000"/>
              </a:solidFill>
            </a:endParaRPr>
          </a:p>
        </p:txBody>
      </p:sp>
      <p:pic>
        <p:nvPicPr>
          <p:cNvPr id="6" name="Picture 5"/>
          <p:cNvPicPr>
            <a:picLocks noChangeAspect="1"/>
          </p:cNvPicPr>
          <p:nvPr/>
        </p:nvPicPr>
        <p:blipFill>
          <a:blip r:embed="rId3"/>
          <a:stretch>
            <a:fillRect/>
          </a:stretch>
        </p:blipFill>
        <p:spPr>
          <a:xfrm>
            <a:off x="94639" y="1831853"/>
            <a:ext cx="3000762" cy="4928578"/>
          </a:xfrm>
          <a:prstGeom prst="rect">
            <a:avLst/>
          </a:prstGeom>
        </p:spPr>
      </p:pic>
      <p:sp>
        <p:nvSpPr>
          <p:cNvPr id="7" name="TextBox 6"/>
          <p:cNvSpPr txBox="1"/>
          <p:nvPr/>
        </p:nvSpPr>
        <p:spPr>
          <a:xfrm>
            <a:off x="3214184" y="2712110"/>
            <a:ext cx="5767770" cy="2308324"/>
          </a:xfrm>
          <a:prstGeom prst="rect">
            <a:avLst/>
          </a:prstGeom>
          <a:noFill/>
        </p:spPr>
        <p:txBody>
          <a:bodyPr wrap="square" rtlCol="0">
            <a:spAutoFit/>
          </a:bodyPr>
          <a:lstStyle/>
          <a:p>
            <a:r>
              <a:rPr lang="en-US" dirty="0"/>
              <a:t>Tsunamis move like sound waves through the water and get slower and more powerful at the surface as they move through shallow water. When they approach the coast </a:t>
            </a:r>
            <a:r>
              <a:rPr lang="en-US" dirty="0" smtClean="0"/>
              <a:t>they </a:t>
            </a:r>
            <a:r>
              <a:rPr lang="en-US" dirty="0"/>
              <a:t>slow dramatically as their wavelength shortens, causing them to rise up dramatically because of the enormous volume of water that piles up in the shallow water. The top travels at fast speed which increases its height. </a:t>
            </a:r>
          </a:p>
        </p:txBody>
      </p:sp>
      <p:cxnSp>
        <p:nvCxnSpPr>
          <p:cNvPr id="14" name="Straight Arrow Connector 13"/>
          <p:cNvCxnSpPr/>
          <p:nvPr/>
        </p:nvCxnSpPr>
        <p:spPr>
          <a:xfrm flipH="1">
            <a:off x="2289134" y="5020434"/>
            <a:ext cx="1108116" cy="297691"/>
          </a:xfrm>
          <a:prstGeom prst="straightConnector1">
            <a:avLst/>
          </a:prstGeom>
          <a:ln w="38100" cmpd="sng">
            <a:solidFill>
              <a:schemeClr val="tx1"/>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27901873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PHYSICS AND GEODYNAMICS</a:t>
            </a:r>
            <a:endParaRPr lang="en-US" dirty="0"/>
          </a:p>
        </p:txBody>
      </p:sp>
      <p:sp>
        <p:nvSpPr>
          <p:cNvPr id="9" name="TextBox 8"/>
          <p:cNvSpPr txBox="1"/>
          <p:nvPr/>
        </p:nvSpPr>
        <p:spPr>
          <a:xfrm>
            <a:off x="3214184" y="1926465"/>
            <a:ext cx="5929815" cy="584776"/>
          </a:xfrm>
          <a:prstGeom prst="rect">
            <a:avLst/>
          </a:prstGeom>
          <a:noFill/>
        </p:spPr>
        <p:txBody>
          <a:bodyPr wrap="square" rtlCol="0">
            <a:spAutoFit/>
          </a:bodyPr>
          <a:lstStyle/>
          <a:p>
            <a:r>
              <a:rPr lang="en-US" sz="3200" b="1" i="1" dirty="0" smtClean="0">
                <a:solidFill>
                  <a:srgbClr val="FFFF00"/>
                </a:solidFill>
              </a:rPr>
              <a:t>TSUNAMIS – the physics</a:t>
            </a:r>
            <a:endParaRPr lang="en-US" sz="3200" b="1" i="1" dirty="0">
              <a:solidFill>
                <a:srgbClr val="FFFF00"/>
              </a:solidFill>
            </a:endParaRPr>
          </a:p>
        </p:txBody>
      </p:sp>
      <p:sp>
        <p:nvSpPr>
          <p:cNvPr id="4" name="TextBox 3"/>
          <p:cNvSpPr txBox="1"/>
          <p:nvPr/>
        </p:nvSpPr>
        <p:spPr>
          <a:xfrm>
            <a:off x="2289134" y="1283615"/>
            <a:ext cx="5313462" cy="584776"/>
          </a:xfrm>
          <a:prstGeom prst="rect">
            <a:avLst/>
          </a:prstGeom>
          <a:noFill/>
        </p:spPr>
        <p:txBody>
          <a:bodyPr wrap="square" rtlCol="0">
            <a:spAutoFit/>
          </a:bodyPr>
          <a:lstStyle/>
          <a:p>
            <a:r>
              <a:rPr lang="en-US" sz="3200" b="1" dirty="0">
                <a:solidFill>
                  <a:srgbClr val="FF0000"/>
                </a:solidFill>
              </a:rPr>
              <a:t>MORE </a:t>
            </a:r>
            <a:r>
              <a:rPr lang="en-US" sz="3200" b="1" dirty="0" smtClean="0">
                <a:solidFill>
                  <a:srgbClr val="FF0000"/>
                </a:solidFill>
              </a:rPr>
              <a:t>CONSEQUENCES</a:t>
            </a:r>
            <a:endParaRPr lang="en-US" sz="3200" b="1" dirty="0">
              <a:solidFill>
                <a:srgbClr val="FF0000"/>
              </a:solidFill>
            </a:endParaRPr>
          </a:p>
        </p:txBody>
      </p:sp>
      <p:pic>
        <p:nvPicPr>
          <p:cNvPr id="6" name="Picture 5"/>
          <p:cNvPicPr>
            <a:picLocks noChangeAspect="1"/>
          </p:cNvPicPr>
          <p:nvPr/>
        </p:nvPicPr>
        <p:blipFill>
          <a:blip r:embed="rId3"/>
          <a:stretch>
            <a:fillRect/>
          </a:stretch>
        </p:blipFill>
        <p:spPr>
          <a:xfrm>
            <a:off x="94639" y="1831853"/>
            <a:ext cx="3000762" cy="4928578"/>
          </a:xfrm>
          <a:prstGeom prst="rect">
            <a:avLst/>
          </a:prstGeom>
        </p:spPr>
      </p:pic>
      <p:sp>
        <p:nvSpPr>
          <p:cNvPr id="7" name="TextBox 6"/>
          <p:cNvSpPr txBox="1"/>
          <p:nvPr/>
        </p:nvSpPr>
        <p:spPr>
          <a:xfrm>
            <a:off x="3214184" y="2712110"/>
            <a:ext cx="5767770" cy="2585323"/>
          </a:xfrm>
          <a:prstGeom prst="rect">
            <a:avLst/>
          </a:prstGeom>
          <a:noFill/>
        </p:spPr>
        <p:txBody>
          <a:bodyPr wrap="square" rtlCol="0">
            <a:spAutoFit/>
          </a:bodyPr>
          <a:lstStyle/>
          <a:p>
            <a:r>
              <a:rPr lang="en-US" dirty="0"/>
              <a:t>A super powerful tsunami can move at 900kph in deep water, producing only a ripple at the surface, not even noticed by ships in the open sea. It slows to 300kph at the continental shelf and then suddenly rises to 20 meters when it hits the shore at 35 </a:t>
            </a:r>
            <a:r>
              <a:rPr lang="en-US" dirty="0" err="1"/>
              <a:t>kph</a:t>
            </a:r>
            <a:r>
              <a:rPr lang="en-US" dirty="0"/>
              <a:t>, potentially killing thousands. </a:t>
            </a:r>
            <a:r>
              <a:rPr lang="en-US" b="1" i="1" dirty="0">
                <a:solidFill>
                  <a:srgbClr val="FFFF00"/>
                </a:solidFill>
              </a:rPr>
              <a:t>When a wave slows it does not lose energy it simply rearranges it. In many case the full energy of a tsunami is not released until it hits something. </a:t>
            </a:r>
          </a:p>
        </p:txBody>
      </p:sp>
      <p:cxnSp>
        <p:nvCxnSpPr>
          <p:cNvPr id="5" name="Straight Arrow Connector 4"/>
          <p:cNvCxnSpPr/>
          <p:nvPr/>
        </p:nvCxnSpPr>
        <p:spPr>
          <a:xfrm flipH="1">
            <a:off x="2273259" y="5143500"/>
            <a:ext cx="2727366" cy="1143000"/>
          </a:xfrm>
          <a:prstGeom prst="straightConnector1">
            <a:avLst/>
          </a:prstGeom>
          <a:ln w="38100" cmpd="sng">
            <a:solidFill>
              <a:schemeClr val="tx1"/>
            </a:solidFill>
            <a:tailEnd type="arrow"/>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295069085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PHYSICS AND GEODYNAMICS</a:t>
            </a:r>
            <a:endParaRPr lang="en-US" dirty="0"/>
          </a:p>
        </p:txBody>
      </p:sp>
      <p:pic>
        <p:nvPicPr>
          <p:cNvPr id="4" name="Picture 3"/>
          <p:cNvPicPr>
            <a:picLocks noChangeAspect="1"/>
          </p:cNvPicPr>
          <p:nvPr/>
        </p:nvPicPr>
        <p:blipFill>
          <a:blip r:embed="rId2"/>
          <a:stretch>
            <a:fillRect/>
          </a:stretch>
        </p:blipFill>
        <p:spPr>
          <a:xfrm>
            <a:off x="457200" y="1355650"/>
            <a:ext cx="3140692" cy="1831280"/>
          </a:xfrm>
          <a:prstGeom prst="rect">
            <a:avLst/>
          </a:prstGeom>
        </p:spPr>
      </p:pic>
      <p:sp>
        <p:nvSpPr>
          <p:cNvPr id="5" name="TextBox 4"/>
          <p:cNvSpPr txBox="1"/>
          <p:nvPr/>
        </p:nvSpPr>
        <p:spPr>
          <a:xfrm>
            <a:off x="3954162" y="1417638"/>
            <a:ext cx="3970638" cy="1477328"/>
          </a:xfrm>
          <a:prstGeom prst="rect">
            <a:avLst/>
          </a:prstGeom>
          <a:noFill/>
        </p:spPr>
        <p:txBody>
          <a:bodyPr wrap="square" rtlCol="0">
            <a:spAutoFit/>
          </a:bodyPr>
          <a:lstStyle/>
          <a:p>
            <a:r>
              <a:rPr lang="en-US" dirty="0" smtClean="0"/>
              <a:t>Of course, these are Isaac Newton’s famous Laws of Motion, one of his many achievements that prompted the origins of science as we know it today.</a:t>
            </a:r>
            <a:endParaRPr lang="en-US" dirty="0"/>
          </a:p>
        </p:txBody>
      </p:sp>
      <p:sp>
        <p:nvSpPr>
          <p:cNvPr id="3" name="TextBox 2"/>
          <p:cNvSpPr txBox="1"/>
          <p:nvPr/>
        </p:nvSpPr>
        <p:spPr>
          <a:xfrm>
            <a:off x="576103" y="3522295"/>
            <a:ext cx="7711926" cy="1200329"/>
          </a:xfrm>
          <a:prstGeom prst="rect">
            <a:avLst/>
          </a:prstGeom>
          <a:noFill/>
        </p:spPr>
        <p:txBody>
          <a:bodyPr wrap="square" rtlCol="0">
            <a:spAutoFit/>
          </a:bodyPr>
          <a:lstStyle/>
          <a:p>
            <a:r>
              <a:rPr lang="en-US" dirty="0" smtClean="0"/>
              <a:t>Much of what we call “classical” (or Newtonian) physics is based on such defining principles to help us to understand how the world works.</a:t>
            </a:r>
          </a:p>
          <a:p>
            <a:endParaRPr lang="en-US" dirty="0"/>
          </a:p>
          <a:p>
            <a:endParaRPr lang="en-US" dirty="0"/>
          </a:p>
        </p:txBody>
      </p:sp>
    </p:spTree>
    <p:extLst>
      <p:ext uri="{BB962C8B-B14F-4D97-AF65-F5344CB8AC3E}">
        <p14:creationId xmlns:p14="http://schemas.microsoft.com/office/powerpoint/2010/main" val="74878762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PHYSICS AND GEODYNAMICS</a:t>
            </a:r>
            <a:endParaRPr lang="en-US" dirty="0"/>
          </a:p>
        </p:txBody>
      </p:sp>
      <p:sp>
        <p:nvSpPr>
          <p:cNvPr id="9" name="TextBox 8"/>
          <p:cNvSpPr txBox="1"/>
          <p:nvPr/>
        </p:nvSpPr>
        <p:spPr>
          <a:xfrm>
            <a:off x="3214184" y="1926465"/>
            <a:ext cx="5929815" cy="584776"/>
          </a:xfrm>
          <a:prstGeom prst="rect">
            <a:avLst/>
          </a:prstGeom>
          <a:noFill/>
        </p:spPr>
        <p:txBody>
          <a:bodyPr wrap="square" rtlCol="0">
            <a:spAutoFit/>
          </a:bodyPr>
          <a:lstStyle/>
          <a:p>
            <a:r>
              <a:rPr lang="en-US" sz="3200" b="1" i="1" dirty="0" smtClean="0">
                <a:solidFill>
                  <a:srgbClr val="FFFF00"/>
                </a:solidFill>
              </a:rPr>
              <a:t>TSUNAMIS – the physics</a:t>
            </a:r>
            <a:endParaRPr lang="en-US" sz="3200" b="1" i="1" dirty="0">
              <a:solidFill>
                <a:srgbClr val="FFFF00"/>
              </a:solidFill>
            </a:endParaRPr>
          </a:p>
        </p:txBody>
      </p:sp>
      <p:sp>
        <p:nvSpPr>
          <p:cNvPr id="4" name="TextBox 3"/>
          <p:cNvSpPr txBox="1"/>
          <p:nvPr/>
        </p:nvSpPr>
        <p:spPr>
          <a:xfrm>
            <a:off x="2289134" y="1283615"/>
            <a:ext cx="5313462" cy="584776"/>
          </a:xfrm>
          <a:prstGeom prst="rect">
            <a:avLst/>
          </a:prstGeom>
          <a:noFill/>
        </p:spPr>
        <p:txBody>
          <a:bodyPr wrap="square" rtlCol="0">
            <a:spAutoFit/>
          </a:bodyPr>
          <a:lstStyle/>
          <a:p>
            <a:r>
              <a:rPr lang="en-US" sz="3200" b="1" dirty="0">
                <a:solidFill>
                  <a:srgbClr val="FF0000"/>
                </a:solidFill>
              </a:rPr>
              <a:t>MORE </a:t>
            </a:r>
            <a:r>
              <a:rPr lang="en-US" sz="3200" b="1" dirty="0" smtClean="0">
                <a:solidFill>
                  <a:srgbClr val="FF0000"/>
                </a:solidFill>
              </a:rPr>
              <a:t>CONSEQUENCES</a:t>
            </a:r>
            <a:endParaRPr lang="en-US" sz="3200" b="1" dirty="0">
              <a:solidFill>
                <a:srgbClr val="FF0000"/>
              </a:solidFill>
            </a:endParaRPr>
          </a:p>
        </p:txBody>
      </p:sp>
      <p:pic>
        <p:nvPicPr>
          <p:cNvPr id="6" name="Picture 5"/>
          <p:cNvPicPr>
            <a:picLocks noChangeAspect="1"/>
          </p:cNvPicPr>
          <p:nvPr/>
        </p:nvPicPr>
        <p:blipFill>
          <a:blip r:embed="rId3"/>
          <a:stretch>
            <a:fillRect/>
          </a:stretch>
        </p:blipFill>
        <p:spPr>
          <a:xfrm>
            <a:off x="94639" y="1831853"/>
            <a:ext cx="3000762" cy="4928578"/>
          </a:xfrm>
          <a:prstGeom prst="rect">
            <a:avLst/>
          </a:prstGeom>
        </p:spPr>
      </p:pic>
      <p:sp>
        <p:nvSpPr>
          <p:cNvPr id="7" name="TextBox 6"/>
          <p:cNvSpPr txBox="1"/>
          <p:nvPr/>
        </p:nvSpPr>
        <p:spPr>
          <a:xfrm>
            <a:off x="3214184" y="2712110"/>
            <a:ext cx="5767770" cy="3416320"/>
          </a:xfrm>
          <a:prstGeom prst="rect">
            <a:avLst/>
          </a:prstGeom>
          <a:noFill/>
        </p:spPr>
        <p:txBody>
          <a:bodyPr wrap="square" rtlCol="0">
            <a:spAutoFit/>
          </a:bodyPr>
          <a:lstStyle/>
          <a:p>
            <a:r>
              <a:rPr lang="en-US" dirty="0"/>
              <a:t>When the water off the coast is very deep, tsunamis come a shore like a high tide that just keeps coming and coming. When the water is shallow large violent, breaking waves are more likely. When trains of waves hit shallow water the leading waves slows down first and the waves behind them slow down less rapidly and pile on from behind, shortened the distance between the waves and adding to the height of the leading waves. Hours after an earthquake </a:t>
            </a:r>
            <a:r>
              <a:rPr lang="en-US" b="1" i="1" dirty="0">
                <a:solidFill>
                  <a:srgbClr val="FFFF00"/>
                </a:solidFill>
              </a:rPr>
              <a:t>tsunamis </a:t>
            </a:r>
            <a:r>
              <a:rPr lang="en-US" b="1" i="1" dirty="0" smtClean="0">
                <a:solidFill>
                  <a:srgbClr val="FFFF00"/>
                </a:solidFill>
              </a:rPr>
              <a:t>lose </a:t>
            </a:r>
            <a:r>
              <a:rPr lang="en-US" b="1" i="1" dirty="0">
                <a:solidFill>
                  <a:srgbClr val="FFFF00"/>
                </a:solidFill>
              </a:rPr>
              <a:t>energy because of friction over the rough sea bottom and/or the dissipation of energy over long distances. </a:t>
            </a:r>
          </a:p>
        </p:txBody>
      </p:sp>
      <p:cxnSp>
        <p:nvCxnSpPr>
          <p:cNvPr id="5" name="Straight Arrow Connector 4"/>
          <p:cNvCxnSpPr/>
          <p:nvPr/>
        </p:nvCxnSpPr>
        <p:spPr>
          <a:xfrm flipH="1">
            <a:off x="1857375" y="6128430"/>
            <a:ext cx="1508125" cy="285070"/>
          </a:xfrm>
          <a:prstGeom prst="straightConnector1">
            <a:avLst/>
          </a:prstGeom>
          <a:ln w="38100" cmpd="sng">
            <a:solidFill>
              <a:schemeClr val="tx1"/>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6526824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PHYSICS AND GEODYNAMICS</a:t>
            </a:r>
            <a:endParaRPr lang="en-US" dirty="0"/>
          </a:p>
        </p:txBody>
      </p:sp>
      <p:sp>
        <p:nvSpPr>
          <p:cNvPr id="9" name="TextBox 8"/>
          <p:cNvSpPr txBox="1"/>
          <p:nvPr/>
        </p:nvSpPr>
        <p:spPr>
          <a:xfrm>
            <a:off x="3214184" y="1926465"/>
            <a:ext cx="5929815" cy="584776"/>
          </a:xfrm>
          <a:prstGeom prst="rect">
            <a:avLst/>
          </a:prstGeom>
          <a:noFill/>
        </p:spPr>
        <p:txBody>
          <a:bodyPr wrap="square" rtlCol="0">
            <a:spAutoFit/>
          </a:bodyPr>
          <a:lstStyle/>
          <a:p>
            <a:r>
              <a:rPr lang="en-US" sz="3200" b="1" i="1" dirty="0" smtClean="0">
                <a:solidFill>
                  <a:srgbClr val="FFFF00"/>
                </a:solidFill>
              </a:rPr>
              <a:t>TSUNAMIS – the physics</a:t>
            </a:r>
            <a:endParaRPr lang="en-US" sz="3200" b="1" i="1" dirty="0">
              <a:solidFill>
                <a:srgbClr val="FFFF00"/>
              </a:solidFill>
            </a:endParaRPr>
          </a:p>
        </p:txBody>
      </p:sp>
      <p:sp>
        <p:nvSpPr>
          <p:cNvPr id="4" name="TextBox 3"/>
          <p:cNvSpPr txBox="1"/>
          <p:nvPr/>
        </p:nvSpPr>
        <p:spPr>
          <a:xfrm>
            <a:off x="2289134" y="1283615"/>
            <a:ext cx="5313462" cy="584776"/>
          </a:xfrm>
          <a:prstGeom prst="rect">
            <a:avLst/>
          </a:prstGeom>
          <a:noFill/>
        </p:spPr>
        <p:txBody>
          <a:bodyPr wrap="square" rtlCol="0">
            <a:spAutoFit/>
          </a:bodyPr>
          <a:lstStyle/>
          <a:p>
            <a:r>
              <a:rPr lang="en-US" sz="3200" b="1" dirty="0">
                <a:solidFill>
                  <a:srgbClr val="FF0000"/>
                </a:solidFill>
              </a:rPr>
              <a:t>MORE </a:t>
            </a:r>
            <a:r>
              <a:rPr lang="en-US" sz="3200" b="1" dirty="0" smtClean="0">
                <a:solidFill>
                  <a:srgbClr val="FF0000"/>
                </a:solidFill>
              </a:rPr>
              <a:t>CONSEQUENCES</a:t>
            </a:r>
            <a:endParaRPr lang="en-US" sz="3200" b="1" dirty="0">
              <a:solidFill>
                <a:srgbClr val="FF0000"/>
              </a:solidFill>
            </a:endParaRPr>
          </a:p>
        </p:txBody>
      </p:sp>
      <p:pic>
        <p:nvPicPr>
          <p:cNvPr id="6" name="Picture 5"/>
          <p:cNvPicPr>
            <a:picLocks noChangeAspect="1"/>
          </p:cNvPicPr>
          <p:nvPr/>
        </p:nvPicPr>
        <p:blipFill>
          <a:blip r:embed="rId3"/>
          <a:stretch>
            <a:fillRect/>
          </a:stretch>
        </p:blipFill>
        <p:spPr>
          <a:xfrm>
            <a:off x="94639" y="1831853"/>
            <a:ext cx="3000762" cy="4928578"/>
          </a:xfrm>
          <a:prstGeom prst="rect">
            <a:avLst/>
          </a:prstGeom>
        </p:spPr>
      </p:pic>
      <p:pic>
        <p:nvPicPr>
          <p:cNvPr id="5" name="Picture 4"/>
          <p:cNvPicPr>
            <a:picLocks noChangeAspect="1"/>
          </p:cNvPicPr>
          <p:nvPr/>
        </p:nvPicPr>
        <p:blipFill>
          <a:blip r:embed="rId4"/>
          <a:stretch>
            <a:fillRect/>
          </a:stretch>
        </p:blipFill>
        <p:spPr>
          <a:xfrm>
            <a:off x="3214183" y="2511240"/>
            <a:ext cx="5929815" cy="2558637"/>
          </a:xfrm>
          <a:prstGeom prst="rect">
            <a:avLst/>
          </a:prstGeom>
        </p:spPr>
      </p:pic>
      <p:sp>
        <p:nvSpPr>
          <p:cNvPr id="8" name="TextBox 7"/>
          <p:cNvSpPr txBox="1"/>
          <p:nvPr/>
        </p:nvSpPr>
        <p:spPr>
          <a:xfrm>
            <a:off x="3914588" y="5011281"/>
            <a:ext cx="4811059" cy="307777"/>
          </a:xfrm>
          <a:prstGeom prst="rect">
            <a:avLst/>
          </a:prstGeom>
          <a:noFill/>
        </p:spPr>
        <p:txBody>
          <a:bodyPr wrap="square" rtlCol="0">
            <a:spAutoFit/>
          </a:bodyPr>
          <a:lstStyle/>
          <a:p>
            <a:r>
              <a:rPr lang="en-US" sz="1400" b="1" i="1" dirty="0">
                <a:solidFill>
                  <a:srgbClr val="FFFF00"/>
                </a:solidFill>
              </a:rPr>
              <a:t>physics of tsunami wave </a:t>
            </a:r>
            <a:r>
              <a:rPr lang="en-US" sz="1400" b="1" i="1" dirty="0" smtClean="0">
                <a:solidFill>
                  <a:srgbClr val="FFFF00"/>
                </a:solidFill>
              </a:rPr>
              <a:t>as </a:t>
            </a:r>
            <a:r>
              <a:rPr lang="en-US" sz="1400" b="1" i="1" dirty="0">
                <a:solidFill>
                  <a:srgbClr val="FFFF00"/>
                </a:solidFill>
              </a:rPr>
              <a:t>it approaches a shore</a:t>
            </a:r>
          </a:p>
        </p:txBody>
      </p:sp>
    </p:spTree>
    <p:extLst>
      <p:ext uri="{BB962C8B-B14F-4D97-AF65-F5344CB8AC3E}">
        <p14:creationId xmlns:p14="http://schemas.microsoft.com/office/powerpoint/2010/main" val="42450269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p:cNvGrpSpPr/>
          <p:nvPr/>
        </p:nvGrpSpPr>
        <p:grpSpPr>
          <a:xfrm>
            <a:off x="311916" y="1738120"/>
            <a:ext cx="5207000" cy="4181277"/>
            <a:chOff x="311916" y="1738120"/>
            <a:chExt cx="5207000" cy="4181277"/>
          </a:xfrm>
        </p:grpSpPr>
        <p:pic>
          <p:nvPicPr>
            <p:cNvPr id="5" name="Picture 4"/>
            <p:cNvPicPr>
              <a:picLocks noChangeAspect="1"/>
            </p:cNvPicPr>
            <p:nvPr/>
          </p:nvPicPr>
          <p:blipFill>
            <a:blip r:embed="rId3"/>
            <a:stretch>
              <a:fillRect/>
            </a:stretch>
          </p:blipFill>
          <p:spPr>
            <a:xfrm>
              <a:off x="311916" y="1738120"/>
              <a:ext cx="5207000" cy="3873500"/>
            </a:xfrm>
            <a:prstGeom prst="rect">
              <a:avLst/>
            </a:prstGeom>
          </p:spPr>
        </p:pic>
        <p:sp>
          <p:nvSpPr>
            <p:cNvPr id="8" name="TextBox 7"/>
            <p:cNvSpPr txBox="1"/>
            <p:nvPr/>
          </p:nvSpPr>
          <p:spPr>
            <a:xfrm>
              <a:off x="1035364" y="5611620"/>
              <a:ext cx="3395999" cy="307777"/>
            </a:xfrm>
            <a:prstGeom prst="rect">
              <a:avLst/>
            </a:prstGeom>
            <a:noFill/>
          </p:spPr>
          <p:txBody>
            <a:bodyPr wrap="square" rtlCol="0">
              <a:spAutoFit/>
            </a:bodyPr>
            <a:lstStyle/>
            <a:p>
              <a:r>
                <a:rPr lang="en-US" sz="1400" b="1" i="1" dirty="0">
                  <a:solidFill>
                    <a:srgbClr val="FFFF00"/>
                  </a:solidFill>
                </a:rPr>
                <a:t>Damage from 1896 tsunami in Japan</a:t>
              </a:r>
            </a:p>
          </p:txBody>
        </p:sp>
      </p:grpSp>
      <p:sp>
        <p:nvSpPr>
          <p:cNvPr id="2" name="Title 1"/>
          <p:cNvSpPr>
            <a:spLocks noGrp="1"/>
          </p:cNvSpPr>
          <p:nvPr>
            <p:ph type="title"/>
          </p:nvPr>
        </p:nvSpPr>
        <p:spPr/>
        <p:txBody>
          <a:bodyPr/>
          <a:lstStyle/>
          <a:p>
            <a:r>
              <a:rPr lang="en-US" dirty="0" smtClean="0"/>
              <a:t>PHYSICS AND GEODYNAMICS</a:t>
            </a:r>
            <a:endParaRPr lang="en-US" dirty="0"/>
          </a:p>
        </p:txBody>
      </p:sp>
      <p:sp>
        <p:nvSpPr>
          <p:cNvPr id="9" name="TextBox 8"/>
          <p:cNvSpPr txBox="1"/>
          <p:nvPr/>
        </p:nvSpPr>
        <p:spPr>
          <a:xfrm>
            <a:off x="3214184" y="1926465"/>
            <a:ext cx="5929815" cy="584776"/>
          </a:xfrm>
          <a:prstGeom prst="rect">
            <a:avLst/>
          </a:prstGeom>
          <a:noFill/>
        </p:spPr>
        <p:txBody>
          <a:bodyPr wrap="square" rtlCol="0">
            <a:spAutoFit/>
          </a:bodyPr>
          <a:lstStyle/>
          <a:p>
            <a:r>
              <a:rPr lang="en-US" sz="3200" b="1" i="1" dirty="0" smtClean="0">
                <a:solidFill>
                  <a:srgbClr val="FFFF00"/>
                </a:solidFill>
              </a:rPr>
              <a:t>TSUNAMIS – the results</a:t>
            </a:r>
            <a:endParaRPr lang="en-US" sz="3200" b="1" i="1" dirty="0">
              <a:solidFill>
                <a:srgbClr val="FFFF00"/>
              </a:solidFill>
            </a:endParaRPr>
          </a:p>
        </p:txBody>
      </p:sp>
      <p:sp>
        <p:nvSpPr>
          <p:cNvPr id="4" name="TextBox 3"/>
          <p:cNvSpPr txBox="1"/>
          <p:nvPr/>
        </p:nvSpPr>
        <p:spPr>
          <a:xfrm>
            <a:off x="2289134" y="1283615"/>
            <a:ext cx="5313462" cy="584776"/>
          </a:xfrm>
          <a:prstGeom prst="rect">
            <a:avLst/>
          </a:prstGeom>
          <a:noFill/>
        </p:spPr>
        <p:txBody>
          <a:bodyPr wrap="square" rtlCol="0">
            <a:spAutoFit/>
          </a:bodyPr>
          <a:lstStyle/>
          <a:p>
            <a:r>
              <a:rPr lang="en-US" sz="3200" b="1" dirty="0">
                <a:solidFill>
                  <a:srgbClr val="FF0000"/>
                </a:solidFill>
              </a:rPr>
              <a:t>MORE </a:t>
            </a:r>
            <a:r>
              <a:rPr lang="en-US" sz="3200" b="1" dirty="0" smtClean="0">
                <a:solidFill>
                  <a:srgbClr val="FF0000"/>
                </a:solidFill>
              </a:rPr>
              <a:t>CONSEQUENCES</a:t>
            </a:r>
            <a:endParaRPr lang="en-US" sz="3200" b="1" dirty="0">
              <a:solidFill>
                <a:srgbClr val="FF0000"/>
              </a:solidFill>
            </a:endParaRPr>
          </a:p>
        </p:txBody>
      </p:sp>
      <p:pic>
        <p:nvPicPr>
          <p:cNvPr id="11" name="Picture 10"/>
          <p:cNvPicPr>
            <a:picLocks noChangeAspect="1"/>
          </p:cNvPicPr>
          <p:nvPr/>
        </p:nvPicPr>
        <p:blipFill>
          <a:blip r:embed="rId4"/>
          <a:stretch>
            <a:fillRect/>
          </a:stretch>
        </p:blipFill>
        <p:spPr>
          <a:xfrm>
            <a:off x="5850178" y="2511241"/>
            <a:ext cx="2866915" cy="2154427"/>
          </a:xfrm>
          <a:prstGeom prst="rect">
            <a:avLst/>
          </a:prstGeom>
        </p:spPr>
      </p:pic>
      <p:sp>
        <p:nvSpPr>
          <p:cNvPr id="12" name="TextBox 11"/>
          <p:cNvSpPr txBox="1"/>
          <p:nvPr/>
        </p:nvSpPr>
        <p:spPr>
          <a:xfrm>
            <a:off x="6223120" y="4813288"/>
            <a:ext cx="2297883" cy="307777"/>
          </a:xfrm>
          <a:prstGeom prst="rect">
            <a:avLst/>
          </a:prstGeom>
          <a:noFill/>
        </p:spPr>
        <p:txBody>
          <a:bodyPr wrap="square" rtlCol="0">
            <a:spAutoFit/>
          </a:bodyPr>
          <a:lstStyle/>
          <a:p>
            <a:r>
              <a:rPr lang="en-US" sz="1400" b="1" i="1" dirty="0">
                <a:solidFill>
                  <a:srgbClr val="FFFF00"/>
                </a:solidFill>
              </a:rPr>
              <a:t>tsunami refuge in Japan</a:t>
            </a:r>
          </a:p>
        </p:txBody>
      </p:sp>
    </p:spTree>
    <p:extLst>
      <p:ext uri="{BB962C8B-B14F-4D97-AF65-F5344CB8AC3E}">
        <p14:creationId xmlns:p14="http://schemas.microsoft.com/office/powerpoint/2010/main" val="221551627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a:blip r:embed="rId3"/>
          <a:stretch>
            <a:fillRect/>
          </a:stretch>
        </p:blipFill>
        <p:spPr>
          <a:xfrm>
            <a:off x="4517188" y="2144617"/>
            <a:ext cx="4134712" cy="3929802"/>
          </a:xfrm>
          <a:prstGeom prst="rect">
            <a:avLst/>
          </a:prstGeom>
        </p:spPr>
      </p:pic>
      <p:sp>
        <p:nvSpPr>
          <p:cNvPr id="2" name="Title 1"/>
          <p:cNvSpPr>
            <a:spLocks noGrp="1"/>
          </p:cNvSpPr>
          <p:nvPr>
            <p:ph type="title"/>
          </p:nvPr>
        </p:nvSpPr>
        <p:spPr/>
        <p:txBody>
          <a:bodyPr/>
          <a:lstStyle/>
          <a:p>
            <a:r>
              <a:rPr lang="en-US" dirty="0" smtClean="0"/>
              <a:t>PHYSICS AND GEODYNAMICS</a:t>
            </a:r>
            <a:endParaRPr lang="en-US" dirty="0"/>
          </a:p>
        </p:txBody>
      </p:sp>
      <p:sp>
        <p:nvSpPr>
          <p:cNvPr id="9" name="TextBox 8"/>
          <p:cNvSpPr txBox="1"/>
          <p:nvPr/>
        </p:nvSpPr>
        <p:spPr>
          <a:xfrm>
            <a:off x="3214184" y="1926465"/>
            <a:ext cx="5929815" cy="584776"/>
          </a:xfrm>
          <a:prstGeom prst="rect">
            <a:avLst/>
          </a:prstGeom>
          <a:noFill/>
        </p:spPr>
        <p:txBody>
          <a:bodyPr wrap="square" rtlCol="0">
            <a:spAutoFit/>
          </a:bodyPr>
          <a:lstStyle/>
          <a:p>
            <a:r>
              <a:rPr lang="en-US" sz="3200" b="1" i="1" dirty="0" smtClean="0">
                <a:solidFill>
                  <a:srgbClr val="FFFF00"/>
                </a:solidFill>
              </a:rPr>
              <a:t>TSUNAMIS – the results</a:t>
            </a:r>
            <a:endParaRPr lang="en-US" sz="3200" b="1" i="1" dirty="0">
              <a:solidFill>
                <a:srgbClr val="FFFF00"/>
              </a:solidFill>
            </a:endParaRPr>
          </a:p>
        </p:txBody>
      </p:sp>
      <p:sp>
        <p:nvSpPr>
          <p:cNvPr id="4" name="TextBox 3"/>
          <p:cNvSpPr txBox="1"/>
          <p:nvPr/>
        </p:nvSpPr>
        <p:spPr>
          <a:xfrm>
            <a:off x="2289134" y="1283615"/>
            <a:ext cx="5313462" cy="584776"/>
          </a:xfrm>
          <a:prstGeom prst="rect">
            <a:avLst/>
          </a:prstGeom>
          <a:noFill/>
        </p:spPr>
        <p:txBody>
          <a:bodyPr wrap="square" rtlCol="0">
            <a:spAutoFit/>
          </a:bodyPr>
          <a:lstStyle/>
          <a:p>
            <a:r>
              <a:rPr lang="en-US" sz="3200" b="1" dirty="0">
                <a:solidFill>
                  <a:srgbClr val="FF0000"/>
                </a:solidFill>
              </a:rPr>
              <a:t>MORE </a:t>
            </a:r>
            <a:r>
              <a:rPr lang="en-US" sz="3200" b="1" dirty="0" smtClean="0">
                <a:solidFill>
                  <a:srgbClr val="FF0000"/>
                </a:solidFill>
              </a:rPr>
              <a:t>CONSEQUENCES</a:t>
            </a:r>
            <a:endParaRPr lang="en-US" sz="3200" b="1" dirty="0">
              <a:solidFill>
                <a:srgbClr val="FF0000"/>
              </a:solidFill>
            </a:endParaRPr>
          </a:p>
        </p:txBody>
      </p:sp>
      <p:grpSp>
        <p:nvGrpSpPr>
          <p:cNvPr id="7" name="Group 6"/>
          <p:cNvGrpSpPr/>
          <p:nvPr/>
        </p:nvGrpSpPr>
        <p:grpSpPr>
          <a:xfrm>
            <a:off x="116787" y="2511242"/>
            <a:ext cx="4082875" cy="3777328"/>
            <a:chOff x="111084" y="1926465"/>
            <a:chExt cx="4356100" cy="4362104"/>
          </a:xfrm>
        </p:grpSpPr>
        <p:pic>
          <p:nvPicPr>
            <p:cNvPr id="3" name="Picture 2"/>
            <p:cNvPicPr>
              <a:picLocks noChangeAspect="1"/>
            </p:cNvPicPr>
            <p:nvPr/>
          </p:nvPicPr>
          <p:blipFill>
            <a:blip r:embed="rId4"/>
            <a:stretch>
              <a:fillRect/>
            </a:stretch>
          </p:blipFill>
          <p:spPr>
            <a:xfrm>
              <a:off x="111084" y="1926465"/>
              <a:ext cx="4356100" cy="4114800"/>
            </a:xfrm>
            <a:prstGeom prst="rect">
              <a:avLst/>
            </a:prstGeom>
          </p:spPr>
        </p:pic>
        <p:sp>
          <p:nvSpPr>
            <p:cNvPr id="6" name="TextBox 5"/>
            <p:cNvSpPr txBox="1"/>
            <p:nvPr/>
          </p:nvSpPr>
          <p:spPr>
            <a:xfrm>
              <a:off x="1375947" y="5980792"/>
              <a:ext cx="1708594" cy="307777"/>
            </a:xfrm>
            <a:prstGeom prst="rect">
              <a:avLst/>
            </a:prstGeom>
            <a:noFill/>
          </p:spPr>
          <p:txBody>
            <a:bodyPr wrap="square" rtlCol="0">
              <a:spAutoFit/>
            </a:bodyPr>
            <a:lstStyle/>
            <a:p>
              <a:r>
                <a:rPr lang="en-US" sz="1400" b="1" i="1" dirty="0">
                  <a:solidFill>
                    <a:srgbClr val="FFFF00"/>
                  </a:solidFill>
                </a:rPr>
                <a:t>Hawaii 1946</a:t>
              </a:r>
            </a:p>
          </p:txBody>
        </p:sp>
      </p:grpSp>
      <p:sp>
        <p:nvSpPr>
          <p:cNvPr id="14" name="TextBox 13"/>
          <p:cNvSpPr txBox="1"/>
          <p:nvPr/>
        </p:nvSpPr>
        <p:spPr>
          <a:xfrm>
            <a:off x="5098631" y="6074419"/>
            <a:ext cx="3553269" cy="523220"/>
          </a:xfrm>
          <a:prstGeom prst="rect">
            <a:avLst/>
          </a:prstGeom>
          <a:noFill/>
        </p:spPr>
        <p:txBody>
          <a:bodyPr wrap="square" rtlCol="0">
            <a:spAutoFit/>
          </a:bodyPr>
          <a:lstStyle/>
          <a:p>
            <a:r>
              <a:rPr lang="en-US" sz="1400" b="1" i="1" dirty="0" smtClean="0">
                <a:solidFill>
                  <a:srgbClr val="FFFF00"/>
                </a:solidFill>
              </a:rPr>
              <a:t>Massive Sumatra-Andaman Earthquake/Tsunami – December, 2004</a:t>
            </a:r>
            <a:endParaRPr lang="en-US" sz="1400" i="1" dirty="0">
              <a:solidFill>
                <a:srgbClr val="FFFF00"/>
              </a:solidFill>
            </a:endParaRPr>
          </a:p>
        </p:txBody>
      </p:sp>
    </p:spTree>
    <p:extLst>
      <p:ext uri="{BB962C8B-B14F-4D97-AF65-F5344CB8AC3E}">
        <p14:creationId xmlns:p14="http://schemas.microsoft.com/office/powerpoint/2010/main" val="288952003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PHYSICS AND GEODYNAMICS</a:t>
            </a:r>
            <a:endParaRPr lang="en-US" dirty="0"/>
          </a:p>
        </p:txBody>
      </p:sp>
      <p:pic>
        <p:nvPicPr>
          <p:cNvPr id="5" name="Picture 4"/>
          <p:cNvPicPr>
            <a:picLocks noChangeAspect="1"/>
          </p:cNvPicPr>
          <p:nvPr/>
        </p:nvPicPr>
        <p:blipFill>
          <a:blip r:embed="rId3"/>
          <a:stretch>
            <a:fillRect/>
          </a:stretch>
        </p:blipFill>
        <p:spPr>
          <a:xfrm>
            <a:off x="829908" y="2146300"/>
            <a:ext cx="6959600" cy="2552700"/>
          </a:xfrm>
          <a:prstGeom prst="rect">
            <a:avLst/>
          </a:prstGeom>
        </p:spPr>
      </p:pic>
      <p:sp>
        <p:nvSpPr>
          <p:cNvPr id="8" name="TextBox 7"/>
          <p:cNvSpPr txBox="1"/>
          <p:nvPr/>
        </p:nvSpPr>
        <p:spPr>
          <a:xfrm>
            <a:off x="457200" y="4859619"/>
            <a:ext cx="8129428" cy="1754327"/>
          </a:xfrm>
          <a:prstGeom prst="rect">
            <a:avLst/>
          </a:prstGeom>
          <a:noFill/>
        </p:spPr>
        <p:txBody>
          <a:bodyPr wrap="square" rtlCol="0">
            <a:spAutoFit/>
          </a:bodyPr>
          <a:lstStyle/>
          <a:p>
            <a:r>
              <a:rPr lang="en-US" dirty="0" smtClean="0"/>
              <a:t>In this module, you have seen how Newton’s Laws, Hooke’s Law, and other fundamental principles of dynamics govern the behavior of inner Earth.   Although it represents an interaction of many complex factors, we are learning more today about geodynamics, and with that, we may improve the ability to predict or forecast earthquakes, volcanoes and tsunamis in a still-developing Earth.</a:t>
            </a:r>
            <a:endParaRPr lang="en-US" dirty="0"/>
          </a:p>
        </p:txBody>
      </p:sp>
    </p:spTree>
    <p:extLst>
      <p:ext uri="{BB962C8B-B14F-4D97-AF65-F5344CB8AC3E}">
        <p14:creationId xmlns:p14="http://schemas.microsoft.com/office/powerpoint/2010/main" val="299480461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PHYSICS AND GEODYNAMICS</a:t>
            </a:r>
            <a:endParaRPr lang="en-US" dirty="0"/>
          </a:p>
        </p:txBody>
      </p:sp>
      <p:sp>
        <p:nvSpPr>
          <p:cNvPr id="3" name="TextBox 2"/>
          <p:cNvSpPr txBox="1"/>
          <p:nvPr/>
        </p:nvSpPr>
        <p:spPr>
          <a:xfrm>
            <a:off x="1948877" y="1288572"/>
            <a:ext cx="4551568" cy="461665"/>
          </a:xfrm>
          <a:prstGeom prst="rect">
            <a:avLst/>
          </a:prstGeom>
          <a:noFill/>
        </p:spPr>
        <p:txBody>
          <a:bodyPr wrap="square" rtlCol="0">
            <a:spAutoFit/>
          </a:bodyPr>
          <a:lstStyle/>
          <a:p>
            <a:r>
              <a:rPr lang="en-US" sz="2400" dirty="0" smtClean="0"/>
              <a:t>POST-MODULE QUESTIONS:</a:t>
            </a:r>
            <a:endParaRPr lang="en-US" sz="2400" dirty="0"/>
          </a:p>
        </p:txBody>
      </p:sp>
      <p:sp>
        <p:nvSpPr>
          <p:cNvPr id="4" name="TextBox 3"/>
          <p:cNvSpPr txBox="1"/>
          <p:nvPr/>
        </p:nvSpPr>
        <p:spPr>
          <a:xfrm>
            <a:off x="457200" y="2074848"/>
            <a:ext cx="8356748" cy="923330"/>
          </a:xfrm>
          <a:prstGeom prst="rect">
            <a:avLst/>
          </a:prstGeom>
          <a:noFill/>
        </p:spPr>
        <p:txBody>
          <a:bodyPr wrap="square" rtlCol="0">
            <a:spAutoFit/>
          </a:bodyPr>
          <a:lstStyle/>
          <a:p>
            <a:pPr marL="342900" indent="-342900">
              <a:buAutoNum type="arabicPeriod"/>
            </a:pPr>
            <a:r>
              <a:rPr lang="en-US" b="1" dirty="0"/>
              <a:t>What is the reasoning behind the statement “Faulting will occur along the plane where the shear </a:t>
            </a:r>
            <a:r>
              <a:rPr lang="en-US" b="1" dirty="0" err="1"/>
              <a:t>stess</a:t>
            </a:r>
            <a:r>
              <a:rPr lang="en-US" b="1" dirty="0"/>
              <a:t> is the highest”?</a:t>
            </a:r>
          </a:p>
          <a:p>
            <a:endParaRPr lang="en-US" dirty="0"/>
          </a:p>
        </p:txBody>
      </p:sp>
    </p:spTree>
    <p:extLst>
      <p:ext uri="{BB962C8B-B14F-4D97-AF65-F5344CB8AC3E}">
        <p14:creationId xmlns:p14="http://schemas.microsoft.com/office/powerpoint/2010/main" val="102499152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PHYSICS AND GEODYNAMICS</a:t>
            </a:r>
            <a:endParaRPr lang="en-US" dirty="0"/>
          </a:p>
        </p:txBody>
      </p:sp>
      <p:sp>
        <p:nvSpPr>
          <p:cNvPr id="3" name="TextBox 2"/>
          <p:cNvSpPr txBox="1"/>
          <p:nvPr/>
        </p:nvSpPr>
        <p:spPr>
          <a:xfrm>
            <a:off x="1948877" y="1288572"/>
            <a:ext cx="4551568" cy="461665"/>
          </a:xfrm>
          <a:prstGeom prst="rect">
            <a:avLst/>
          </a:prstGeom>
          <a:noFill/>
        </p:spPr>
        <p:txBody>
          <a:bodyPr wrap="square" rtlCol="0">
            <a:spAutoFit/>
          </a:bodyPr>
          <a:lstStyle/>
          <a:p>
            <a:r>
              <a:rPr lang="en-US" sz="2400" dirty="0" smtClean="0"/>
              <a:t>POST-MODULE QUESTIONS:</a:t>
            </a:r>
            <a:endParaRPr lang="en-US" sz="2400" dirty="0"/>
          </a:p>
        </p:txBody>
      </p:sp>
      <p:sp>
        <p:nvSpPr>
          <p:cNvPr id="4" name="TextBox 3"/>
          <p:cNvSpPr txBox="1"/>
          <p:nvPr/>
        </p:nvSpPr>
        <p:spPr>
          <a:xfrm>
            <a:off x="457200" y="2074848"/>
            <a:ext cx="8356748" cy="1477328"/>
          </a:xfrm>
          <a:prstGeom prst="rect">
            <a:avLst/>
          </a:prstGeom>
          <a:noFill/>
        </p:spPr>
        <p:txBody>
          <a:bodyPr wrap="square" rtlCol="0">
            <a:spAutoFit/>
          </a:bodyPr>
          <a:lstStyle/>
          <a:p>
            <a:pPr marL="342900" indent="-342900">
              <a:buAutoNum type="arabicPeriod"/>
            </a:pPr>
            <a:r>
              <a:rPr lang="en-US" b="1" dirty="0" smtClean="0"/>
              <a:t>What is the reasoning behind the statement “Faulting will occur along the plane where the shear </a:t>
            </a:r>
            <a:r>
              <a:rPr lang="en-US" b="1" dirty="0" err="1" smtClean="0"/>
              <a:t>stess</a:t>
            </a:r>
            <a:r>
              <a:rPr lang="en-US" b="1" dirty="0" smtClean="0"/>
              <a:t> is the highest”?</a:t>
            </a:r>
          </a:p>
          <a:p>
            <a:pPr marL="342900" indent="-342900">
              <a:buAutoNum type="arabicPeriod"/>
            </a:pPr>
            <a:endParaRPr lang="en-US" b="1" u="sng" dirty="0"/>
          </a:p>
          <a:p>
            <a:pPr marL="342900" indent="-342900">
              <a:buAutoNum type="arabicPeriod"/>
            </a:pPr>
            <a:r>
              <a:rPr lang="en-US" b="1" dirty="0" smtClean="0"/>
              <a:t>How  are volcanoes formed, and what forces interact to produce them?</a:t>
            </a:r>
            <a:endParaRPr lang="en-US" b="1" dirty="0"/>
          </a:p>
          <a:p>
            <a:endParaRPr lang="en-US" dirty="0"/>
          </a:p>
        </p:txBody>
      </p:sp>
    </p:spTree>
    <p:extLst>
      <p:ext uri="{BB962C8B-B14F-4D97-AF65-F5344CB8AC3E}">
        <p14:creationId xmlns:p14="http://schemas.microsoft.com/office/powerpoint/2010/main" val="129838762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PHYSICS AND GEODYNAMICS</a:t>
            </a:r>
            <a:endParaRPr lang="en-US" dirty="0"/>
          </a:p>
        </p:txBody>
      </p:sp>
      <p:sp>
        <p:nvSpPr>
          <p:cNvPr id="3" name="TextBox 2"/>
          <p:cNvSpPr txBox="1"/>
          <p:nvPr/>
        </p:nvSpPr>
        <p:spPr>
          <a:xfrm>
            <a:off x="1948877" y="1288572"/>
            <a:ext cx="4551568" cy="461665"/>
          </a:xfrm>
          <a:prstGeom prst="rect">
            <a:avLst/>
          </a:prstGeom>
          <a:noFill/>
        </p:spPr>
        <p:txBody>
          <a:bodyPr wrap="square" rtlCol="0">
            <a:spAutoFit/>
          </a:bodyPr>
          <a:lstStyle/>
          <a:p>
            <a:r>
              <a:rPr lang="en-US" sz="2400" dirty="0" smtClean="0"/>
              <a:t>POST-MODULE QUESTIONS:</a:t>
            </a:r>
            <a:endParaRPr lang="en-US" sz="2400" dirty="0"/>
          </a:p>
        </p:txBody>
      </p:sp>
      <p:sp>
        <p:nvSpPr>
          <p:cNvPr id="4" name="TextBox 3"/>
          <p:cNvSpPr txBox="1"/>
          <p:nvPr/>
        </p:nvSpPr>
        <p:spPr>
          <a:xfrm>
            <a:off x="457200" y="2074848"/>
            <a:ext cx="8356748" cy="2862323"/>
          </a:xfrm>
          <a:prstGeom prst="rect">
            <a:avLst/>
          </a:prstGeom>
          <a:noFill/>
        </p:spPr>
        <p:txBody>
          <a:bodyPr wrap="square" rtlCol="0">
            <a:spAutoFit/>
          </a:bodyPr>
          <a:lstStyle/>
          <a:p>
            <a:pPr marL="342900" indent="-342900">
              <a:buAutoNum type="arabicPeriod"/>
            </a:pPr>
            <a:r>
              <a:rPr lang="en-US" b="1" dirty="0" smtClean="0"/>
              <a:t>What is the reasoning behind the statement “Faulting will occur along the plane where the shear </a:t>
            </a:r>
            <a:r>
              <a:rPr lang="en-US" b="1" dirty="0" err="1" smtClean="0"/>
              <a:t>stess</a:t>
            </a:r>
            <a:r>
              <a:rPr lang="en-US" b="1" dirty="0" smtClean="0"/>
              <a:t> is the highest”?</a:t>
            </a:r>
          </a:p>
          <a:p>
            <a:pPr marL="342900" indent="-342900">
              <a:buAutoNum type="arabicPeriod"/>
            </a:pPr>
            <a:endParaRPr lang="en-US" b="1" u="sng" dirty="0"/>
          </a:p>
          <a:p>
            <a:pPr marL="342900" indent="-342900">
              <a:buAutoNum type="arabicPeriod"/>
            </a:pPr>
            <a:r>
              <a:rPr lang="en-US" b="1" dirty="0" smtClean="0"/>
              <a:t>How  are volcanoes formed, and what forces interact to produce them?</a:t>
            </a:r>
          </a:p>
          <a:p>
            <a:pPr marL="342900" indent="-342900">
              <a:buAutoNum type="arabicPeriod"/>
            </a:pPr>
            <a:endParaRPr lang="en-US" b="1" dirty="0"/>
          </a:p>
          <a:p>
            <a:pPr marL="342900" indent="-342900">
              <a:buAutoNum type="arabicPeriod"/>
            </a:pPr>
            <a:r>
              <a:rPr lang="en-US" b="1" dirty="0"/>
              <a:t>H</a:t>
            </a:r>
            <a:r>
              <a:rPr lang="en-US" b="1" dirty="0" smtClean="0"/>
              <a:t>ow and why does vertical motion between inner layers of the Earth occur?</a:t>
            </a:r>
          </a:p>
          <a:p>
            <a:pPr marL="342900" indent="-342900">
              <a:buAutoNum type="arabicPeriod"/>
            </a:pPr>
            <a:endParaRPr lang="en-US" b="1" dirty="0"/>
          </a:p>
          <a:p>
            <a:pPr marL="342900" indent="-342900">
              <a:buAutoNum type="arabicPeriod"/>
            </a:pPr>
            <a:endParaRPr lang="en-US" b="1" dirty="0"/>
          </a:p>
          <a:p>
            <a:endParaRPr lang="en-US" dirty="0"/>
          </a:p>
        </p:txBody>
      </p:sp>
    </p:spTree>
    <p:extLst>
      <p:ext uri="{BB962C8B-B14F-4D97-AF65-F5344CB8AC3E}">
        <p14:creationId xmlns:p14="http://schemas.microsoft.com/office/powerpoint/2010/main" val="110243566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PHYSICS AND GEODYNAMICS</a:t>
            </a:r>
            <a:endParaRPr lang="en-US" dirty="0"/>
          </a:p>
        </p:txBody>
      </p:sp>
      <p:sp>
        <p:nvSpPr>
          <p:cNvPr id="3" name="TextBox 2"/>
          <p:cNvSpPr txBox="1"/>
          <p:nvPr/>
        </p:nvSpPr>
        <p:spPr>
          <a:xfrm>
            <a:off x="1948877" y="1288572"/>
            <a:ext cx="4551568" cy="461665"/>
          </a:xfrm>
          <a:prstGeom prst="rect">
            <a:avLst/>
          </a:prstGeom>
          <a:noFill/>
        </p:spPr>
        <p:txBody>
          <a:bodyPr wrap="square" rtlCol="0">
            <a:spAutoFit/>
          </a:bodyPr>
          <a:lstStyle/>
          <a:p>
            <a:r>
              <a:rPr lang="en-US" sz="2400" dirty="0" smtClean="0"/>
              <a:t>POST-MODULE QUESTIONS:</a:t>
            </a:r>
            <a:endParaRPr lang="en-US" sz="2400" dirty="0"/>
          </a:p>
        </p:txBody>
      </p:sp>
      <p:sp>
        <p:nvSpPr>
          <p:cNvPr id="4" name="TextBox 3"/>
          <p:cNvSpPr txBox="1"/>
          <p:nvPr/>
        </p:nvSpPr>
        <p:spPr>
          <a:xfrm>
            <a:off x="457200" y="2074848"/>
            <a:ext cx="8356748" cy="3139321"/>
          </a:xfrm>
          <a:prstGeom prst="rect">
            <a:avLst/>
          </a:prstGeom>
          <a:noFill/>
        </p:spPr>
        <p:txBody>
          <a:bodyPr wrap="square" rtlCol="0">
            <a:spAutoFit/>
          </a:bodyPr>
          <a:lstStyle/>
          <a:p>
            <a:pPr marL="342900" indent="-342900">
              <a:buAutoNum type="arabicPeriod"/>
            </a:pPr>
            <a:r>
              <a:rPr lang="en-US" b="1" dirty="0" smtClean="0"/>
              <a:t>What is the reasoning behind the statement “Faulting will occur along the plane where the shear </a:t>
            </a:r>
            <a:r>
              <a:rPr lang="en-US" b="1" dirty="0" err="1" smtClean="0"/>
              <a:t>stess</a:t>
            </a:r>
            <a:r>
              <a:rPr lang="en-US" b="1" dirty="0" smtClean="0"/>
              <a:t> is the highest”?</a:t>
            </a:r>
          </a:p>
          <a:p>
            <a:pPr marL="342900" indent="-342900">
              <a:buAutoNum type="arabicPeriod"/>
            </a:pPr>
            <a:endParaRPr lang="en-US" b="1" u="sng" dirty="0"/>
          </a:p>
          <a:p>
            <a:pPr marL="342900" indent="-342900">
              <a:buAutoNum type="arabicPeriod"/>
            </a:pPr>
            <a:r>
              <a:rPr lang="en-US" b="1" dirty="0" smtClean="0"/>
              <a:t>How  are volcanoes formed, and what forces interact to produce them?</a:t>
            </a:r>
          </a:p>
          <a:p>
            <a:pPr marL="342900" indent="-342900">
              <a:buAutoNum type="arabicPeriod"/>
            </a:pPr>
            <a:endParaRPr lang="en-US" b="1" dirty="0"/>
          </a:p>
          <a:p>
            <a:pPr marL="342900" indent="-342900">
              <a:buAutoNum type="arabicPeriod"/>
            </a:pPr>
            <a:r>
              <a:rPr lang="en-US" b="1" dirty="0"/>
              <a:t>H</a:t>
            </a:r>
            <a:r>
              <a:rPr lang="en-US" b="1" dirty="0" smtClean="0"/>
              <a:t>ow and why does vertical motion between inner layers of the Earth occur?</a:t>
            </a:r>
          </a:p>
          <a:p>
            <a:endParaRPr lang="en-US" b="1" dirty="0" smtClean="0"/>
          </a:p>
          <a:p>
            <a:pPr marL="342900" indent="-342900">
              <a:buAutoNum type="arabicPeriod"/>
            </a:pPr>
            <a:r>
              <a:rPr lang="en-US" b="1" dirty="0" smtClean="0"/>
              <a:t>How are mountain ranges formed?</a:t>
            </a:r>
            <a:endParaRPr lang="en-US" b="1" dirty="0"/>
          </a:p>
          <a:p>
            <a:pPr marL="342900" indent="-342900">
              <a:buAutoNum type="arabicPeriod"/>
            </a:pPr>
            <a:endParaRPr lang="en-US" b="1" dirty="0"/>
          </a:p>
          <a:p>
            <a:endParaRPr lang="en-US" dirty="0"/>
          </a:p>
        </p:txBody>
      </p:sp>
    </p:spTree>
    <p:extLst>
      <p:ext uri="{BB962C8B-B14F-4D97-AF65-F5344CB8AC3E}">
        <p14:creationId xmlns:p14="http://schemas.microsoft.com/office/powerpoint/2010/main" val="271350705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PHYSICS AND GEODYNAMICS</a:t>
            </a:r>
            <a:endParaRPr lang="en-US" dirty="0"/>
          </a:p>
        </p:txBody>
      </p:sp>
      <p:sp>
        <p:nvSpPr>
          <p:cNvPr id="3" name="TextBox 2"/>
          <p:cNvSpPr txBox="1"/>
          <p:nvPr/>
        </p:nvSpPr>
        <p:spPr>
          <a:xfrm>
            <a:off x="1948877" y="1288572"/>
            <a:ext cx="4551568" cy="461665"/>
          </a:xfrm>
          <a:prstGeom prst="rect">
            <a:avLst/>
          </a:prstGeom>
          <a:noFill/>
        </p:spPr>
        <p:txBody>
          <a:bodyPr wrap="square" rtlCol="0">
            <a:spAutoFit/>
          </a:bodyPr>
          <a:lstStyle/>
          <a:p>
            <a:r>
              <a:rPr lang="en-US" sz="2400" dirty="0" smtClean="0"/>
              <a:t>POST-MODULE QUESTIONS:</a:t>
            </a:r>
            <a:endParaRPr lang="en-US" sz="2400" dirty="0"/>
          </a:p>
        </p:txBody>
      </p:sp>
      <p:sp>
        <p:nvSpPr>
          <p:cNvPr id="4" name="TextBox 3"/>
          <p:cNvSpPr txBox="1"/>
          <p:nvPr/>
        </p:nvSpPr>
        <p:spPr>
          <a:xfrm>
            <a:off x="457200" y="2074848"/>
            <a:ext cx="8356748" cy="3416320"/>
          </a:xfrm>
          <a:prstGeom prst="rect">
            <a:avLst/>
          </a:prstGeom>
          <a:noFill/>
        </p:spPr>
        <p:txBody>
          <a:bodyPr wrap="square" rtlCol="0">
            <a:spAutoFit/>
          </a:bodyPr>
          <a:lstStyle/>
          <a:p>
            <a:pPr marL="342900" indent="-342900">
              <a:buAutoNum type="arabicPeriod"/>
            </a:pPr>
            <a:r>
              <a:rPr lang="en-US" b="1" dirty="0" smtClean="0"/>
              <a:t>What is the reasoning behind the statement “Faulting will occur along the plane where the shear </a:t>
            </a:r>
            <a:r>
              <a:rPr lang="en-US" b="1" dirty="0" err="1" smtClean="0"/>
              <a:t>stess</a:t>
            </a:r>
            <a:r>
              <a:rPr lang="en-US" b="1" dirty="0" smtClean="0"/>
              <a:t> is the highest”?</a:t>
            </a:r>
          </a:p>
          <a:p>
            <a:pPr marL="342900" indent="-342900">
              <a:buAutoNum type="arabicPeriod"/>
            </a:pPr>
            <a:endParaRPr lang="en-US" b="1" u="sng" dirty="0"/>
          </a:p>
          <a:p>
            <a:pPr marL="342900" indent="-342900">
              <a:buAutoNum type="arabicPeriod"/>
            </a:pPr>
            <a:r>
              <a:rPr lang="en-US" b="1" dirty="0" smtClean="0"/>
              <a:t>How  are volcanoes formed, and what forces interact to produce them?</a:t>
            </a:r>
          </a:p>
          <a:p>
            <a:pPr marL="342900" indent="-342900">
              <a:buAutoNum type="arabicPeriod"/>
            </a:pPr>
            <a:endParaRPr lang="en-US" b="1" dirty="0"/>
          </a:p>
          <a:p>
            <a:pPr marL="342900" indent="-342900">
              <a:buAutoNum type="arabicPeriod"/>
            </a:pPr>
            <a:r>
              <a:rPr lang="en-US" b="1" dirty="0"/>
              <a:t>H</a:t>
            </a:r>
            <a:r>
              <a:rPr lang="en-US" b="1" dirty="0" smtClean="0"/>
              <a:t>ow and why does vertical motion between inner layers of the Earth occur?</a:t>
            </a:r>
          </a:p>
          <a:p>
            <a:endParaRPr lang="en-US" b="1" dirty="0" smtClean="0"/>
          </a:p>
          <a:p>
            <a:pPr marL="342900" indent="-342900">
              <a:buAutoNum type="arabicPeriod"/>
            </a:pPr>
            <a:r>
              <a:rPr lang="en-US" b="1" dirty="0" smtClean="0"/>
              <a:t>How are mountain ranges formed?</a:t>
            </a:r>
          </a:p>
          <a:p>
            <a:endParaRPr lang="en-US" b="1" dirty="0"/>
          </a:p>
          <a:p>
            <a:pPr marL="342900" indent="-342900">
              <a:buAutoNum type="arabicPeriod"/>
            </a:pPr>
            <a:r>
              <a:rPr lang="en-US" b="1" dirty="0" smtClean="0"/>
              <a:t>Where do most volcanoes occur, and why?</a:t>
            </a:r>
            <a:endParaRPr lang="en-US" b="1" dirty="0"/>
          </a:p>
          <a:p>
            <a:endParaRPr lang="en-US" dirty="0"/>
          </a:p>
        </p:txBody>
      </p:sp>
    </p:spTree>
    <p:extLst>
      <p:ext uri="{BB962C8B-B14F-4D97-AF65-F5344CB8AC3E}">
        <p14:creationId xmlns:p14="http://schemas.microsoft.com/office/powerpoint/2010/main" val="304864541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3597892" y="1435046"/>
            <a:ext cx="4114800" cy="3784600"/>
          </a:xfrm>
          <a:prstGeom prst="rect">
            <a:avLst/>
          </a:prstGeom>
        </p:spPr>
      </p:pic>
      <p:sp>
        <p:nvSpPr>
          <p:cNvPr id="2" name="Title 1"/>
          <p:cNvSpPr>
            <a:spLocks noGrp="1"/>
          </p:cNvSpPr>
          <p:nvPr>
            <p:ph type="title"/>
          </p:nvPr>
        </p:nvSpPr>
        <p:spPr/>
        <p:txBody>
          <a:bodyPr/>
          <a:lstStyle/>
          <a:p>
            <a:r>
              <a:rPr lang="en-US" dirty="0" smtClean="0"/>
              <a:t>PHYSICS AND GEODYNAMICS</a:t>
            </a:r>
            <a:endParaRPr lang="en-US" dirty="0"/>
          </a:p>
        </p:txBody>
      </p:sp>
      <p:pic>
        <p:nvPicPr>
          <p:cNvPr id="4" name="Picture 3"/>
          <p:cNvPicPr>
            <a:picLocks noChangeAspect="1"/>
          </p:cNvPicPr>
          <p:nvPr/>
        </p:nvPicPr>
        <p:blipFill>
          <a:blip r:embed="rId3"/>
          <a:stretch>
            <a:fillRect/>
          </a:stretch>
        </p:blipFill>
        <p:spPr>
          <a:xfrm>
            <a:off x="457200" y="1355650"/>
            <a:ext cx="3140692" cy="1831280"/>
          </a:xfrm>
          <a:prstGeom prst="rect">
            <a:avLst/>
          </a:prstGeom>
        </p:spPr>
      </p:pic>
      <p:sp>
        <p:nvSpPr>
          <p:cNvPr id="5" name="TextBox 4"/>
          <p:cNvSpPr txBox="1"/>
          <p:nvPr/>
        </p:nvSpPr>
        <p:spPr>
          <a:xfrm>
            <a:off x="3954162" y="1417638"/>
            <a:ext cx="3970638" cy="1477328"/>
          </a:xfrm>
          <a:prstGeom prst="rect">
            <a:avLst/>
          </a:prstGeom>
          <a:noFill/>
        </p:spPr>
        <p:txBody>
          <a:bodyPr wrap="square" rtlCol="0">
            <a:spAutoFit/>
          </a:bodyPr>
          <a:lstStyle/>
          <a:p>
            <a:r>
              <a:rPr lang="en-US" dirty="0" smtClean="0"/>
              <a:t>Of course, these are Isaac Newton’s famous Laws of Motion, one of his many achievements that prompted the origins of science as we know it today.</a:t>
            </a:r>
            <a:endParaRPr lang="en-US" dirty="0"/>
          </a:p>
        </p:txBody>
      </p:sp>
      <p:sp>
        <p:nvSpPr>
          <p:cNvPr id="3" name="TextBox 2"/>
          <p:cNvSpPr txBox="1"/>
          <p:nvPr/>
        </p:nvSpPr>
        <p:spPr>
          <a:xfrm>
            <a:off x="576103" y="3522295"/>
            <a:ext cx="7711926" cy="2308324"/>
          </a:xfrm>
          <a:prstGeom prst="rect">
            <a:avLst/>
          </a:prstGeom>
          <a:noFill/>
        </p:spPr>
        <p:txBody>
          <a:bodyPr wrap="square" rtlCol="0">
            <a:spAutoFit/>
          </a:bodyPr>
          <a:lstStyle/>
          <a:p>
            <a:r>
              <a:rPr lang="en-US" dirty="0" smtClean="0"/>
              <a:t>Much of what we call “classical” (or Newtonian) physics is based on such defining principles to help us to understand how the world works.</a:t>
            </a:r>
          </a:p>
          <a:p>
            <a:endParaRPr lang="en-US" dirty="0"/>
          </a:p>
          <a:p>
            <a:r>
              <a:rPr lang="en-US" dirty="0" smtClean="0"/>
              <a:t>The study of motion, related to the forces that bring it about, is known as DYNAMICS – and much of it is based on what Newton gave us back in the 18</a:t>
            </a:r>
            <a:r>
              <a:rPr lang="en-US" baseline="30000" dirty="0" smtClean="0"/>
              <a:t>th</a:t>
            </a:r>
            <a:r>
              <a:rPr lang="en-US" dirty="0" smtClean="0"/>
              <a:t> century.</a:t>
            </a:r>
          </a:p>
          <a:p>
            <a:endParaRPr lang="en-US" dirty="0"/>
          </a:p>
          <a:p>
            <a:endParaRPr lang="en-US" dirty="0"/>
          </a:p>
        </p:txBody>
      </p:sp>
    </p:spTree>
    <p:extLst>
      <p:ext uri="{BB962C8B-B14F-4D97-AF65-F5344CB8AC3E}">
        <p14:creationId xmlns:p14="http://schemas.microsoft.com/office/powerpoint/2010/main" val="211230877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PHYSICS AND GEODYNAMICS</a:t>
            </a:r>
            <a:endParaRPr lang="en-US" dirty="0"/>
          </a:p>
        </p:txBody>
      </p:sp>
      <p:sp>
        <p:nvSpPr>
          <p:cNvPr id="3" name="TextBox 2"/>
          <p:cNvSpPr txBox="1"/>
          <p:nvPr/>
        </p:nvSpPr>
        <p:spPr>
          <a:xfrm>
            <a:off x="1948877" y="1288572"/>
            <a:ext cx="4551568" cy="461665"/>
          </a:xfrm>
          <a:prstGeom prst="rect">
            <a:avLst/>
          </a:prstGeom>
          <a:noFill/>
        </p:spPr>
        <p:txBody>
          <a:bodyPr wrap="square" rtlCol="0">
            <a:spAutoFit/>
          </a:bodyPr>
          <a:lstStyle/>
          <a:p>
            <a:r>
              <a:rPr lang="en-US" sz="2400" dirty="0" smtClean="0"/>
              <a:t>POST-MODULE QUESTIONS:</a:t>
            </a:r>
            <a:endParaRPr lang="en-US" sz="2400" dirty="0"/>
          </a:p>
        </p:txBody>
      </p:sp>
      <p:sp>
        <p:nvSpPr>
          <p:cNvPr id="4" name="TextBox 3"/>
          <p:cNvSpPr txBox="1"/>
          <p:nvPr/>
        </p:nvSpPr>
        <p:spPr>
          <a:xfrm>
            <a:off x="457200" y="2074848"/>
            <a:ext cx="8356748" cy="4524316"/>
          </a:xfrm>
          <a:prstGeom prst="rect">
            <a:avLst/>
          </a:prstGeom>
          <a:noFill/>
        </p:spPr>
        <p:txBody>
          <a:bodyPr wrap="square" rtlCol="0">
            <a:spAutoFit/>
          </a:bodyPr>
          <a:lstStyle/>
          <a:p>
            <a:pPr marL="342900" indent="-342900">
              <a:buAutoNum type="arabicPeriod"/>
            </a:pPr>
            <a:r>
              <a:rPr lang="en-US" b="1" dirty="0" smtClean="0"/>
              <a:t>What is the reasoning behind the statement “Faulting will occur along the plane where the shear </a:t>
            </a:r>
            <a:r>
              <a:rPr lang="en-US" b="1" dirty="0" err="1" smtClean="0"/>
              <a:t>stess</a:t>
            </a:r>
            <a:r>
              <a:rPr lang="en-US" b="1" dirty="0" smtClean="0"/>
              <a:t> is the highest”?</a:t>
            </a:r>
          </a:p>
          <a:p>
            <a:pPr marL="342900" indent="-342900">
              <a:buAutoNum type="arabicPeriod"/>
            </a:pPr>
            <a:endParaRPr lang="en-US" b="1" u="sng" dirty="0"/>
          </a:p>
          <a:p>
            <a:pPr marL="342900" indent="-342900">
              <a:buAutoNum type="arabicPeriod"/>
            </a:pPr>
            <a:r>
              <a:rPr lang="en-US" b="1" dirty="0" smtClean="0"/>
              <a:t>How  are volcanoes formed, and what forces interact to produce them?</a:t>
            </a:r>
          </a:p>
          <a:p>
            <a:pPr marL="342900" indent="-342900">
              <a:buAutoNum type="arabicPeriod"/>
            </a:pPr>
            <a:endParaRPr lang="en-US" b="1" dirty="0"/>
          </a:p>
          <a:p>
            <a:pPr marL="342900" indent="-342900">
              <a:buAutoNum type="arabicPeriod"/>
            </a:pPr>
            <a:r>
              <a:rPr lang="en-US" b="1" dirty="0"/>
              <a:t>H</a:t>
            </a:r>
            <a:r>
              <a:rPr lang="en-US" b="1" dirty="0" smtClean="0"/>
              <a:t>ow and why does vertical motion between inner layers of the Earth occur?</a:t>
            </a:r>
          </a:p>
          <a:p>
            <a:endParaRPr lang="en-US" b="1" dirty="0" smtClean="0"/>
          </a:p>
          <a:p>
            <a:pPr marL="342900" indent="-342900">
              <a:buAutoNum type="arabicPeriod"/>
            </a:pPr>
            <a:r>
              <a:rPr lang="en-US" b="1" dirty="0" smtClean="0"/>
              <a:t>How are mountain ranges formed?</a:t>
            </a:r>
          </a:p>
          <a:p>
            <a:endParaRPr lang="en-US" b="1" dirty="0"/>
          </a:p>
          <a:p>
            <a:pPr marL="342900" indent="-342900">
              <a:buAutoNum type="arabicPeriod"/>
            </a:pPr>
            <a:r>
              <a:rPr lang="en-US" b="1" dirty="0" smtClean="0"/>
              <a:t>Where do most volcanoes occur, and why?</a:t>
            </a:r>
          </a:p>
          <a:p>
            <a:pPr marL="342900" indent="-342900">
              <a:buAutoNum type="arabicPeriod"/>
            </a:pPr>
            <a:endParaRPr lang="en-US" b="1" dirty="0"/>
          </a:p>
          <a:p>
            <a:pPr marL="342900" indent="-342900">
              <a:buAutoNum type="arabicPeriod"/>
            </a:pPr>
            <a:r>
              <a:rPr lang="en-US" b="1" dirty="0" smtClean="0"/>
              <a:t>Identify three examples of how imbalances inside the Earth cause changes that affect the Earth’s surface.  What is the imbalance, and what is/are the consequences?</a:t>
            </a:r>
            <a:endParaRPr lang="en-US" b="1" dirty="0"/>
          </a:p>
          <a:p>
            <a:endParaRPr lang="en-US" dirty="0"/>
          </a:p>
        </p:txBody>
      </p:sp>
    </p:spTree>
    <p:extLst>
      <p:ext uri="{BB962C8B-B14F-4D97-AF65-F5344CB8AC3E}">
        <p14:creationId xmlns:p14="http://schemas.microsoft.com/office/powerpoint/2010/main" val="257390032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PHYSICS AND GEODYNAMICS</a:t>
            </a:r>
            <a:endParaRPr lang="en-US" dirty="0"/>
          </a:p>
        </p:txBody>
      </p:sp>
      <p:sp>
        <p:nvSpPr>
          <p:cNvPr id="3" name="TextBox 2"/>
          <p:cNvSpPr txBox="1"/>
          <p:nvPr/>
        </p:nvSpPr>
        <p:spPr>
          <a:xfrm>
            <a:off x="1948877" y="1288572"/>
            <a:ext cx="4551568" cy="461665"/>
          </a:xfrm>
          <a:prstGeom prst="rect">
            <a:avLst/>
          </a:prstGeom>
          <a:noFill/>
        </p:spPr>
        <p:txBody>
          <a:bodyPr wrap="square" rtlCol="0">
            <a:spAutoFit/>
          </a:bodyPr>
          <a:lstStyle/>
          <a:p>
            <a:r>
              <a:rPr lang="en-US" sz="2400" dirty="0" smtClean="0"/>
              <a:t>POST-MODULE QUESTIONS:</a:t>
            </a:r>
            <a:endParaRPr lang="en-US" sz="2400" dirty="0"/>
          </a:p>
        </p:txBody>
      </p:sp>
      <p:sp>
        <p:nvSpPr>
          <p:cNvPr id="4" name="TextBox 3"/>
          <p:cNvSpPr txBox="1"/>
          <p:nvPr/>
        </p:nvSpPr>
        <p:spPr>
          <a:xfrm>
            <a:off x="457200" y="2074848"/>
            <a:ext cx="8356748" cy="5078314"/>
          </a:xfrm>
          <a:prstGeom prst="rect">
            <a:avLst/>
          </a:prstGeom>
          <a:noFill/>
        </p:spPr>
        <p:txBody>
          <a:bodyPr wrap="square" rtlCol="0">
            <a:spAutoFit/>
          </a:bodyPr>
          <a:lstStyle/>
          <a:p>
            <a:pPr marL="342900" indent="-342900">
              <a:buAutoNum type="arabicPeriod"/>
            </a:pPr>
            <a:r>
              <a:rPr lang="en-US" b="1" dirty="0" smtClean="0"/>
              <a:t>What is the reasoning behind the statement “Faulting will occur along the plane where the shear </a:t>
            </a:r>
            <a:r>
              <a:rPr lang="en-US" b="1" dirty="0" err="1" smtClean="0"/>
              <a:t>stess</a:t>
            </a:r>
            <a:r>
              <a:rPr lang="en-US" b="1" dirty="0" smtClean="0"/>
              <a:t> is the highest”?</a:t>
            </a:r>
          </a:p>
          <a:p>
            <a:pPr marL="342900" indent="-342900">
              <a:buAutoNum type="arabicPeriod"/>
            </a:pPr>
            <a:endParaRPr lang="en-US" b="1" u="sng" dirty="0"/>
          </a:p>
          <a:p>
            <a:pPr marL="342900" indent="-342900">
              <a:buAutoNum type="arabicPeriod"/>
            </a:pPr>
            <a:r>
              <a:rPr lang="en-US" b="1" dirty="0" smtClean="0"/>
              <a:t>How  are volcanoes formed, and what forces interact to produce them?</a:t>
            </a:r>
          </a:p>
          <a:p>
            <a:pPr marL="342900" indent="-342900">
              <a:buAutoNum type="arabicPeriod"/>
            </a:pPr>
            <a:endParaRPr lang="en-US" b="1" dirty="0"/>
          </a:p>
          <a:p>
            <a:pPr marL="342900" indent="-342900">
              <a:buAutoNum type="arabicPeriod"/>
            </a:pPr>
            <a:r>
              <a:rPr lang="en-US" b="1" dirty="0"/>
              <a:t>H</a:t>
            </a:r>
            <a:r>
              <a:rPr lang="en-US" b="1" dirty="0" smtClean="0"/>
              <a:t>ow and why does vertical motion between inner layers of the Earth occur?</a:t>
            </a:r>
          </a:p>
          <a:p>
            <a:endParaRPr lang="en-US" b="1" dirty="0" smtClean="0"/>
          </a:p>
          <a:p>
            <a:pPr marL="342900" indent="-342900">
              <a:buAutoNum type="arabicPeriod"/>
            </a:pPr>
            <a:r>
              <a:rPr lang="en-US" b="1" dirty="0" smtClean="0"/>
              <a:t>How are mountain ranges formed?</a:t>
            </a:r>
          </a:p>
          <a:p>
            <a:endParaRPr lang="en-US" b="1" dirty="0"/>
          </a:p>
          <a:p>
            <a:pPr marL="342900" indent="-342900">
              <a:buAutoNum type="arabicPeriod"/>
            </a:pPr>
            <a:r>
              <a:rPr lang="en-US" b="1" dirty="0" smtClean="0"/>
              <a:t>Where do most volcanoes occur, and why?</a:t>
            </a:r>
          </a:p>
          <a:p>
            <a:pPr marL="342900" indent="-342900">
              <a:buAutoNum type="arabicPeriod"/>
            </a:pPr>
            <a:endParaRPr lang="en-US" b="1" dirty="0"/>
          </a:p>
          <a:p>
            <a:pPr marL="342900" indent="-342900">
              <a:buAutoNum type="arabicPeriod"/>
            </a:pPr>
            <a:r>
              <a:rPr lang="en-US" b="1" dirty="0" smtClean="0"/>
              <a:t>Identify three examples of how imbalances inside the Earth cause changes that affect the Earth’s surface.  What is the imbalance, and what is/are the consequences?</a:t>
            </a:r>
          </a:p>
          <a:p>
            <a:pPr marL="342900" indent="-342900">
              <a:buAutoNum type="arabicPeriod"/>
            </a:pPr>
            <a:endParaRPr lang="en-US" b="1" dirty="0"/>
          </a:p>
          <a:p>
            <a:pPr marL="342900" indent="-342900">
              <a:buAutoNum type="arabicPeriod"/>
            </a:pPr>
            <a:endParaRPr lang="en-US" b="1" dirty="0"/>
          </a:p>
          <a:p>
            <a:endParaRPr lang="en-US" dirty="0"/>
          </a:p>
        </p:txBody>
      </p:sp>
    </p:spTree>
    <p:extLst>
      <p:ext uri="{BB962C8B-B14F-4D97-AF65-F5344CB8AC3E}">
        <p14:creationId xmlns:p14="http://schemas.microsoft.com/office/powerpoint/2010/main" val="336550515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PHYSICS AND GEODYNAMICS</a:t>
            </a:r>
            <a:endParaRPr lang="en-US" dirty="0"/>
          </a:p>
        </p:txBody>
      </p:sp>
      <p:sp>
        <p:nvSpPr>
          <p:cNvPr id="3" name="TextBox 2"/>
          <p:cNvSpPr txBox="1"/>
          <p:nvPr/>
        </p:nvSpPr>
        <p:spPr>
          <a:xfrm>
            <a:off x="1948877" y="1288572"/>
            <a:ext cx="4551568" cy="461665"/>
          </a:xfrm>
          <a:prstGeom prst="rect">
            <a:avLst/>
          </a:prstGeom>
          <a:noFill/>
        </p:spPr>
        <p:txBody>
          <a:bodyPr wrap="square" rtlCol="0">
            <a:spAutoFit/>
          </a:bodyPr>
          <a:lstStyle/>
          <a:p>
            <a:r>
              <a:rPr lang="en-US" sz="2400" dirty="0" smtClean="0"/>
              <a:t>POST-MODULE QUESTIONS:</a:t>
            </a:r>
            <a:endParaRPr lang="en-US" sz="2400" dirty="0"/>
          </a:p>
        </p:txBody>
      </p:sp>
      <p:sp>
        <p:nvSpPr>
          <p:cNvPr id="4" name="TextBox 3"/>
          <p:cNvSpPr txBox="1"/>
          <p:nvPr/>
        </p:nvSpPr>
        <p:spPr>
          <a:xfrm>
            <a:off x="457200" y="2074848"/>
            <a:ext cx="8356748" cy="4524316"/>
          </a:xfrm>
          <a:prstGeom prst="rect">
            <a:avLst/>
          </a:prstGeom>
          <a:noFill/>
        </p:spPr>
        <p:txBody>
          <a:bodyPr wrap="square" rtlCol="0">
            <a:spAutoFit/>
          </a:bodyPr>
          <a:lstStyle/>
          <a:p>
            <a:pPr marL="342900" indent="-342900">
              <a:buAutoNum type="arabicPeriod"/>
            </a:pPr>
            <a:r>
              <a:rPr lang="en-US" b="1" dirty="0" smtClean="0"/>
              <a:t>What is the reasoning behind the statement “Faulting will occur along the plane where the shear </a:t>
            </a:r>
            <a:r>
              <a:rPr lang="en-US" b="1" dirty="0" err="1" smtClean="0"/>
              <a:t>stess</a:t>
            </a:r>
            <a:r>
              <a:rPr lang="en-US" b="1" dirty="0" smtClean="0"/>
              <a:t> is the highest”?</a:t>
            </a:r>
          </a:p>
          <a:p>
            <a:pPr marL="342900" indent="-342900">
              <a:buAutoNum type="arabicPeriod"/>
            </a:pPr>
            <a:endParaRPr lang="en-US" b="1" u="sng" dirty="0"/>
          </a:p>
          <a:p>
            <a:pPr marL="342900" indent="-342900">
              <a:buAutoNum type="arabicPeriod"/>
            </a:pPr>
            <a:r>
              <a:rPr lang="en-US" b="1" dirty="0" smtClean="0"/>
              <a:t>How  are volcanoes formed, and what forces interact to produce them?</a:t>
            </a:r>
          </a:p>
          <a:p>
            <a:pPr marL="342900" indent="-342900">
              <a:buAutoNum type="arabicPeriod"/>
            </a:pPr>
            <a:endParaRPr lang="en-US" b="1" dirty="0"/>
          </a:p>
          <a:p>
            <a:pPr marL="342900" indent="-342900">
              <a:buAutoNum type="arabicPeriod"/>
            </a:pPr>
            <a:r>
              <a:rPr lang="en-US" b="1" dirty="0"/>
              <a:t>H</a:t>
            </a:r>
            <a:r>
              <a:rPr lang="en-US" b="1" dirty="0" smtClean="0"/>
              <a:t>ow and why does vertical motion between inner layers of the Earth occur?</a:t>
            </a:r>
          </a:p>
          <a:p>
            <a:endParaRPr lang="en-US" b="1" dirty="0" smtClean="0"/>
          </a:p>
          <a:p>
            <a:pPr marL="342900" indent="-342900">
              <a:buAutoNum type="arabicPeriod"/>
            </a:pPr>
            <a:r>
              <a:rPr lang="en-US" b="1" dirty="0" smtClean="0"/>
              <a:t>How are mountain ranges formed?</a:t>
            </a:r>
          </a:p>
          <a:p>
            <a:endParaRPr lang="en-US" b="1" dirty="0"/>
          </a:p>
          <a:p>
            <a:pPr marL="342900" indent="-342900">
              <a:buAutoNum type="arabicPeriod"/>
            </a:pPr>
            <a:r>
              <a:rPr lang="en-US" b="1" dirty="0" smtClean="0"/>
              <a:t>Where do most volcanoes occur, and why?</a:t>
            </a:r>
          </a:p>
          <a:p>
            <a:pPr marL="342900" indent="-342900">
              <a:buAutoNum type="arabicPeriod"/>
            </a:pPr>
            <a:endParaRPr lang="en-US" b="1" dirty="0"/>
          </a:p>
          <a:p>
            <a:pPr marL="342900" indent="-342900">
              <a:buAutoNum type="arabicPeriod"/>
            </a:pPr>
            <a:r>
              <a:rPr lang="en-US" b="1" dirty="0"/>
              <a:t>Identify three examples of how imbalances inside the Earth cause changes that affect the Earth’s surface.  What is the imbalance, and what is/are the consequences?</a:t>
            </a:r>
          </a:p>
          <a:p>
            <a:endParaRPr lang="en-US" dirty="0"/>
          </a:p>
        </p:txBody>
      </p:sp>
    </p:spTree>
    <p:extLst>
      <p:ext uri="{BB962C8B-B14F-4D97-AF65-F5344CB8AC3E}">
        <p14:creationId xmlns:p14="http://schemas.microsoft.com/office/powerpoint/2010/main" val="180988070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PHYSICS AND GEODYNAMICS</a:t>
            </a:r>
            <a:endParaRPr lang="en-US" dirty="0"/>
          </a:p>
        </p:txBody>
      </p:sp>
      <p:sp>
        <p:nvSpPr>
          <p:cNvPr id="3" name="TextBox 2"/>
          <p:cNvSpPr txBox="1"/>
          <p:nvPr/>
        </p:nvSpPr>
        <p:spPr>
          <a:xfrm>
            <a:off x="1948877" y="1288572"/>
            <a:ext cx="4551568" cy="461665"/>
          </a:xfrm>
          <a:prstGeom prst="rect">
            <a:avLst/>
          </a:prstGeom>
          <a:noFill/>
        </p:spPr>
        <p:txBody>
          <a:bodyPr wrap="square" rtlCol="0">
            <a:spAutoFit/>
          </a:bodyPr>
          <a:lstStyle/>
          <a:p>
            <a:r>
              <a:rPr lang="en-US" sz="2400" dirty="0" smtClean="0"/>
              <a:t>POST-MODULE QUESTIONS:</a:t>
            </a:r>
            <a:endParaRPr lang="en-US" sz="2400" dirty="0"/>
          </a:p>
        </p:txBody>
      </p:sp>
      <p:sp>
        <p:nvSpPr>
          <p:cNvPr id="4" name="TextBox 3"/>
          <p:cNvSpPr txBox="1"/>
          <p:nvPr/>
        </p:nvSpPr>
        <p:spPr>
          <a:xfrm>
            <a:off x="457200" y="2074848"/>
            <a:ext cx="8356748" cy="5078314"/>
          </a:xfrm>
          <a:prstGeom prst="rect">
            <a:avLst/>
          </a:prstGeom>
          <a:noFill/>
        </p:spPr>
        <p:txBody>
          <a:bodyPr wrap="square" rtlCol="0">
            <a:spAutoFit/>
          </a:bodyPr>
          <a:lstStyle/>
          <a:p>
            <a:pPr marL="342900" indent="-342900">
              <a:buAutoNum type="arabicPeriod"/>
            </a:pPr>
            <a:r>
              <a:rPr lang="en-US" b="1" dirty="0" smtClean="0"/>
              <a:t>What is the reasoning behind the statement “Faulting will occur along the plane where the shear </a:t>
            </a:r>
            <a:r>
              <a:rPr lang="en-US" b="1" dirty="0" err="1" smtClean="0"/>
              <a:t>stess</a:t>
            </a:r>
            <a:r>
              <a:rPr lang="en-US" b="1" dirty="0" smtClean="0"/>
              <a:t> is the highest”?</a:t>
            </a:r>
          </a:p>
          <a:p>
            <a:pPr marL="342900" indent="-342900">
              <a:buAutoNum type="arabicPeriod"/>
            </a:pPr>
            <a:endParaRPr lang="en-US" b="1" u="sng" dirty="0"/>
          </a:p>
          <a:p>
            <a:pPr marL="342900" indent="-342900">
              <a:buAutoNum type="arabicPeriod"/>
            </a:pPr>
            <a:r>
              <a:rPr lang="en-US" b="1" dirty="0" smtClean="0"/>
              <a:t>How  are volcanoes formed, and what forces interact to produce them?</a:t>
            </a:r>
          </a:p>
          <a:p>
            <a:pPr marL="342900" indent="-342900">
              <a:buAutoNum type="arabicPeriod"/>
            </a:pPr>
            <a:endParaRPr lang="en-US" b="1" dirty="0"/>
          </a:p>
          <a:p>
            <a:pPr marL="342900" indent="-342900">
              <a:buAutoNum type="arabicPeriod"/>
            </a:pPr>
            <a:r>
              <a:rPr lang="en-US" b="1" dirty="0"/>
              <a:t>H</a:t>
            </a:r>
            <a:r>
              <a:rPr lang="en-US" b="1" dirty="0" smtClean="0"/>
              <a:t>ow and why does vertical motion between inner layers of the Earth occur?</a:t>
            </a:r>
          </a:p>
          <a:p>
            <a:endParaRPr lang="en-US" b="1" dirty="0" smtClean="0"/>
          </a:p>
          <a:p>
            <a:pPr marL="342900" indent="-342900">
              <a:buAutoNum type="arabicPeriod"/>
            </a:pPr>
            <a:r>
              <a:rPr lang="en-US" b="1" dirty="0" smtClean="0"/>
              <a:t>How are mountain ranges formed?</a:t>
            </a:r>
          </a:p>
          <a:p>
            <a:endParaRPr lang="en-US" b="1" dirty="0"/>
          </a:p>
          <a:p>
            <a:pPr marL="342900" indent="-342900">
              <a:buAutoNum type="arabicPeriod"/>
            </a:pPr>
            <a:r>
              <a:rPr lang="en-US" b="1" dirty="0" smtClean="0"/>
              <a:t>Where do most volcanoes occur, and why?</a:t>
            </a:r>
          </a:p>
          <a:p>
            <a:endParaRPr lang="en-US" b="1" dirty="0"/>
          </a:p>
          <a:p>
            <a:pPr marL="342900" indent="-342900">
              <a:buAutoNum type="arabicPeriod"/>
            </a:pPr>
            <a:r>
              <a:rPr lang="en-US" b="1" dirty="0"/>
              <a:t>Identify three examples of how imbalances inside the Earth cause changes that affect the Earth’s surface.  What is the imbalance, and what is/are the consequences?</a:t>
            </a:r>
          </a:p>
          <a:p>
            <a:endParaRPr lang="en-US" b="1" dirty="0"/>
          </a:p>
          <a:p>
            <a:pPr marL="342900" indent="-342900">
              <a:buAutoNum type="arabicPeriod"/>
            </a:pPr>
            <a:r>
              <a:rPr lang="en-US" b="1" dirty="0" smtClean="0"/>
              <a:t>What  is a </a:t>
            </a:r>
            <a:r>
              <a:rPr lang="en-US" b="1" dirty="0" err="1" smtClean="0"/>
              <a:t>superplume</a:t>
            </a:r>
            <a:r>
              <a:rPr lang="en-US" b="1" dirty="0" smtClean="0"/>
              <a:t>, and how is it formed?</a:t>
            </a:r>
            <a:endParaRPr lang="en-US" b="1" dirty="0"/>
          </a:p>
          <a:p>
            <a:endParaRPr lang="en-US" dirty="0"/>
          </a:p>
        </p:txBody>
      </p:sp>
    </p:spTree>
    <p:extLst>
      <p:ext uri="{BB962C8B-B14F-4D97-AF65-F5344CB8AC3E}">
        <p14:creationId xmlns:p14="http://schemas.microsoft.com/office/powerpoint/2010/main" val="47463166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1459770" y="4512807"/>
            <a:ext cx="2138122" cy="1999985"/>
          </a:xfrm>
          <a:prstGeom prst="rect">
            <a:avLst/>
          </a:prstGeom>
        </p:spPr>
      </p:pic>
      <p:pic>
        <p:nvPicPr>
          <p:cNvPr id="6" name="Picture 5"/>
          <p:cNvPicPr>
            <a:picLocks noChangeAspect="1"/>
          </p:cNvPicPr>
          <p:nvPr/>
        </p:nvPicPr>
        <p:blipFill>
          <a:blip r:embed="rId3"/>
          <a:stretch>
            <a:fillRect/>
          </a:stretch>
        </p:blipFill>
        <p:spPr>
          <a:xfrm>
            <a:off x="3597892" y="1435046"/>
            <a:ext cx="4114800" cy="3784600"/>
          </a:xfrm>
          <a:prstGeom prst="rect">
            <a:avLst/>
          </a:prstGeom>
        </p:spPr>
      </p:pic>
      <p:sp>
        <p:nvSpPr>
          <p:cNvPr id="2" name="Title 1"/>
          <p:cNvSpPr>
            <a:spLocks noGrp="1"/>
          </p:cNvSpPr>
          <p:nvPr>
            <p:ph type="title"/>
          </p:nvPr>
        </p:nvSpPr>
        <p:spPr/>
        <p:txBody>
          <a:bodyPr/>
          <a:lstStyle/>
          <a:p>
            <a:r>
              <a:rPr lang="en-US" dirty="0" smtClean="0"/>
              <a:t>PHYSICS AND GEODYNAMICS</a:t>
            </a:r>
            <a:endParaRPr lang="en-US" dirty="0"/>
          </a:p>
        </p:txBody>
      </p:sp>
      <p:pic>
        <p:nvPicPr>
          <p:cNvPr id="4" name="Picture 3"/>
          <p:cNvPicPr>
            <a:picLocks noChangeAspect="1"/>
          </p:cNvPicPr>
          <p:nvPr/>
        </p:nvPicPr>
        <p:blipFill>
          <a:blip r:embed="rId4"/>
          <a:stretch>
            <a:fillRect/>
          </a:stretch>
        </p:blipFill>
        <p:spPr>
          <a:xfrm>
            <a:off x="457200" y="1355650"/>
            <a:ext cx="3140692" cy="1831280"/>
          </a:xfrm>
          <a:prstGeom prst="rect">
            <a:avLst/>
          </a:prstGeom>
        </p:spPr>
      </p:pic>
      <p:sp>
        <p:nvSpPr>
          <p:cNvPr id="5" name="TextBox 4"/>
          <p:cNvSpPr txBox="1"/>
          <p:nvPr/>
        </p:nvSpPr>
        <p:spPr>
          <a:xfrm>
            <a:off x="3954162" y="1417638"/>
            <a:ext cx="3970638" cy="1477328"/>
          </a:xfrm>
          <a:prstGeom prst="rect">
            <a:avLst/>
          </a:prstGeom>
          <a:noFill/>
        </p:spPr>
        <p:txBody>
          <a:bodyPr wrap="square" rtlCol="0">
            <a:spAutoFit/>
          </a:bodyPr>
          <a:lstStyle/>
          <a:p>
            <a:r>
              <a:rPr lang="en-US" dirty="0" smtClean="0"/>
              <a:t>Of course, these are Isaac Newton’s famous Laws of Motion, one of his many achievements that prompted the origins of science as we know it today.</a:t>
            </a:r>
            <a:endParaRPr lang="en-US" dirty="0"/>
          </a:p>
        </p:txBody>
      </p:sp>
      <p:sp>
        <p:nvSpPr>
          <p:cNvPr id="3" name="TextBox 2"/>
          <p:cNvSpPr txBox="1"/>
          <p:nvPr/>
        </p:nvSpPr>
        <p:spPr>
          <a:xfrm>
            <a:off x="576103" y="3522295"/>
            <a:ext cx="7711926" cy="3139321"/>
          </a:xfrm>
          <a:prstGeom prst="rect">
            <a:avLst/>
          </a:prstGeom>
          <a:noFill/>
        </p:spPr>
        <p:txBody>
          <a:bodyPr wrap="square" rtlCol="0">
            <a:spAutoFit/>
          </a:bodyPr>
          <a:lstStyle/>
          <a:p>
            <a:r>
              <a:rPr lang="en-US" dirty="0" smtClean="0"/>
              <a:t>Much of what we call “classical” (or Newtonian) physics is based on such defining principles to help us to understand how the world works.</a:t>
            </a:r>
          </a:p>
          <a:p>
            <a:endParaRPr lang="en-US" dirty="0"/>
          </a:p>
          <a:p>
            <a:r>
              <a:rPr lang="en-US" dirty="0" smtClean="0"/>
              <a:t>The study of motion, related to the forces that bring it about, is known as DYNAMICS – and much of it is based on what Newton gave us back in the 18</a:t>
            </a:r>
            <a:r>
              <a:rPr lang="en-US" baseline="30000" dirty="0" smtClean="0"/>
              <a:t>th</a:t>
            </a:r>
            <a:r>
              <a:rPr lang="en-US" dirty="0" smtClean="0"/>
              <a:t> century.</a:t>
            </a:r>
          </a:p>
          <a:p>
            <a:endParaRPr lang="en-US" dirty="0"/>
          </a:p>
          <a:p>
            <a:r>
              <a:rPr lang="en-US" dirty="0" smtClean="0"/>
              <a:t>In this module, we will be taking Newtonian-based dynamics and applying it to the interior structure of the Earth.</a:t>
            </a:r>
          </a:p>
          <a:p>
            <a:endParaRPr lang="en-US" dirty="0"/>
          </a:p>
          <a:p>
            <a:endParaRPr lang="en-US" dirty="0"/>
          </a:p>
        </p:txBody>
      </p:sp>
    </p:spTree>
    <p:extLst>
      <p:ext uri="{BB962C8B-B14F-4D97-AF65-F5344CB8AC3E}">
        <p14:creationId xmlns:p14="http://schemas.microsoft.com/office/powerpoint/2010/main" val="164543260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3307640" y="1729895"/>
            <a:ext cx="4971153" cy="4649983"/>
          </a:xfrm>
          <a:prstGeom prst="rect">
            <a:avLst/>
          </a:prstGeom>
        </p:spPr>
      </p:pic>
      <p:pic>
        <p:nvPicPr>
          <p:cNvPr id="6" name="Picture 5"/>
          <p:cNvPicPr>
            <a:picLocks noChangeAspect="1"/>
          </p:cNvPicPr>
          <p:nvPr/>
        </p:nvPicPr>
        <p:blipFill>
          <a:blip r:embed="rId3"/>
          <a:stretch>
            <a:fillRect/>
          </a:stretch>
        </p:blipFill>
        <p:spPr>
          <a:xfrm>
            <a:off x="457200" y="1597497"/>
            <a:ext cx="2180969" cy="2005953"/>
          </a:xfrm>
          <a:prstGeom prst="rect">
            <a:avLst/>
          </a:prstGeom>
        </p:spPr>
      </p:pic>
      <p:sp>
        <p:nvSpPr>
          <p:cNvPr id="2" name="Title 1"/>
          <p:cNvSpPr>
            <a:spLocks noGrp="1"/>
          </p:cNvSpPr>
          <p:nvPr>
            <p:ph type="title"/>
          </p:nvPr>
        </p:nvSpPr>
        <p:spPr/>
        <p:txBody>
          <a:bodyPr/>
          <a:lstStyle/>
          <a:p>
            <a:r>
              <a:rPr lang="en-US" dirty="0" smtClean="0"/>
              <a:t>PHYSICS AND GEODYNAMICS</a:t>
            </a:r>
            <a:endParaRPr lang="en-US" dirty="0"/>
          </a:p>
        </p:txBody>
      </p:sp>
      <p:sp>
        <p:nvSpPr>
          <p:cNvPr id="8" name="TextBox 7"/>
          <p:cNvSpPr txBox="1"/>
          <p:nvPr/>
        </p:nvSpPr>
        <p:spPr>
          <a:xfrm>
            <a:off x="1653820" y="3219844"/>
            <a:ext cx="5832669" cy="1446550"/>
          </a:xfrm>
          <a:prstGeom prst="rect">
            <a:avLst/>
          </a:prstGeom>
          <a:noFill/>
        </p:spPr>
        <p:txBody>
          <a:bodyPr wrap="square" rtlCol="0">
            <a:spAutoFit/>
          </a:bodyPr>
          <a:lstStyle/>
          <a:p>
            <a:r>
              <a:rPr lang="en-US" sz="4400" b="1" dirty="0" smtClean="0">
                <a:solidFill>
                  <a:srgbClr val="FFFF00"/>
                </a:solidFill>
              </a:rPr>
              <a:t>This is known as “GEODYNAMICS.”</a:t>
            </a:r>
            <a:endParaRPr lang="en-US" sz="4400" b="1" dirty="0">
              <a:solidFill>
                <a:srgbClr val="FFFF00"/>
              </a:solidFill>
            </a:endParaRPr>
          </a:p>
        </p:txBody>
      </p:sp>
    </p:spTree>
    <p:extLst>
      <p:ext uri="{BB962C8B-B14F-4D97-AF65-F5344CB8AC3E}">
        <p14:creationId xmlns:p14="http://schemas.microsoft.com/office/powerpoint/2010/main" val="252474926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457200" y="1597497"/>
            <a:ext cx="2180969" cy="2005953"/>
          </a:xfrm>
          <a:prstGeom prst="rect">
            <a:avLst/>
          </a:prstGeom>
        </p:spPr>
      </p:pic>
      <p:sp>
        <p:nvSpPr>
          <p:cNvPr id="2" name="Title 1"/>
          <p:cNvSpPr>
            <a:spLocks noGrp="1"/>
          </p:cNvSpPr>
          <p:nvPr>
            <p:ph type="title"/>
          </p:nvPr>
        </p:nvSpPr>
        <p:spPr/>
        <p:txBody>
          <a:bodyPr/>
          <a:lstStyle/>
          <a:p>
            <a:r>
              <a:rPr lang="en-US" dirty="0" smtClean="0"/>
              <a:t>PHYSICS AND GEODYNAMICS</a:t>
            </a:r>
            <a:endParaRPr lang="en-US" dirty="0"/>
          </a:p>
        </p:txBody>
      </p:sp>
      <p:sp>
        <p:nvSpPr>
          <p:cNvPr id="3" name="TextBox 2"/>
          <p:cNvSpPr txBox="1"/>
          <p:nvPr/>
        </p:nvSpPr>
        <p:spPr>
          <a:xfrm>
            <a:off x="2805587" y="1597497"/>
            <a:ext cx="5478279" cy="1200329"/>
          </a:xfrm>
          <a:prstGeom prst="rect">
            <a:avLst/>
          </a:prstGeom>
          <a:noFill/>
        </p:spPr>
        <p:txBody>
          <a:bodyPr wrap="square" rtlCol="0">
            <a:spAutoFit/>
          </a:bodyPr>
          <a:lstStyle/>
          <a:p>
            <a:r>
              <a:rPr lang="en-US" dirty="0" smtClean="0"/>
              <a:t>In the world of Newtonian dynamics, change happens whenever an IMBALANCE occurs.  </a:t>
            </a:r>
          </a:p>
          <a:p>
            <a:endParaRPr lang="en-US" dirty="0"/>
          </a:p>
          <a:p>
            <a:r>
              <a:rPr lang="en-US" dirty="0" smtClean="0"/>
              <a:t>Newton described this in his First Law of Motion.</a:t>
            </a:r>
            <a:endParaRPr lang="en-US" dirty="0"/>
          </a:p>
        </p:txBody>
      </p:sp>
      <p:pic>
        <p:nvPicPr>
          <p:cNvPr id="9" name="Picture 8"/>
          <p:cNvPicPr>
            <a:picLocks noChangeAspect="1"/>
          </p:cNvPicPr>
          <p:nvPr/>
        </p:nvPicPr>
        <p:blipFill>
          <a:blip r:embed="rId3"/>
          <a:stretch>
            <a:fillRect/>
          </a:stretch>
        </p:blipFill>
        <p:spPr>
          <a:xfrm>
            <a:off x="3321853" y="2935851"/>
            <a:ext cx="3140692" cy="1831280"/>
          </a:xfrm>
          <a:prstGeom prst="rect">
            <a:avLst/>
          </a:prstGeom>
        </p:spPr>
      </p:pic>
    </p:spTree>
    <p:extLst>
      <p:ext uri="{BB962C8B-B14F-4D97-AF65-F5344CB8AC3E}">
        <p14:creationId xmlns:p14="http://schemas.microsoft.com/office/powerpoint/2010/main" val="228964439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PHYSICS AND GEODYNAMICS</a:t>
            </a:r>
            <a:endParaRPr lang="en-US" dirty="0"/>
          </a:p>
        </p:txBody>
      </p:sp>
      <p:sp>
        <p:nvSpPr>
          <p:cNvPr id="3" name="Content Placeholder 2"/>
          <p:cNvSpPr>
            <a:spLocks noGrp="1"/>
          </p:cNvSpPr>
          <p:nvPr>
            <p:ph idx="1"/>
          </p:nvPr>
        </p:nvSpPr>
        <p:spPr/>
        <p:txBody>
          <a:bodyPr>
            <a:normAutofit/>
          </a:bodyPr>
          <a:lstStyle/>
          <a:p>
            <a:r>
              <a:rPr lang="en-US" sz="2400" dirty="0" smtClean="0"/>
              <a:t>This module is intended for use by teachers of physics and related sciences. </a:t>
            </a:r>
          </a:p>
          <a:p>
            <a:r>
              <a:rPr lang="en-US" sz="2400" dirty="0" smtClean="0"/>
              <a:t>It is based on the findings and compilations of the 2014 Teacher-In-Residence Program at the </a:t>
            </a:r>
            <a:r>
              <a:rPr lang="en-US" sz="2400" dirty="0" err="1" smtClean="0"/>
              <a:t>Kavli</a:t>
            </a:r>
            <a:r>
              <a:rPr lang="en-US" sz="2400" dirty="0" smtClean="0"/>
              <a:t> Institute for Theoretical Physics at the University of California, Santa Barbara.</a:t>
            </a:r>
          </a:p>
          <a:p>
            <a:r>
              <a:rPr lang="en-US" sz="2400" dirty="0" smtClean="0"/>
              <a:t>Some parts of this presentation were based on the 2014 CIDER CONFERENCE (Cooperative Institute for Deep Earth </a:t>
            </a:r>
            <a:r>
              <a:rPr lang="en-US" sz="2400" dirty="0" err="1" smtClean="0"/>
              <a:t>Reseach</a:t>
            </a:r>
            <a:r>
              <a:rPr lang="en-US" sz="2400" dirty="0" smtClean="0"/>
              <a:t>) at the KITP.</a:t>
            </a:r>
            <a:endParaRPr lang="en-US" sz="2400" dirty="0"/>
          </a:p>
        </p:txBody>
      </p:sp>
    </p:spTree>
    <p:extLst>
      <p:ext uri="{BB962C8B-B14F-4D97-AF65-F5344CB8AC3E}">
        <p14:creationId xmlns:p14="http://schemas.microsoft.com/office/powerpoint/2010/main" val="202870688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457200" y="1597497"/>
            <a:ext cx="2180969" cy="2005953"/>
          </a:xfrm>
          <a:prstGeom prst="rect">
            <a:avLst/>
          </a:prstGeom>
        </p:spPr>
      </p:pic>
      <p:sp>
        <p:nvSpPr>
          <p:cNvPr id="2" name="Title 1"/>
          <p:cNvSpPr>
            <a:spLocks noGrp="1"/>
          </p:cNvSpPr>
          <p:nvPr>
            <p:ph type="title"/>
          </p:nvPr>
        </p:nvSpPr>
        <p:spPr/>
        <p:txBody>
          <a:bodyPr/>
          <a:lstStyle/>
          <a:p>
            <a:r>
              <a:rPr lang="en-US" dirty="0" smtClean="0"/>
              <a:t>PHYSICS AND GEODYNAMICS</a:t>
            </a:r>
            <a:endParaRPr lang="en-US" dirty="0"/>
          </a:p>
        </p:txBody>
      </p:sp>
      <p:sp>
        <p:nvSpPr>
          <p:cNvPr id="3" name="TextBox 2"/>
          <p:cNvSpPr txBox="1"/>
          <p:nvPr/>
        </p:nvSpPr>
        <p:spPr>
          <a:xfrm>
            <a:off x="2805587" y="1597497"/>
            <a:ext cx="5478279" cy="1200329"/>
          </a:xfrm>
          <a:prstGeom prst="rect">
            <a:avLst/>
          </a:prstGeom>
          <a:noFill/>
        </p:spPr>
        <p:txBody>
          <a:bodyPr wrap="square" rtlCol="0">
            <a:spAutoFit/>
          </a:bodyPr>
          <a:lstStyle/>
          <a:p>
            <a:r>
              <a:rPr lang="en-US" dirty="0" smtClean="0"/>
              <a:t>In the world of Newtonian dynamics, change happens whenever an IMBALANCE occurs.  </a:t>
            </a:r>
          </a:p>
          <a:p>
            <a:endParaRPr lang="en-US" dirty="0"/>
          </a:p>
          <a:p>
            <a:r>
              <a:rPr lang="en-US" dirty="0" smtClean="0"/>
              <a:t>Newton described this in his First Law of Motion.</a:t>
            </a:r>
            <a:endParaRPr lang="en-US" dirty="0"/>
          </a:p>
        </p:txBody>
      </p:sp>
      <p:pic>
        <p:nvPicPr>
          <p:cNvPr id="9" name="Picture 8"/>
          <p:cNvPicPr>
            <a:picLocks noChangeAspect="1"/>
          </p:cNvPicPr>
          <p:nvPr/>
        </p:nvPicPr>
        <p:blipFill>
          <a:blip r:embed="rId3"/>
          <a:stretch>
            <a:fillRect/>
          </a:stretch>
        </p:blipFill>
        <p:spPr>
          <a:xfrm>
            <a:off x="3321853" y="2935851"/>
            <a:ext cx="3140692" cy="1831280"/>
          </a:xfrm>
          <a:prstGeom prst="rect">
            <a:avLst/>
          </a:prstGeom>
        </p:spPr>
      </p:pic>
      <p:sp>
        <p:nvSpPr>
          <p:cNvPr id="4" name="TextBox 3"/>
          <p:cNvSpPr txBox="1"/>
          <p:nvPr/>
        </p:nvSpPr>
        <p:spPr>
          <a:xfrm>
            <a:off x="871209" y="5139346"/>
            <a:ext cx="7412657" cy="646331"/>
          </a:xfrm>
          <a:prstGeom prst="rect">
            <a:avLst/>
          </a:prstGeom>
          <a:noFill/>
        </p:spPr>
        <p:txBody>
          <a:bodyPr wrap="square" rtlCol="0">
            <a:spAutoFit/>
          </a:bodyPr>
          <a:lstStyle/>
          <a:p>
            <a:r>
              <a:rPr lang="en-US" dirty="0" smtClean="0"/>
              <a:t>Another way of looking at this is, if “BALANCE” represents a state of “EQUILIBRIUM,” then IMBALANCE produces “CHANGE.”   </a:t>
            </a:r>
            <a:endParaRPr lang="en-US" dirty="0"/>
          </a:p>
        </p:txBody>
      </p:sp>
    </p:spTree>
    <p:extLst>
      <p:ext uri="{BB962C8B-B14F-4D97-AF65-F5344CB8AC3E}">
        <p14:creationId xmlns:p14="http://schemas.microsoft.com/office/powerpoint/2010/main" val="164282100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457200" y="1597497"/>
            <a:ext cx="2180969" cy="2005953"/>
          </a:xfrm>
          <a:prstGeom prst="rect">
            <a:avLst/>
          </a:prstGeom>
        </p:spPr>
      </p:pic>
      <p:sp>
        <p:nvSpPr>
          <p:cNvPr id="2" name="Title 1"/>
          <p:cNvSpPr>
            <a:spLocks noGrp="1"/>
          </p:cNvSpPr>
          <p:nvPr>
            <p:ph type="title"/>
          </p:nvPr>
        </p:nvSpPr>
        <p:spPr/>
        <p:txBody>
          <a:bodyPr/>
          <a:lstStyle/>
          <a:p>
            <a:r>
              <a:rPr lang="en-US" dirty="0" smtClean="0"/>
              <a:t>PHYSICS AND GEODYNAMICS</a:t>
            </a:r>
            <a:endParaRPr lang="en-US" dirty="0"/>
          </a:p>
        </p:txBody>
      </p:sp>
      <p:sp>
        <p:nvSpPr>
          <p:cNvPr id="4" name="TextBox 3"/>
          <p:cNvSpPr txBox="1"/>
          <p:nvPr/>
        </p:nvSpPr>
        <p:spPr>
          <a:xfrm>
            <a:off x="1137002" y="1274331"/>
            <a:ext cx="7412657" cy="646331"/>
          </a:xfrm>
          <a:prstGeom prst="rect">
            <a:avLst/>
          </a:prstGeom>
          <a:noFill/>
        </p:spPr>
        <p:txBody>
          <a:bodyPr wrap="square" rtlCol="0">
            <a:spAutoFit/>
          </a:bodyPr>
          <a:lstStyle/>
          <a:p>
            <a:r>
              <a:rPr lang="en-US" dirty="0" smtClean="0"/>
              <a:t>Another way of looking at this is, if “BALANCE” represents a state of “EQUILIBRIUM,” then IMBALANCE produces “CHANGE.”   </a:t>
            </a:r>
            <a:endParaRPr lang="en-US" dirty="0"/>
          </a:p>
        </p:txBody>
      </p:sp>
      <p:pic>
        <p:nvPicPr>
          <p:cNvPr id="5" name="Picture 4"/>
          <p:cNvPicPr>
            <a:picLocks noChangeAspect="1"/>
          </p:cNvPicPr>
          <p:nvPr/>
        </p:nvPicPr>
        <p:blipFill>
          <a:blip r:embed="rId3"/>
          <a:stretch>
            <a:fillRect/>
          </a:stretch>
        </p:blipFill>
        <p:spPr>
          <a:xfrm>
            <a:off x="3716867" y="2078566"/>
            <a:ext cx="3098800" cy="2057400"/>
          </a:xfrm>
          <a:prstGeom prst="rect">
            <a:avLst/>
          </a:prstGeom>
        </p:spPr>
      </p:pic>
      <p:sp>
        <p:nvSpPr>
          <p:cNvPr id="7" name="TextBox 6"/>
          <p:cNvSpPr txBox="1"/>
          <p:nvPr/>
        </p:nvSpPr>
        <p:spPr>
          <a:xfrm>
            <a:off x="643467" y="4504267"/>
            <a:ext cx="7704666" cy="923330"/>
          </a:xfrm>
          <a:prstGeom prst="rect">
            <a:avLst/>
          </a:prstGeom>
          <a:noFill/>
        </p:spPr>
        <p:txBody>
          <a:bodyPr wrap="square" rtlCol="0">
            <a:spAutoFit/>
          </a:bodyPr>
          <a:lstStyle/>
          <a:p>
            <a:r>
              <a:rPr lang="en-US" dirty="0" smtClean="0"/>
              <a:t>An “unbalanced force” applied to a mass will cause an acceleration of the mass from its original state.  Although it is described by Newton’s 1</a:t>
            </a:r>
            <a:r>
              <a:rPr lang="en-US" baseline="30000" dirty="0" smtClean="0"/>
              <a:t>st</a:t>
            </a:r>
            <a:r>
              <a:rPr lang="en-US" dirty="0" smtClean="0"/>
              <a:t> Law, Newton’s 2</a:t>
            </a:r>
            <a:r>
              <a:rPr lang="en-US" baseline="30000" dirty="0" smtClean="0"/>
              <a:t>nd</a:t>
            </a:r>
            <a:r>
              <a:rPr lang="en-US" dirty="0" smtClean="0"/>
              <a:t> Law quantifies it. . .</a:t>
            </a:r>
            <a:endParaRPr lang="en-US" dirty="0"/>
          </a:p>
        </p:txBody>
      </p:sp>
    </p:spTree>
    <p:extLst>
      <p:ext uri="{BB962C8B-B14F-4D97-AF65-F5344CB8AC3E}">
        <p14:creationId xmlns:p14="http://schemas.microsoft.com/office/powerpoint/2010/main" val="417267389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457200" y="1597497"/>
            <a:ext cx="2180969" cy="2005953"/>
          </a:xfrm>
          <a:prstGeom prst="rect">
            <a:avLst/>
          </a:prstGeom>
        </p:spPr>
      </p:pic>
      <p:sp>
        <p:nvSpPr>
          <p:cNvPr id="2" name="Title 1"/>
          <p:cNvSpPr>
            <a:spLocks noGrp="1"/>
          </p:cNvSpPr>
          <p:nvPr>
            <p:ph type="title"/>
          </p:nvPr>
        </p:nvSpPr>
        <p:spPr/>
        <p:txBody>
          <a:bodyPr/>
          <a:lstStyle/>
          <a:p>
            <a:r>
              <a:rPr lang="en-US" dirty="0" smtClean="0"/>
              <a:t>PHYSICS AND GEODYNAMICS</a:t>
            </a:r>
            <a:endParaRPr lang="en-US" dirty="0"/>
          </a:p>
        </p:txBody>
      </p:sp>
      <p:sp>
        <p:nvSpPr>
          <p:cNvPr id="4" name="TextBox 3"/>
          <p:cNvSpPr txBox="1"/>
          <p:nvPr/>
        </p:nvSpPr>
        <p:spPr>
          <a:xfrm>
            <a:off x="1137002" y="1274331"/>
            <a:ext cx="7412657" cy="646331"/>
          </a:xfrm>
          <a:prstGeom prst="rect">
            <a:avLst/>
          </a:prstGeom>
          <a:noFill/>
        </p:spPr>
        <p:txBody>
          <a:bodyPr wrap="square" rtlCol="0">
            <a:spAutoFit/>
          </a:bodyPr>
          <a:lstStyle/>
          <a:p>
            <a:r>
              <a:rPr lang="en-US" dirty="0" smtClean="0"/>
              <a:t>Another way of looking at this is, if “BALANCE” represents a state of “EQUILIBRIUM,” then IMBALANCE produces “CHANGE.”   </a:t>
            </a:r>
            <a:endParaRPr lang="en-US" dirty="0"/>
          </a:p>
        </p:txBody>
      </p:sp>
      <p:sp>
        <p:nvSpPr>
          <p:cNvPr id="7" name="TextBox 6"/>
          <p:cNvSpPr txBox="1"/>
          <p:nvPr/>
        </p:nvSpPr>
        <p:spPr>
          <a:xfrm>
            <a:off x="1439334" y="1920662"/>
            <a:ext cx="7704666" cy="923330"/>
          </a:xfrm>
          <a:prstGeom prst="rect">
            <a:avLst/>
          </a:prstGeom>
          <a:noFill/>
        </p:spPr>
        <p:txBody>
          <a:bodyPr wrap="square" rtlCol="0">
            <a:spAutoFit/>
          </a:bodyPr>
          <a:lstStyle/>
          <a:p>
            <a:r>
              <a:rPr lang="en-US" dirty="0" smtClean="0"/>
              <a:t>An “unbalanced force” applied to a mass will cause an acceleration of the mass from its original state.  Although it is described by Newton’s 1</a:t>
            </a:r>
            <a:r>
              <a:rPr lang="en-US" baseline="30000" dirty="0" smtClean="0"/>
              <a:t>st</a:t>
            </a:r>
            <a:r>
              <a:rPr lang="en-US" dirty="0" smtClean="0"/>
              <a:t> Law, Newton’s 2</a:t>
            </a:r>
            <a:r>
              <a:rPr lang="en-US" baseline="30000" dirty="0" smtClean="0"/>
              <a:t>nd</a:t>
            </a:r>
            <a:r>
              <a:rPr lang="en-US" dirty="0" smtClean="0"/>
              <a:t> Law quantifies it. . .</a:t>
            </a:r>
            <a:endParaRPr lang="en-US" dirty="0"/>
          </a:p>
        </p:txBody>
      </p:sp>
      <p:pic>
        <p:nvPicPr>
          <p:cNvPr id="3" name="Picture 2"/>
          <p:cNvPicPr>
            <a:picLocks noChangeAspect="1"/>
          </p:cNvPicPr>
          <p:nvPr/>
        </p:nvPicPr>
        <p:blipFill>
          <a:blip r:embed="rId3"/>
          <a:stretch>
            <a:fillRect/>
          </a:stretch>
        </p:blipFill>
        <p:spPr>
          <a:xfrm>
            <a:off x="2411930" y="2843992"/>
            <a:ext cx="5194300" cy="2476500"/>
          </a:xfrm>
          <a:prstGeom prst="rect">
            <a:avLst/>
          </a:prstGeom>
        </p:spPr>
      </p:pic>
      <p:pic>
        <p:nvPicPr>
          <p:cNvPr id="8" name="Picture 7"/>
          <p:cNvPicPr>
            <a:picLocks noChangeAspect="1"/>
          </p:cNvPicPr>
          <p:nvPr/>
        </p:nvPicPr>
        <p:blipFill>
          <a:blip r:embed="rId4"/>
          <a:stretch>
            <a:fillRect/>
          </a:stretch>
        </p:blipFill>
        <p:spPr>
          <a:xfrm>
            <a:off x="1439334" y="5253253"/>
            <a:ext cx="6438900" cy="1253950"/>
          </a:xfrm>
          <a:prstGeom prst="rect">
            <a:avLst/>
          </a:prstGeom>
        </p:spPr>
      </p:pic>
    </p:spTree>
    <p:extLst>
      <p:ext uri="{BB962C8B-B14F-4D97-AF65-F5344CB8AC3E}">
        <p14:creationId xmlns:p14="http://schemas.microsoft.com/office/powerpoint/2010/main" val="313144871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457200" y="1597497"/>
            <a:ext cx="2180969" cy="2005953"/>
          </a:xfrm>
          <a:prstGeom prst="rect">
            <a:avLst/>
          </a:prstGeom>
        </p:spPr>
      </p:pic>
      <p:sp>
        <p:nvSpPr>
          <p:cNvPr id="2" name="Title 1"/>
          <p:cNvSpPr>
            <a:spLocks noGrp="1"/>
          </p:cNvSpPr>
          <p:nvPr>
            <p:ph type="title"/>
          </p:nvPr>
        </p:nvSpPr>
        <p:spPr/>
        <p:txBody>
          <a:bodyPr/>
          <a:lstStyle/>
          <a:p>
            <a:r>
              <a:rPr lang="en-US" dirty="0" smtClean="0"/>
              <a:t>PHYSICS AND GEODYNAMICS</a:t>
            </a:r>
            <a:endParaRPr lang="en-US" dirty="0"/>
          </a:p>
        </p:txBody>
      </p:sp>
      <p:pic>
        <p:nvPicPr>
          <p:cNvPr id="8" name="Picture 7"/>
          <p:cNvPicPr>
            <a:picLocks noChangeAspect="1"/>
          </p:cNvPicPr>
          <p:nvPr/>
        </p:nvPicPr>
        <p:blipFill>
          <a:blip r:embed="rId3"/>
          <a:stretch>
            <a:fillRect/>
          </a:stretch>
        </p:blipFill>
        <p:spPr>
          <a:xfrm>
            <a:off x="2107694" y="1192347"/>
            <a:ext cx="6438900" cy="1253950"/>
          </a:xfrm>
          <a:prstGeom prst="rect">
            <a:avLst/>
          </a:prstGeom>
        </p:spPr>
      </p:pic>
      <p:pic>
        <p:nvPicPr>
          <p:cNvPr id="9" name="Picture 8"/>
          <p:cNvPicPr>
            <a:picLocks noChangeAspect="1"/>
          </p:cNvPicPr>
          <p:nvPr/>
        </p:nvPicPr>
        <p:blipFill>
          <a:blip r:embed="rId4"/>
          <a:stretch>
            <a:fillRect/>
          </a:stretch>
        </p:blipFill>
        <p:spPr>
          <a:xfrm>
            <a:off x="1408290" y="3194508"/>
            <a:ext cx="6516510" cy="2527350"/>
          </a:xfrm>
          <a:prstGeom prst="rect">
            <a:avLst/>
          </a:prstGeom>
        </p:spPr>
      </p:pic>
      <p:sp>
        <p:nvSpPr>
          <p:cNvPr id="11" name="TextBox 10"/>
          <p:cNvSpPr txBox="1"/>
          <p:nvPr/>
        </p:nvSpPr>
        <p:spPr>
          <a:xfrm>
            <a:off x="3742817" y="2723982"/>
            <a:ext cx="2172170" cy="369332"/>
          </a:xfrm>
          <a:prstGeom prst="rect">
            <a:avLst/>
          </a:prstGeom>
          <a:noFill/>
        </p:spPr>
        <p:txBody>
          <a:bodyPr wrap="square" rtlCol="0">
            <a:spAutoFit/>
          </a:bodyPr>
          <a:lstStyle/>
          <a:p>
            <a:r>
              <a:rPr lang="en-US" dirty="0" smtClean="0"/>
              <a:t>Obviously, then,</a:t>
            </a:r>
            <a:endParaRPr lang="en-US" dirty="0"/>
          </a:p>
        </p:txBody>
      </p:sp>
    </p:spTree>
    <p:extLst>
      <p:ext uri="{BB962C8B-B14F-4D97-AF65-F5344CB8AC3E}">
        <p14:creationId xmlns:p14="http://schemas.microsoft.com/office/powerpoint/2010/main" val="253163189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457200" y="1597497"/>
            <a:ext cx="2180969" cy="2005953"/>
          </a:xfrm>
          <a:prstGeom prst="rect">
            <a:avLst/>
          </a:prstGeom>
        </p:spPr>
      </p:pic>
      <p:sp>
        <p:nvSpPr>
          <p:cNvPr id="2" name="Title 1"/>
          <p:cNvSpPr>
            <a:spLocks noGrp="1"/>
          </p:cNvSpPr>
          <p:nvPr>
            <p:ph type="title"/>
          </p:nvPr>
        </p:nvSpPr>
        <p:spPr/>
        <p:txBody>
          <a:bodyPr/>
          <a:lstStyle/>
          <a:p>
            <a:r>
              <a:rPr lang="en-US" dirty="0" smtClean="0"/>
              <a:t>PHYSICS AND GEODYNAMICS</a:t>
            </a:r>
            <a:endParaRPr lang="en-US" dirty="0"/>
          </a:p>
        </p:txBody>
      </p:sp>
      <p:pic>
        <p:nvPicPr>
          <p:cNvPr id="8" name="Picture 7"/>
          <p:cNvPicPr>
            <a:picLocks noChangeAspect="1"/>
          </p:cNvPicPr>
          <p:nvPr/>
        </p:nvPicPr>
        <p:blipFill>
          <a:blip r:embed="rId3"/>
          <a:stretch>
            <a:fillRect/>
          </a:stretch>
        </p:blipFill>
        <p:spPr>
          <a:xfrm>
            <a:off x="2107694" y="1192347"/>
            <a:ext cx="6438900" cy="1253950"/>
          </a:xfrm>
          <a:prstGeom prst="rect">
            <a:avLst/>
          </a:prstGeom>
        </p:spPr>
      </p:pic>
      <p:pic>
        <p:nvPicPr>
          <p:cNvPr id="9" name="Picture 8"/>
          <p:cNvPicPr>
            <a:picLocks noChangeAspect="1"/>
          </p:cNvPicPr>
          <p:nvPr/>
        </p:nvPicPr>
        <p:blipFill>
          <a:blip r:embed="rId4"/>
          <a:stretch>
            <a:fillRect/>
          </a:stretch>
        </p:blipFill>
        <p:spPr>
          <a:xfrm>
            <a:off x="1408290" y="3194508"/>
            <a:ext cx="6516510" cy="2527350"/>
          </a:xfrm>
          <a:prstGeom prst="rect">
            <a:avLst/>
          </a:prstGeom>
        </p:spPr>
      </p:pic>
      <p:sp>
        <p:nvSpPr>
          <p:cNvPr id="11" name="TextBox 10"/>
          <p:cNvSpPr txBox="1"/>
          <p:nvPr/>
        </p:nvSpPr>
        <p:spPr>
          <a:xfrm>
            <a:off x="3742817" y="2723982"/>
            <a:ext cx="2172170" cy="369332"/>
          </a:xfrm>
          <a:prstGeom prst="rect">
            <a:avLst/>
          </a:prstGeom>
          <a:noFill/>
        </p:spPr>
        <p:txBody>
          <a:bodyPr wrap="square" rtlCol="0">
            <a:spAutoFit/>
          </a:bodyPr>
          <a:lstStyle/>
          <a:p>
            <a:r>
              <a:rPr lang="en-US" dirty="0" smtClean="0"/>
              <a:t>Obviously, then,</a:t>
            </a:r>
            <a:endParaRPr lang="en-US" dirty="0"/>
          </a:p>
        </p:txBody>
      </p:sp>
      <p:sp>
        <p:nvSpPr>
          <p:cNvPr id="3" name="TextBox 2"/>
          <p:cNvSpPr txBox="1"/>
          <p:nvPr/>
        </p:nvSpPr>
        <p:spPr>
          <a:xfrm>
            <a:off x="1587355" y="6116426"/>
            <a:ext cx="6483092" cy="369332"/>
          </a:xfrm>
          <a:prstGeom prst="rect">
            <a:avLst/>
          </a:prstGeom>
          <a:noFill/>
        </p:spPr>
        <p:txBody>
          <a:bodyPr wrap="square" rtlCol="0">
            <a:spAutoFit/>
          </a:bodyPr>
          <a:lstStyle/>
          <a:p>
            <a:r>
              <a:rPr lang="en-US" b="1" i="1" dirty="0" smtClean="0"/>
              <a:t>THIS PRINCIPLE IS NOT RESTRICTED TO MOTION!</a:t>
            </a:r>
            <a:endParaRPr lang="en-US" b="1" i="1" dirty="0"/>
          </a:p>
        </p:txBody>
      </p:sp>
    </p:spTree>
    <p:extLst>
      <p:ext uri="{BB962C8B-B14F-4D97-AF65-F5344CB8AC3E}">
        <p14:creationId xmlns:p14="http://schemas.microsoft.com/office/powerpoint/2010/main" val="263800289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PHYSICS AND GEODYNAMICS</a:t>
            </a:r>
            <a:endParaRPr lang="en-US" dirty="0"/>
          </a:p>
        </p:txBody>
      </p:sp>
      <p:sp>
        <p:nvSpPr>
          <p:cNvPr id="3" name="TextBox 2"/>
          <p:cNvSpPr txBox="1"/>
          <p:nvPr/>
        </p:nvSpPr>
        <p:spPr>
          <a:xfrm>
            <a:off x="835450" y="1417638"/>
            <a:ext cx="6483092" cy="369332"/>
          </a:xfrm>
          <a:prstGeom prst="rect">
            <a:avLst/>
          </a:prstGeom>
          <a:noFill/>
        </p:spPr>
        <p:txBody>
          <a:bodyPr wrap="square" rtlCol="0">
            <a:spAutoFit/>
          </a:bodyPr>
          <a:lstStyle/>
          <a:p>
            <a:r>
              <a:rPr lang="en-US" b="1" i="1" dirty="0" smtClean="0"/>
              <a:t>THIS PRINCIPLE IS NOT RESTRICTED TO MOTION!</a:t>
            </a:r>
            <a:endParaRPr lang="en-US" b="1" i="1" dirty="0"/>
          </a:p>
        </p:txBody>
      </p:sp>
      <p:sp>
        <p:nvSpPr>
          <p:cNvPr id="4" name="TextBox 3"/>
          <p:cNvSpPr txBox="1"/>
          <p:nvPr/>
        </p:nvSpPr>
        <p:spPr>
          <a:xfrm>
            <a:off x="835450" y="2356328"/>
            <a:ext cx="7652722" cy="923330"/>
          </a:xfrm>
          <a:prstGeom prst="rect">
            <a:avLst/>
          </a:prstGeom>
          <a:noFill/>
        </p:spPr>
        <p:txBody>
          <a:bodyPr wrap="square" rtlCol="0">
            <a:spAutoFit/>
          </a:bodyPr>
          <a:lstStyle/>
          <a:p>
            <a:r>
              <a:rPr lang="en-US" dirty="0" smtClean="0"/>
              <a:t>BASED ON OUR OBSERVATIONS OF THE “MACROSCOPIC”* UNIVERSE, THIS PRINCIPLE CAN BE APPLIED TO MANY OTHER APPLICATIONS!</a:t>
            </a:r>
            <a:endParaRPr lang="en-US" dirty="0"/>
          </a:p>
        </p:txBody>
      </p:sp>
    </p:spTree>
    <p:extLst>
      <p:ext uri="{BB962C8B-B14F-4D97-AF65-F5344CB8AC3E}">
        <p14:creationId xmlns:p14="http://schemas.microsoft.com/office/powerpoint/2010/main" val="281559235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PHYSICS AND GEODYNAMICS</a:t>
            </a:r>
            <a:endParaRPr lang="en-US" dirty="0"/>
          </a:p>
        </p:txBody>
      </p:sp>
      <p:pic>
        <p:nvPicPr>
          <p:cNvPr id="5" name="Picture 4"/>
          <p:cNvPicPr>
            <a:picLocks noChangeAspect="1"/>
          </p:cNvPicPr>
          <p:nvPr/>
        </p:nvPicPr>
        <p:blipFill>
          <a:blip r:embed="rId2"/>
          <a:stretch>
            <a:fillRect/>
          </a:stretch>
        </p:blipFill>
        <p:spPr>
          <a:xfrm>
            <a:off x="1592153" y="2189135"/>
            <a:ext cx="5860061" cy="3883861"/>
          </a:xfrm>
          <a:prstGeom prst="rect">
            <a:avLst/>
          </a:prstGeom>
        </p:spPr>
      </p:pic>
      <p:sp>
        <p:nvSpPr>
          <p:cNvPr id="6" name="TextBox 5"/>
          <p:cNvSpPr txBox="1"/>
          <p:nvPr/>
        </p:nvSpPr>
        <p:spPr>
          <a:xfrm>
            <a:off x="1592153" y="1173472"/>
            <a:ext cx="5893479" cy="1015663"/>
          </a:xfrm>
          <a:prstGeom prst="rect">
            <a:avLst/>
          </a:prstGeom>
          <a:noFill/>
        </p:spPr>
        <p:txBody>
          <a:bodyPr wrap="square" rtlCol="0">
            <a:spAutoFit/>
          </a:bodyPr>
          <a:lstStyle/>
          <a:p>
            <a:r>
              <a:rPr lang="en-US" sz="6000" dirty="0" smtClean="0"/>
              <a:t>ENGINEERING</a:t>
            </a:r>
            <a:endParaRPr lang="en-US" sz="6000" dirty="0"/>
          </a:p>
        </p:txBody>
      </p:sp>
      <p:sp>
        <p:nvSpPr>
          <p:cNvPr id="7" name="TextBox 6"/>
          <p:cNvSpPr txBox="1"/>
          <p:nvPr/>
        </p:nvSpPr>
        <p:spPr>
          <a:xfrm>
            <a:off x="2974202" y="6287956"/>
            <a:ext cx="3274964" cy="369332"/>
          </a:xfrm>
          <a:prstGeom prst="rect">
            <a:avLst/>
          </a:prstGeom>
          <a:noFill/>
        </p:spPr>
        <p:txBody>
          <a:bodyPr wrap="square" rtlCol="0">
            <a:spAutoFit/>
          </a:bodyPr>
          <a:lstStyle/>
          <a:p>
            <a:r>
              <a:rPr lang="en-US" dirty="0" smtClean="0"/>
              <a:t>RESULTS OF “BALANCE”</a:t>
            </a:r>
            <a:endParaRPr lang="en-US" dirty="0"/>
          </a:p>
        </p:txBody>
      </p:sp>
      <p:pic>
        <p:nvPicPr>
          <p:cNvPr id="8" name="Picture 7"/>
          <p:cNvPicPr>
            <a:picLocks noChangeAspect="1"/>
          </p:cNvPicPr>
          <p:nvPr/>
        </p:nvPicPr>
        <p:blipFill>
          <a:blip r:embed="rId3"/>
          <a:stretch>
            <a:fillRect/>
          </a:stretch>
        </p:blipFill>
        <p:spPr>
          <a:xfrm>
            <a:off x="1592153" y="2189134"/>
            <a:ext cx="6197600" cy="3883862"/>
          </a:xfrm>
          <a:prstGeom prst="rect">
            <a:avLst/>
          </a:prstGeom>
        </p:spPr>
      </p:pic>
    </p:spTree>
    <p:extLst>
      <p:ext uri="{BB962C8B-B14F-4D97-AF65-F5344CB8AC3E}">
        <p14:creationId xmlns:p14="http://schemas.microsoft.com/office/powerpoint/2010/main" val="273267686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PHYSICS AND GEODYNAMICS</a:t>
            </a:r>
            <a:endParaRPr lang="en-US" dirty="0"/>
          </a:p>
        </p:txBody>
      </p:sp>
      <p:pic>
        <p:nvPicPr>
          <p:cNvPr id="5" name="Picture 4"/>
          <p:cNvPicPr>
            <a:picLocks noChangeAspect="1"/>
          </p:cNvPicPr>
          <p:nvPr/>
        </p:nvPicPr>
        <p:blipFill>
          <a:blip r:embed="rId2"/>
          <a:stretch>
            <a:fillRect/>
          </a:stretch>
        </p:blipFill>
        <p:spPr>
          <a:xfrm>
            <a:off x="1592153" y="2189135"/>
            <a:ext cx="5860061" cy="3883861"/>
          </a:xfrm>
          <a:prstGeom prst="rect">
            <a:avLst/>
          </a:prstGeom>
        </p:spPr>
      </p:pic>
      <p:sp>
        <p:nvSpPr>
          <p:cNvPr id="6" name="TextBox 5"/>
          <p:cNvSpPr txBox="1"/>
          <p:nvPr/>
        </p:nvSpPr>
        <p:spPr>
          <a:xfrm>
            <a:off x="1592153" y="1173472"/>
            <a:ext cx="5893479" cy="1015663"/>
          </a:xfrm>
          <a:prstGeom prst="rect">
            <a:avLst/>
          </a:prstGeom>
          <a:noFill/>
        </p:spPr>
        <p:txBody>
          <a:bodyPr wrap="square" rtlCol="0">
            <a:spAutoFit/>
          </a:bodyPr>
          <a:lstStyle/>
          <a:p>
            <a:r>
              <a:rPr lang="en-US" sz="6000" dirty="0" smtClean="0"/>
              <a:t>ENGINEERING</a:t>
            </a:r>
            <a:endParaRPr lang="en-US" sz="6000" dirty="0"/>
          </a:p>
        </p:txBody>
      </p:sp>
      <p:sp>
        <p:nvSpPr>
          <p:cNvPr id="7" name="TextBox 6"/>
          <p:cNvSpPr txBox="1"/>
          <p:nvPr/>
        </p:nvSpPr>
        <p:spPr>
          <a:xfrm>
            <a:off x="2974202" y="6287956"/>
            <a:ext cx="3274964" cy="369332"/>
          </a:xfrm>
          <a:prstGeom prst="rect">
            <a:avLst/>
          </a:prstGeom>
          <a:noFill/>
        </p:spPr>
        <p:txBody>
          <a:bodyPr wrap="square" rtlCol="0">
            <a:spAutoFit/>
          </a:bodyPr>
          <a:lstStyle/>
          <a:p>
            <a:r>
              <a:rPr lang="en-US" dirty="0" smtClean="0"/>
              <a:t>RESULTS OF “BALANCE”</a:t>
            </a:r>
            <a:endParaRPr lang="en-US" dirty="0"/>
          </a:p>
        </p:txBody>
      </p:sp>
      <p:pic>
        <p:nvPicPr>
          <p:cNvPr id="8" name="Picture 7"/>
          <p:cNvPicPr>
            <a:picLocks noChangeAspect="1"/>
          </p:cNvPicPr>
          <p:nvPr/>
        </p:nvPicPr>
        <p:blipFill>
          <a:blip r:embed="rId3"/>
          <a:stretch>
            <a:fillRect/>
          </a:stretch>
        </p:blipFill>
        <p:spPr>
          <a:xfrm>
            <a:off x="1592153" y="2189134"/>
            <a:ext cx="6197600" cy="3883862"/>
          </a:xfrm>
          <a:prstGeom prst="rect">
            <a:avLst/>
          </a:prstGeom>
        </p:spPr>
      </p:pic>
      <p:pic>
        <p:nvPicPr>
          <p:cNvPr id="3" name="Picture 2"/>
          <p:cNvPicPr>
            <a:picLocks noChangeAspect="1"/>
          </p:cNvPicPr>
          <p:nvPr/>
        </p:nvPicPr>
        <p:blipFill>
          <a:blip r:embed="rId4"/>
          <a:stretch>
            <a:fillRect/>
          </a:stretch>
        </p:blipFill>
        <p:spPr>
          <a:xfrm>
            <a:off x="1592153" y="2189134"/>
            <a:ext cx="6197600" cy="3883861"/>
          </a:xfrm>
          <a:prstGeom prst="rect">
            <a:avLst/>
          </a:prstGeom>
        </p:spPr>
      </p:pic>
    </p:spTree>
    <p:extLst>
      <p:ext uri="{BB962C8B-B14F-4D97-AF65-F5344CB8AC3E}">
        <p14:creationId xmlns:p14="http://schemas.microsoft.com/office/powerpoint/2010/main" val="8188654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PHYSICS AND GEODYNAMICS</a:t>
            </a:r>
            <a:endParaRPr lang="en-US" dirty="0"/>
          </a:p>
        </p:txBody>
      </p:sp>
      <p:pic>
        <p:nvPicPr>
          <p:cNvPr id="5" name="Picture 4"/>
          <p:cNvPicPr>
            <a:picLocks noChangeAspect="1"/>
          </p:cNvPicPr>
          <p:nvPr/>
        </p:nvPicPr>
        <p:blipFill>
          <a:blip r:embed="rId2"/>
          <a:stretch>
            <a:fillRect/>
          </a:stretch>
        </p:blipFill>
        <p:spPr>
          <a:xfrm>
            <a:off x="1592153" y="2189135"/>
            <a:ext cx="5860061" cy="3883861"/>
          </a:xfrm>
          <a:prstGeom prst="rect">
            <a:avLst/>
          </a:prstGeom>
        </p:spPr>
      </p:pic>
      <p:sp>
        <p:nvSpPr>
          <p:cNvPr id="6" name="TextBox 5"/>
          <p:cNvSpPr txBox="1"/>
          <p:nvPr/>
        </p:nvSpPr>
        <p:spPr>
          <a:xfrm>
            <a:off x="1592153" y="1173472"/>
            <a:ext cx="5893479" cy="1015663"/>
          </a:xfrm>
          <a:prstGeom prst="rect">
            <a:avLst/>
          </a:prstGeom>
          <a:noFill/>
        </p:spPr>
        <p:txBody>
          <a:bodyPr wrap="square" rtlCol="0">
            <a:spAutoFit/>
          </a:bodyPr>
          <a:lstStyle/>
          <a:p>
            <a:r>
              <a:rPr lang="en-US" sz="6000" dirty="0" smtClean="0"/>
              <a:t>ENGINEERING</a:t>
            </a:r>
            <a:endParaRPr lang="en-US" sz="6000" dirty="0"/>
          </a:p>
        </p:txBody>
      </p:sp>
      <p:sp>
        <p:nvSpPr>
          <p:cNvPr id="7" name="TextBox 6"/>
          <p:cNvSpPr txBox="1"/>
          <p:nvPr/>
        </p:nvSpPr>
        <p:spPr>
          <a:xfrm>
            <a:off x="2974202" y="6287956"/>
            <a:ext cx="3274964" cy="369332"/>
          </a:xfrm>
          <a:prstGeom prst="rect">
            <a:avLst/>
          </a:prstGeom>
          <a:noFill/>
        </p:spPr>
        <p:txBody>
          <a:bodyPr wrap="square" rtlCol="0">
            <a:spAutoFit/>
          </a:bodyPr>
          <a:lstStyle/>
          <a:p>
            <a:r>
              <a:rPr lang="en-US" dirty="0" smtClean="0"/>
              <a:t>RESULTS OF “IMBALANCE”</a:t>
            </a:r>
            <a:endParaRPr lang="en-US" dirty="0"/>
          </a:p>
        </p:txBody>
      </p:sp>
    </p:spTree>
    <p:extLst>
      <p:ext uri="{BB962C8B-B14F-4D97-AF65-F5344CB8AC3E}">
        <p14:creationId xmlns:p14="http://schemas.microsoft.com/office/powerpoint/2010/main" val="354906661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PHYSICS AND GEODYNAMICS</a:t>
            </a:r>
            <a:endParaRPr lang="en-US" dirty="0"/>
          </a:p>
        </p:txBody>
      </p:sp>
      <p:pic>
        <p:nvPicPr>
          <p:cNvPr id="5" name="Picture 4"/>
          <p:cNvPicPr>
            <a:picLocks noChangeAspect="1"/>
          </p:cNvPicPr>
          <p:nvPr/>
        </p:nvPicPr>
        <p:blipFill>
          <a:blip r:embed="rId2"/>
          <a:stretch>
            <a:fillRect/>
          </a:stretch>
        </p:blipFill>
        <p:spPr>
          <a:xfrm>
            <a:off x="1592153" y="2189135"/>
            <a:ext cx="5860061" cy="3883861"/>
          </a:xfrm>
          <a:prstGeom prst="rect">
            <a:avLst/>
          </a:prstGeom>
        </p:spPr>
      </p:pic>
      <p:sp>
        <p:nvSpPr>
          <p:cNvPr id="6" name="TextBox 5"/>
          <p:cNvSpPr txBox="1"/>
          <p:nvPr/>
        </p:nvSpPr>
        <p:spPr>
          <a:xfrm>
            <a:off x="1592153" y="1173472"/>
            <a:ext cx="5893479" cy="1015663"/>
          </a:xfrm>
          <a:prstGeom prst="rect">
            <a:avLst/>
          </a:prstGeom>
          <a:noFill/>
        </p:spPr>
        <p:txBody>
          <a:bodyPr wrap="square" rtlCol="0">
            <a:spAutoFit/>
          </a:bodyPr>
          <a:lstStyle/>
          <a:p>
            <a:r>
              <a:rPr lang="en-US" sz="6000" dirty="0" smtClean="0"/>
              <a:t>ENGINEERING</a:t>
            </a:r>
            <a:endParaRPr lang="en-US" sz="6000" dirty="0"/>
          </a:p>
        </p:txBody>
      </p:sp>
      <p:sp>
        <p:nvSpPr>
          <p:cNvPr id="7" name="TextBox 6"/>
          <p:cNvSpPr txBox="1"/>
          <p:nvPr/>
        </p:nvSpPr>
        <p:spPr>
          <a:xfrm>
            <a:off x="2974202" y="6287956"/>
            <a:ext cx="3274964" cy="369332"/>
          </a:xfrm>
          <a:prstGeom prst="rect">
            <a:avLst/>
          </a:prstGeom>
          <a:noFill/>
        </p:spPr>
        <p:txBody>
          <a:bodyPr wrap="square" rtlCol="0">
            <a:spAutoFit/>
          </a:bodyPr>
          <a:lstStyle/>
          <a:p>
            <a:r>
              <a:rPr lang="en-US" dirty="0" smtClean="0"/>
              <a:t>RESULTS OF “IMBALANCE”</a:t>
            </a:r>
            <a:endParaRPr lang="en-US" dirty="0"/>
          </a:p>
        </p:txBody>
      </p:sp>
      <p:pic>
        <p:nvPicPr>
          <p:cNvPr id="3" name="Picture 2"/>
          <p:cNvPicPr>
            <a:picLocks noChangeAspect="1"/>
          </p:cNvPicPr>
          <p:nvPr/>
        </p:nvPicPr>
        <p:blipFill>
          <a:blip r:embed="rId3"/>
          <a:stretch>
            <a:fillRect/>
          </a:stretch>
        </p:blipFill>
        <p:spPr>
          <a:xfrm>
            <a:off x="1592153" y="2189134"/>
            <a:ext cx="5860061" cy="3883862"/>
          </a:xfrm>
          <a:prstGeom prst="rect">
            <a:avLst/>
          </a:prstGeom>
        </p:spPr>
      </p:pic>
    </p:spTree>
    <p:extLst>
      <p:ext uri="{BB962C8B-B14F-4D97-AF65-F5344CB8AC3E}">
        <p14:creationId xmlns:p14="http://schemas.microsoft.com/office/powerpoint/2010/main" val="159072017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PHYSICS AND GEODYNAMICS</a:t>
            </a:r>
            <a:endParaRPr lang="en-US" dirty="0"/>
          </a:p>
        </p:txBody>
      </p:sp>
      <p:sp>
        <p:nvSpPr>
          <p:cNvPr id="3" name="Content Placeholder 2"/>
          <p:cNvSpPr>
            <a:spLocks noGrp="1"/>
          </p:cNvSpPr>
          <p:nvPr>
            <p:ph idx="1"/>
          </p:nvPr>
        </p:nvSpPr>
        <p:spPr/>
        <p:txBody>
          <a:bodyPr>
            <a:normAutofit lnSpcReduction="10000"/>
          </a:bodyPr>
          <a:lstStyle/>
          <a:p>
            <a:r>
              <a:rPr lang="en-US" sz="3200" b="1" dirty="0" smtClean="0"/>
              <a:t>GENERAL OBJECTIVES</a:t>
            </a:r>
            <a:r>
              <a:rPr lang="en-US" sz="3200" b="1" dirty="0" smtClean="0"/>
              <a:t>:</a:t>
            </a:r>
          </a:p>
          <a:p>
            <a:r>
              <a:rPr lang="en-US" sz="2000" b="1" dirty="0" smtClean="0"/>
              <a:t>1.  To review some of the basic principles of dynamics, that branch of physics that deals with the interactions and consequences of forces.</a:t>
            </a:r>
          </a:p>
          <a:p>
            <a:endParaRPr lang="en-US" sz="2000" b="1" dirty="0"/>
          </a:p>
          <a:p>
            <a:r>
              <a:rPr lang="en-US" sz="2000" b="1" dirty="0" smtClean="0"/>
              <a:t>2.  To review some of the vocabulary associated with geology and its related fields.</a:t>
            </a:r>
          </a:p>
          <a:p>
            <a:endParaRPr lang="en-US" sz="2000" b="1" dirty="0"/>
          </a:p>
          <a:p>
            <a:r>
              <a:rPr lang="en-US" sz="2000" b="1" dirty="0" smtClean="0"/>
              <a:t>3.  To show how dynamics relates to the </a:t>
            </a:r>
            <a:r>
              <a:rPr lang="en-US" sz="2000" b="1" dirty="0" smtClean="0"/>
              <a:t>“Inner Earth” and ultimately affects the surface.</a:t>
            </a:r>
          </a:p>
          <a:p>
            <a:endParaRPr lang="en-US" sz="2000" b="1" dirty="0"/>
          </a:p>
          <a:p>
            <a:r>
              <a:rPr lang="en-US" sz="2000" b="1" dirty="0" smtClean="0"/>
              <a:t>4.  To show the results of imbalances within the Earth that produce some of the most violent events on Earth’s surface.</a:t>
            </a:r>
            <a:endParaRPr lang="en-US" sz="2000" b="1" dirty="0"/>
          </a:p>
        </p:txBody>
      </p:sp>
    </p:spTree>
    <p:extLst>
      <p:ext uri="{BB962C8B-B14F-4D97-AF65-F5344CB8AC3E}">
        <p14:creationId xmlns:p14="http://schemas.microsoft.com/office/powerpoint/2010/main" val="62635816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PHYSICS AND GEODYNAMICS</a:t>
            </a:r>
            <a:endParaRPr lang="en-US" dirty="0"/>
          </a:p>
        </p:txBody>
      </p:sp>
      <p:pic>
        <p:nvPicPr>
          <p:cNvPr id="5" name="Picture 4"/>
          <p:cNvPicPr>
            <a:picLocks noChangeAspect="1"/>
          </p:cNvPicPr>
          <p:nvPr/>
        </p:nvPicPr>
        <p:blipFill>
          <a:blip r:embed="rId2"/>
          <a:stretch>
            <a:fillRect/>
          </a:stretch>
        </p:blipFill>
        <p:spPr>
          <a:xfrm>
            <a:off x="1592153" y="2189135"/>
            <a:ext cx="5860061" cy="3883861"/>
          </a:xfrm>
          <a:prstGeom prst="rect">
            <a:avLst/>
          </a:prstGeom>
        </p:spPr>
      </p:pic>
      <p:sp>
        <p:nvSpPr>
          <p:cNvPr id="6" name="TextBox 5"/>
          <p:cNvSpPr txBox="1"/>
          <p:nvPr/>
        </p:nvSpPr>
        <p:spPr>
          <a:xfrm>
            <a:off x="2076715" y="1173471"/>
            <a:ext cx="4807394" cy="1015663"/>
          </a:xfrm>
          <a:prstGeom prst="rect">
            <a:avLst/>
          </a:prstGeom>
          <a:noFill/>
        </p:spPr>
        <p:txBody>
          <a:bodyPr wrap="square" rtlCol="0">
            <a:spAutoFit/>
          </a:bodyPr>
          <a:lstStyle/>
          <a:p>
            <a:r>
              <a:rPr lang="en-US" sz="6000" dirty="0" smtClean="0"/>
              <a:t>CHEMISTRY</a:t>
            </a:r>
            <a:endParaRPr lang="en-US" sz="6000" dirty="0"/>
          </a:p>
        </p:txBody>
      </p:sp>
      <p:sp>
        <p:nvSpPr>
          <p:cNvPr id="7" name="TextBox 6"/>
          <p:cNvSpPr txBox="1"/>
          <p:nvPr/>
        </p:nvSpPr>
        <p:spPr>
          <a:xfrm>
            <a:off x="2974202" y="6287956"/>
            <a:ext cx="3274964" cy="369332"/>
          </a:xfrm>
          <a:prstGeom prst="rect">
            <a:avLst/>
          </a:prstGeom>
          <a:noFill/>
        </p:spPr>
        <p:txBody>
          <a:bodyPr wrap="square" rtlCol="0">
            <a:spAutoFit/>
          </a:bodyPr>
          <a:lstStyle/>
          <a:p>
            <a:r>
              <a:rPr lang="en-US" dirty="0" smtClean="0"/>
              <a:t>RESULTS OF “BALANCE”</a:t>
            </a:r>
            <a:endParaRPr lang="en-US" dirty="0"/>
          </a:p>
        </p:txBody>
      </p:sp>
      <p:pic>
        <p:nvPicPr>
          <p:cNvPr id="3" name="Picture 2"/>
          <p:cNvPicPr>
            <a:picLocks noChangeAspect="1"/>
          </p:cNvPicPr>
          <p:nvPr/>
        </p:nvPicPr>
        <p:blipFill>
          <a:blip r:embed="rId3"/>
          <a:stretch>
            <a:fillRect/>
          </a:stretch>
        </p:blipFill>
        <p:spPr>
          <a:xfrm>
            <a:off x="1592153" y="2189134"/>
            <a:ext cx="5860061" cy="3883862"/>
          </a:xfrm>
          <a:prstGeom prst="rect">
            <a:avLst/>
          </a:prstGeom>
        </p:spPr>
      </p:pic>
      <p:pic>
        <p:nvPicPr>
          <p:cNvPr id="4" name="Picture 3"/>
          <p:cNvPicPr>
            <a:picLocks noChangeAspect="1"/>
          </p:cNvPicPr>
          <p:nvPr/>
        </p:nvPicPr>
        <p:blipFill>
          <a:blip r:embed="rId4"/>
          <a:stretch>
            <a:fillRect/>
          </a:stretch>
        </p:blipFill>
        <p:spPr>
          <a:xfrm>
            <a:off x="1592153" y="2189134"/>
            <a:ext cx="5860061" cy="3883861"/>
          </a:xfrm>
          <a:prstGeom prst="rect">
            <a:avLst/>
          </a:prstGeom>
        </p:spPr>
      </p:pic>
    </p:spTree>
    <p:extLst>
      <p:ext uri="{BB962C8B-B14F-4D97-AF65-F5344CB8AC3E}">
        <p14:creationId xmlns:p14="http://schemas.microsoft.com/office/powerpoint/2010/main" val="375584448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PHYSICS AND GEODYNAMICS</a:t>
            </a:r>
            <a:endParaRPr lang="en-US" dirty="0"/>
          </a:p>
        </p:txBody>
      </p:sp>
      <p:pic>
        <p:nvPicPr>
          <p:cNvPr id="5" name="Picture 4"/>
          <p:cNvPicPr>
            <a:picLocks noChangeAspect="1"/>
          </p:cNvPicPr>
          <p:nvPr/>
        </p:nvPicPr>
        <p:blipFill>
          <a:blip r:embed="rId2"/>
          <a:stretch>
            <a:fillRect/>
          </a:stretch>
        </p:blipFill>
        <p:spPr>
          <a:xfrm>
            <a:off x="1592153" y="2189135"/>
            <a:ext cx="5860061" cy="3883861"/>
          </a:xfrm>
          <a:prstGeom prst="rect">
            <a:avLst/>
          </a:prstGeom>
        </p:spPr>
      </p:pic>
      <p:sp>
        <p:nvSpPr>
          <p:cNvPr id="6" name="TextBox 5"/>
          <p:cNvSpPr txBox="1"/>
          <p:nvPr/>
        </p:nvSpPr>
        <p:spPr>
          <a:xfrm>
            <a:off x="2076715" y="1173471"/>
            <a:ext cx="4807394" cy="1015663"/>
          </a:xfrm>
          <a:prstGeom prst="rect">
            <a:avLst/>
          </a:prstGeom>
          <a:noFill/>
        </p:spPr>
        <p:txBody>
          <a:bodyPr wrap="square" rtlCol="0">
            <a:spAutoFit/>
          </a:bodyPr>
          <a:lstStyle/>
          <a:p>
            <a:r>
              <a:rPr lang="en-US" sz="6000" dirty="0" smtClean="0"/>
              <a:t>CHEMISTRY</a:t>
            </a:r>
            <a:endParaRPr lang="en-US" sz="6000" dirty="0"/>
          </a:p>
        </p:txBody>
      </p:sp>
      <p:sp>
        <p:nvSpPr>
          <p:cNvPr id="7" name="TextBox 6"/>
          <p:cNvSpPr txBox="1"/>
          <p:nvPr/>
        </p:nvSpPr>
        <p:spPr>
          <a:xfrm>
            <a:off x="2974202" y="6287956"/>
            <a:ext cx="3274964" cy="369332"/>
          </a:xfrm>
          <a:prstGeom prst="rect">
            <a:avLst/>
          </a:prstGeom>
          <a:noFill/>
        </p:spPr>
        <p:txBody>
          <a:bodyPr wrap="square" rtlCol="0">
            <a:spAutoFit/>
          </a:bodyPr>
          <a:lstStyle/>
          <a:p>
            <a:r>
              <a:rPr lang="en-US" dirty="0" smtClean="0"/>
              <a:t>RESULTS OF “BALANCE”</a:t>
            </a:r>
            <a:endParaRPr lang="en-US" dirty="0"/>
          </a:p>
        </p:txBody>
      </p:sp>
      <p:pic>
        <p:nvPicPr>
          <p:cNvPr id="3" name="Picture 2"/>
          <p:cNvPicPr>
            <a:picLocks noChangeAspect="1"/>
          </p:cNvPicPr>
          <p:nvPr/>
        </p:nvPicPr>
        <p:blipFill>
          <a:blip r:embed="rId3"/>
          <a:stretch>
            <a:fillRect/>
          </a:stretch>
        </p:blipFill>
        <p:spPr>
          <a:xfrm>
            <a:off x="1592153" y="2189134"/>
            <a:ext cx="5860061" cy="3883862"/>
          </a:xfrm>
          <a:prstGeom prst="rect">
            <a:avLst/>
          </a:prstGeom>
        </p:spPr>
      </p:pic>
      <p:pic>
        <p:nvPicPr>
          <p:cNvPr id="4" name="Picture 3"/>
          <p:cNvPicPr>
            <a:picLocks noChangeAspect="1"/>
          </p:cNvPicPr>
          <p:nvPr/>
        </p:nvPicPr>
        <p:blipFill>
          <a:blip r:embed="rId4"/>
          <a:stretch>
            <a:fillRect/>
          </a:stretch>
        </p:blipFill>
        <p:spPr>
          <a:xfrm>
            <a:off x="1592153" y="2189134"/>
            <a:ext cx="5860061" cy="3883861"/>
          </a:xfrm>
          <a:prstGeom prst="rect">
            <a:avLst/>
          </a:prstGeom>
        </p:spPr>
      </p:pic>
      <p:pic>
        <p:nvPicPr>
          <p:cNvPr id="8" name="Picture 7"/>
          <p:cNvPicPr>
            <a:picLocks noChangeAspect="1"/>
          </p:cNvPicPr>
          <p:nvPr/>
        </p:nvPicPr>
        <p:blipFill>
          <a:blip r:embed="rId5"/>
          <a:stretch>
            <a:fillRect/>
          </a:stretch>
        </p:blipFill>
        <p:spPr>
          <a:xfrm>
            <a:off x="1592152" y="2189135"/>
            <a:ext cx="5839809" cy="3883860"/>
          </a:xfrm>
          <a:prstGeom prst="rect">
            <a:avLst/>
          </a:prstGeom>
        </p:spPr>
      </p:pic>
    </p:spTree>
    <p:extLst>
      <p:ext uri="{BB962C8B-B14F-4D97-AF65-F5344CB8AC3E}">
        <p14:creationId xmlns:p14="http://schemas.microsoft.com/office/powerpoint/2010/main" val="408260508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PHYSICS AND GEODYNAMICS</a:t>
            </a:r>
            <a:endParaRPr lang="en-US" dirty="0"/>
          </a:p>
        </p:txBody>
      </p:sp>
      <p:pic>
        <p:nvPicPr>
          <p:cNvPr id="5" name="Picture 4"/>
          <p:cNvPicPr>
            <a:picLocks noChangeAspect="1"/>
          </p:cNvPicPr>
          <p:nvPr/>
        </p:nvPicPr>
        <p:blipFill>
          <a:blip r:embed="rId2"/>
          <a:stretch>
            <a:fillRect/>
          </a:stretch>
        </p:blipFill>
        <p:spPr>
          <a:xfrm>
            <a:off x="1592153" y="2189135"/>
            <a:ext cx="5860061" cy="3883861"/>
          </a:xfrm>
          <a:prstGeom prst="rect">
            <a:avLst/>
          </a:prstGeom>
        </p:spPr>
      </p:pic>
      <p:sp>
        <p:nvSpPr>
          <p:cNvPr id="6" name="TextBox 5"/>
          <p:cNvSpPr txBox="1"/>
          <p:nvPr/>
        </p:nvSpPr>
        <p:spPr>
          <a:xfrm>
            <a:off x="2076715" y="1173471"/>
            <a:ext cx="4807394" cy="1015663"/>
          </a:xfrm>
          <a:prstGeom prst="rect">
            <a:avLst/>
          </a:prstGeom>
          <a:noFill/>
        </p:spPr>
        <p:txBody>
          <a:bodyPr wrap="square" rtlCol="0">
            <a:spAutoFit/>
          </a:bodyPr>
          <a:lstStyle/>
          <a:p>
            <a:r>
              <a:rPr lang="en-US" sz="6000" dirty="0" smtClean="0"/>
              <a:t>CHEMISTRY</a:t>
            </a:r>
            <a:endParaRPr lang="en-US" sz="6000" dirty="0"/>
          </a:p>
        </p:txBody>
      </p:sp>
      <p:sp>
        <p:nvSpPr>
          <p:cNvPr id="7" name="TextBox 6"/>
          <p:cNvSpPr txBox="1"/>
          <p:nvPr/>
        </p:nvSpPr>
        <p:spPr>
          <a:xfrm>
            <a:off x="2974202" y="6287956"/>
            <a:ext cx="3274964" cy="369332"/>
          </a:xfrm>
          <a:prstGeom prst="rect">
            <a:avLst/>
          </a:prstGeom>
          <a:noFill/>
        </p:spPr>
        <p:txBody>
          <a:bodyPr wrap="square" rtlCol="0">
            <a:spAutoFit/>
          </a:bodyPr>
          <a:lstStyle/>
          <a:p>
            <a:r>
              <a:rPr lang="en-US" dirty="0" smtClean="0"/>
              <a:t>RESULTS OF “IMBALANCE”</a:t>
            </a:r>
            <a:endParaRPr lang="en-US" dirty="0"/>
          </a:p>
        </p:txBody>
      </p:sp>
      <p:pic>
        <p:nvPicPr>
          <p:cNvPr id="3" name="Picture 2"/>
          <p:cNvPicPr>
            <a:picLocks noChangeAspect="1"/>
          </p:cNvPicPr>
          <p:nvPr/>
        </p:nvPicPr>
        <p:blipFill>
          <a:blip r:embed="rId3"/>
          <a:stretch>
            <a:fillRect/>
          </a:stretch>
        </p:blipFill>
        <p:spPr>
          <a:xfrm>
            <a:off x="1592153" y="2189134"/>
            <a:ext cx="5860061" cy="3883862"/>
          </a:xfrm>
          <a:prstGeom prst="rect">
            <a:avLst/>
          </a:prstGeom>
        </p:spPr>
      </p:pic>
      <p:pic>
        <p:nvPicPr>
          <p:cNvPr id="4" name="Picture 3"/>
          <p:cNvPicPr>
            <a:picLocks noChangeAspect="1"/>
          </p:cNvPicPr>
          <p:nvPr/>
        </p:nvPicPr>
        <p:blipFill>
          <a:blip r:embed="rId4"/>
          <a:stretch>
            <a:fillRect/>
          </a:stretch>
        </p:blipFill>
        <p:spPr>
          <a:xfrm>
            <a:off x="1592153" y="2189134"/>
            <a:ext cx="5860061" cy="3883861"/>
          </a:xfrm>
          <a:prstGeom prst="rect">
            <a:avLst/>
          </a:prstGeom>
        </p:spPr>
      </p:pic>
      <p:pic>
        <p:nvPicPr>
          <p:cNvPr id="8" name="Picture 7"/>
          <p:cNvPicPr>
            <a:picLocks noChangeAspect="1"/>
          </p:cNvPicPr>
          <p:nvPr/>
        </p:nvPicPr>
        <p:blipFill>
          <a:blip r:embed="rId5"/>
          <a:stretch>
            <a:fillRect/>
          </a:stretch>
        </p:blipFill>
        <p:spPr>
          <a:xfrm>
            <a:off x="1592152" y="2189135"/>
            <a:ext cx="5839809" cy="3883860"/>
          </a:xfrm>
          <a:prstGeom prst="rect">
            <a:avLst/>
          </a:prstGeom>
        </p:spPr>
      </p:pic>
      <p:pic>
        <p:nvPicPr>
          <p:cNvPr id="9" name="Picture 8"/>
          <p:cNvPicPr>
            <a:picLocks noChangeAspect="1"/>
          </p:cNvPicPr>
          <p:nvPr/>
        </p:nvPicPr>
        <p:blipFill>
          <a:blip r:embed="rId6"/>
          <a:stretch>
            <a:fillRect/>
          </a:stretch>
        </p:blipFill>
        <p:spPr>
          <a:xfrm>
            <a:off x="1470392" y="2189134"/>
            <a:ext cx="5981821" cy="3883862"/>
          </a:xfrm>
          <a:prstGeom prst="rect">
            <a:avLst/>
          </a:prstGeom>
        </p:spPr>
      </p:pic>
    </p:spTree>
    <p:extLst>
      <p:ext uri="{BB962C8B-B14F-4D97-AF65-F5344CB8AC3E}">
        <p14:creationId xmlns:p14="http://schemas.microsoft.com/office/powerpoint/2010/main" val="256121341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PHYSICS AND GEODYNAMICS</a:t>
            </a:r>
            <a:endParaRPr lang="en-US" dirty="0"/>
          </a:p>
        </p:txBody>
      </p:sp>
      <p:pic>
        <p:nvPicPr>
          <p:cNvPr id="5" name="Picture 4"/>
          <p:cNvPicPr>
            <a:picLocks noChangeAspect="1"/>
          </p:cNvPicPr>
          <p:nvPr/>
        </p:nvPicPr>
        <p:blipFill>
          <a:blip r:embed="rId2"/>
          <a:stretch>
            <a:fillRect/>
          </a:stretch>
        </p:blipFill>
        <p:spPr>
          <a:xfrm>
            <a:off x="1592153" y="2189135"/>
            <a:ext cx="5860061" cy="3883861"/>
          </a:xfrm>
          <a:prstGeom prst="rect">
            <a:avLst/>
          </a:prstGeom>
        </p:spPr>
      </p:pic>
      <p:sp>
        <p:nvSpPr>
          <p:cNvPr id="6" name="TextBox 5"/>
          <p:cNvSpPr txBox="1"/>
          <p:nvPr/>
        </p:nvSpPr>
        <p:spPr>
          <a:xfrm>
            <a:off x="2076715" y="1173471"/>
            <a:ext cx="4807394" cy="1015663"/>
          </a:xfrm>
          <a:prstGeom prst="rect">
            <a:avLst/>
          </a:prstGeom>
          <a:noFill/>
        </p:spPr>
        <p:txBody>
          <a:bodyPr wrap="square" rtlCol="0">
            <a:spAutoFit/>
          </a:bodyPr>
          <a:lstStyle/>
          <a:p>
            <a:r>
              <a:rPr lang="en-US" sz="6000" dirty="0" smtClean="0"/>
              <a:t>CHEMISTRY</a:t>
            </a:r>
            <a:endParaRPr lang="en-US" sz="6000" dirty="0"/>
          </a:p>
        </p:txBody>
      </p:sp>
      <p:sp>
        <p:nvSpPr>
          <p:cNvPr id="7" name="TextBox 6"/>
          <p:cNvSpPr txBox="1"/>
          <p:nvPr/>
        </p:nvSpPr>
        <p:spPr>
          <a:xfrm>
            <a:off x="2974202" y="6287956"/>
            <a:ext cx="3274964" cy="369332"/>
          </a:xfrm>
          <a:prstGeom prst="rect">
            <a:avLst/>
          </a:prstGeom>
          <a:noFill/>
        </p:spPr>
        <p:txBody>
          <a:bodyPr wrap="square" rtlCol="0">
            <a:spAutoFit/>
          </a:bodyPr>
          <a:lstStyle/>
          <a:p>
            <a:r>
              <a:rPr lang="en-US" dirty="0" smtClean="0"/>
              <a:t>RESULTS OF “IMBALANCE”</a:t>
            </a:r>
            <a:endParaRPr lang="en-US" dirty="0"/>
          </a:p>
        </p:txBody>
      </p:sp>
      <p:pic>
        <p:nvPicPr>
          <p:cNvPr id="3" name="Picture 2"/>
          <p:cNvPicPr>
            <a:picLocks noChangeAspect="1"/>
          </p:cNvPicPr>
          <p:nvPr/>
        </p:nvPicPr>
        <p:blipFill>
          <a:blip r:embed="rId3"/>
          <a:stretch>
            <a:fillRect/>
          </a:stretch>
        </p:blipFill>
        <p:spPr>
          <a:xfrm>
            <a:off x="1592153" y="2189134"/>
            <a:ext cx="5860061" cy="3883862"/>
          </a:xfrm>
          <a:prstGeom prst="rect">
            <a:avLst/>
          </a:prstGeom>
        </p:spPr>
      </p:pic>
      <p:pic>
        <p:nvPicPr>
          <p:cNvPr id="4" name="Picture 3"/>
          <p:cNvPicPr>
            <a:picLocks noChangeAspect="1"/>
          </p:cNvPicPr>
          <p:nvPr/>
        </p:nvPicPr>
        <p:blipFill>
          <a:blip r:embed="rId4"/>
          <a:stretch>
            <a:fillRect/>
          </a:stretch>
        </p:blipFill>
        <p:spPr>
          <a:xfrm>
            <a:off x="1592153" y="2189134"/>
            <a:ext cx="5860061" cy="3883861"/>
          </a:xfrm>
          <a:prstGeom prst="rect">
            <a:avLst/>
          </a:prstGeom>
        </p:spPr>
      </p:pic>
      <p:pic>
        <p:nvPicPr>
          <p:cNvPr id="8" name="Picture 7"/>
          <p:cNvPicPr>
            <a:picLocks noChangeAspect="1"/>
          </p:cNvPicPr>
          <p:nvPr/>
        </p:nvPicPr>
        <p:blipFill>
          <a:blip r:embed="rId5"/>
          <a:stretch>
            <a:fillRect/>
          </a:stretch>
        </p:blipFill>
        <p:spPr>
          <a:xfrm>
            <a:off x="1592152" y="2189135"/>
            <a:ext cx="5839809" cy="3883860"/>
          </a:xfrm>
          <a:prstGeom prst="rect">
            <a:avLst/>
          </a:prstGeom>
        </p:spPr>
      </p:pic>
      <p:pic>
        <p:nvPicPr>
          <p:cNvPr id="9" name="Picture 8"/>
          <p:cNvPicPr>
            <a:picLocks noChangeAspect="1"/>
          </p:cNvPicPr>
          <p:nvPr/>
        </p:nvPicPr>
        <p:blipFill>
          <a:blip r:embed="rId6"/>
          <a:stretch>
            <a:fillRect/>
          </a:stretch>
        </p:blipFill>
        <p:spPr>
          <a:xfrm>
            <a:off x="1470392" y="2189134"/>
            <a:ext cx="5981821" cy="3883862"/>
          </a:xfrm>
          <a:prstGeom prst="rect">
            <a:avLst/>
          </a:prstGeom>
        </p:spPr>
      </p:pic>
      <p:pic>
        <p:nvPicPr>
          <p:cNvPr id="10" name="Picture 9"/>
          <p:cNvPicPr>
            <a:picLocks noChangeAspect="1"/>
          </p:cNvPicPr>
          <p:nvPr/>
        </p:nvPicPr>
        <p:blipFill>
          <a:blip r:embed="rId7"/>
          <a:stretch>
            <a:fillRect/>
          </a:stretch>
        </p:blipFill>
        <p:spPr>
          <a:xfrm>
            <a:off x="1470392" y="2174095"/>
            <a:ext cx="6197600" cy="3898900"/>
          </a:xfrm>
          <a:prstGeom prst="rect">
            <a:avLst/>
          </a:prstGeom>
        </p:spPr>
      </p:pic>
    </p:spTree>
    <p:extLst>
      <p:ext uri="{BB962C8B-B14F-4D97-AF65-F5344CB8AC3E}">
        <p14:creationId xmlns:p14="http://schemas.microsoft.com/office/powerpoint/2010/main" val="294641901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PHYSICS AND GEODYNAMICS</a:t>
            </a:r>
            <a:endParaRPr lang="en-US" dirty="0"/>
          </a:p>
        </p:txBody>
      </p:sp>
      <p:pic>
        <p:nvPicPr>
          <p:cNvPr id="5" name="Picture 4"/>
          <p:cNvPicPr>
            <a:picLocks noChangeAspect="1"/>
          </p:cNvPicPr>
          <p:nvPr/>
        </p:nvPicPr>
        <p:blipFill>
          <a:blip r:embed="rId2"/>
          <a:stretch>
            <a:fillRect/>
          </a:stretch>
        </p:blipFill>
        <p:spPr>
          <a:xfrm>
            <a:off x="1592153" y="2189135"/>
            <a:ext cx="5860061" cy="3883861"/>
          </a:xfrm>
          <a:prstGeom prst="rect">
            <a:avLst/>
          </a:prstGeom>
        </p:spPr>
      </p:pic>
      <p:sp>
        <p:nvSpPr>
          <p:cNvPr id="6" name="TextBox 5"/>
          <p:cNvSpPr txBox="1"/>
          <p:nvPr/>
        </p:nvSpPr>
        <p:spPr>
          <a:xfrm>
            <a:off x="2410895" y="1173471"/>
            <a:ext cx="4172451" cy="1015663"/>
          </a:xfrm>
          <a:prstGeom prst="rect">
            <a:avLst/>
          </a:prstGeom>
          <a:noFill/>
        </p:spPr>
        <p:txBody>
          <a:bodyPr wrap="square" rtlCol="0">
            <a:spAutoFit/>
          </a:bodyPr>
          <a:lstStyle/>
          <a:p>
            <a:r>
              <a:rPr lang="en-US" sz="6000" dirty="0" smtClean="0"/>
              <a:t>NUCLEAR</a:t>
            </a:r>
            <a:endParaRPr lang="en-US" sz="6000" dirty="0"/>
          </a:p>
        </p:txBody>
      </p:sp>
      <p:sp>
        <p:nvSpPr>
          <p:cNvPr id="7" name="TextBox 6"/>
          <p:cNvSpPr txBox="1"/>
          <p:nvPr/>
        </p:nvSpPr>
        <p:spPr>
          <a:xfrm>
            <a:off x="2974202" y="6287956"/>
            <a:ext cx="3274964" cy="369332"/>
          </a:xfrm>
          <a:prstGeom prst="rect">
            <a:avLst/>
          </a:prstGeom>
          <a:noFill/>
        </p:spPr>
        <p:txBody>
          <a:bodyPr wrap="square" rtlCol="0">
            <a:spAutoFit/>
          </a:bodyPr>
          <a:lstStyle/>
          <a:p>
            <a:r>
              <a:rPr lang="en-US" dirty="0" smtClean="0"/>
              <a:t>RESULTS OF “IMBALANCE”</a:t>
            </a:r>
            <a:endParaRPr lang="en-US" dirty="0"/>
          </a:p>
        </p:txBody>
      </p:sp>
      <p:pic>
        <p:nvPicPr>
          <p:cNvPr id="3" name="Picture 2"/>
          <p:cNvPicPr>
            <a:picLocks noChangeAspect="1"/>
          </p:cNvPicPr>
          <p:nvPr/>
        </p:nvPicPr>
        <p:blipFill>
          <a:blip r:embed="rId3"/>
          <a:stretch>
            <a:fillRect/>
          </a:stretch>
        </p:blipFill>
        <p:spPr>
          <a:xfrm>
            <a:off x="1592153" y="2189134"/>
            <a:ext cx="5860061" cy="3883862"/>
          </a:xfrm>
          <a:prstGeom prst="rect">
            <a:avLst/>
          </a:prstGeom>
        </p:spPr>
      </p:pic>
      <p:pic>
        <p:nvPicPr>
          <p:cNvPr id="4" name="Picture 3"/>
          <p:cNvPicPr>
            <a:picLocks noChangeAspect="1"/>
          </p:cNvPicPr>
          <p:nvPr/>
        </p:nvPicPr>
        <p:blipFill>
          <a:blip r:embed="rId4"/>
          <a:stretch>
            <a:fillRect/>
          </a:stretch>
        </p:blipFill>
        <p:spPr>
          <a:xfrm>
            <a:off x="1592153" y="2189134"/>
            <a:ext cx="5860061" cy="3883861"/>
          </a:xfrm>
          <a:prstGeom prst="rect">
            <a:avLst/>
          </a:prstGeom>
        </p:spPr>
      </p:pic>
      <p:pic>
        <p:nvPicPr>
          <p:cNvPr id="8" name="Picture 7"/>
          <p:cNvPicPr>
            <a:picLocks noChangeAspect="1"/>
          </p:cNvPicPr>
          <p:nvPr/>
        </p:nvPicPr>
        <p:blipFill>
          <a:blip r:embed="rId5"/>
          <a:stretch>
            <a:fillRect/>
          </a:stretch>
        </p:blipFill>
        <p:spPr>
          <a:xfrm>
            <a:off x="1592152" y="2189135"/>
            <a:ext cx="5839809" cy="3883860"/>
          </a:xfrm>
          <a:prstGeom prst="rect">
            <a:avLst/>
          </a:prstGeom>
        </p:spPr>
      </p:pic>
      <p:pic>
        <p:nvPicPr>
          <p:cNvPr id="9" name="Picture 8"/>
          <p:cNvPicPr>
            <a:picLocks noChangeAspect="1"/>
          </p:cNvPicPr>
          <p:nvPr/>
        </p:nvPicPr>
        <p:blipFill>
          <a:blip r:embed="rId6"/>
          <a:stretch>
            <a:fillRect/>
          </a:stretch>
        </p:blipFill>
        <p:spPr>
          <a:xfrm>
            <a:off x="1470392" y="2189134"/>
            <a:ext cx="5981821" cy="3883862"/>
          </a:xfrm>
          <a:prstGeom prst="rect">
            <a:avLst/>
          </a:prstGeom>
        </p:spPr>
      </p:pic>
      <p:pic>
        <p:nvPicPr>
          <p:cNvPr id="10" name="Picture 9"/>
          <p:cNvPicPr>
            <a:picLocks noChangeAspect="1"/>
          </p:cNvPicPr>
          <p:nvPr/>
        </p:nvPicPr>
        <p:blipFill>
          <a:blip r:embed="rId7"/>
          <a:stretch>
            <a:fillRect/>
          </a:stretch>
        </p:blipFill>
        <p:spPr>
          <a:xfrm>
            <a:off x="1496698" y="2189137"/>
            <a:ext cx="5955515" cy="3883859"/>
          </a:xfrm>
          <a:prstGeom prst="rect">
            <a:avLst/>
          </a:prstGeom>
        </p:spPr>
      </p:pic>
    </p:spTree>
    <p:extLst>
      <p:ext uri="{BB962C8B-B14F-4D97-AF65-F5344CB8AC3E}">
        <p14:creationId xmlns:p14="http://schemas.microsoft.com/office/powerpoint/2010/main" val="158605336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PHYSICS AND GEODYNAMICS</a:t>
            </a:r>
            <a:endParaRPr lang="en-US" dirty="0"/>
          </a:p>
        </p:txBody>
      </p:sp>
      <p:pic>
        <p:nvPicPr>
          <p:cNvPr id="5" name="Picture 4"/>
          <p:cNvPicPr>
            <a:picLocks noChangeAspect="1"/>
          </p:cNvPicPr>
          <p:nvPr/>
        </p:nvPicPr>
        <p:blipFill>
          <a:blip r:embed="rId2"/>
          <a:stretch>
            <a:fillRect/>
          </a:stretch>
        </p:blipFill>
        <p:spPr>
          <a:xfrm>
            <a:off x="1592153" y="2189135"/>
            <a:ext cx="5860061" cy="3883861"/>
          </a:xfrm>
          <a:prstGeom prst="rect">
            <a:avLst/>
          </a:prstGeom>
        </p:spPr>
      </p:pic>
      <p:sp>
        <p:nvSpPr>
          <p:cNvPr id="6" name="TextBox 5"/>
          <p:cNvSpPr txBox="1"/>
          <p:nvPr/>
        </p:nvSpPr>
        <p:spPr>
          <a:xfrm>
            <a:off x="2377477" y="1173471"/>
            <a:ext cx="3871689" cy="1015663"/>
          </a:xfrm>
          <a:prstGeom prst="rect">
            <a:avLst/>
          </a:prstGeom>
          <a:noFill/>
        </p:spPr>
        <p:txBody>
          <a:bodyPr wrap="square" rtlCol="0">
            <a:spAutoFit/>
          </a:bodyPr>
          <a:lstStyle/>
          <a:p>
            <a:r>
              <a:rPr lang="en-US" sz="6000" dirty="0" smtClean="0"/>
              <a:t>BIOLOGY</a:t>
            </a:r>
            <a:endParaRPr lang="en-US" sz="6000" dirty="0"/>
          </a:p>
        </p:txBody>
      </p:sp>
      <p:sp>
        <p:nvSpPr>
          <p:cNvPr id="7" name="TextBox 6"/>
          <p:cNvSpPr txBox="1"/>
          <p:nvPr/>
        </p:nvSpPr>
        <p:spPr>
          <a:xfrm>
            <a:off x="2974202" y="6287956"/>
            <a:ext cx="3274964" cy="369332"/>
          </a:xfrm>
          <a:prstGeom prst="rect">
            <a:avLst/>
          </a:prstGeom>
          <a:noFill/>
        </p:spPr>
        <p:txBody>
          <a:bodyPr wrap="square" rtlCol="0">
            <a:spAutoFit/>
          </a:bodyPr>
          <a:lstStyle/>
          <a:p>
            <a:r>
              <a:rPr lang="en-US" dirty="0" smtClean="0"/>
              <a:t>RESULTS OF “BALANCE”</a:t>
            </a:r>
            <a:endParaRPr lang="en-US" dirty="0"/>
          </a:p>
        </p:txBody>
      </p:sp>
      <p:pic>
        <p:nvPicPr>
          <p:cNvPr id="3" name="Picture 2"/>
          <p:cNvPicPr>
            <a:picLocks noChangeAspect="1"/>
          </p:cNvPicPr>
          <p:nvPr/>
        </p:nvPicPr>
        <p:blipFill>
          <a:blip r:embed="rId3"/>
          <a:stretch>
            <a:fillRect/>
          </a:stretch>
        </p:blipFill>
        <p:spPr>
          <a:xfrm>
            <a:off x="1592153" y="2189134"/>
            <a:ext cx="5860061" cy="3883862"/>
          </a:xfrm>
          <a:prstGeom prst="rect">
            <a:avLst/>
          </a:prstGeom>
        </p:spPr>
      </p:pic>
      <p:pic>
        <p:nvPicPr>
          <p:cNvPr id="4" name="Picture 3"/>
          <p:cNvPicPr>
            <a:picLocks noChangeAspect="1"/>
          </p:cNvPicPr>
          <p:nvPr/>
        </p:nvPicPr>
        <p:blipFill>
          <a:blip r:embed="rId4"/>
          <a:stretch>
            <a:fillRect/>
          </a:stretch>
        </p:blipFill>
        <p:spPr>
          <a:xfrm>
            <a:off x="1592153" y="2189134"/>
            <a:ext cx="5860061" cy="3883861"/>
          </a:xfrm>
          <a:prstGeom prst="rect">
            <a:avLst/>
          </a:prstGeom>
        </p:spPr>
      </p:pic>
      <p:pic>
        <p:nvPicPr>
          <p:cNvPr id="8" name="Picture 7"/>
          <p:cNvPicPr>
            <a:picLocks noChangeAspect="1"/>
          </p:cNvPicPr>
          <p:nvPr/>
        </p:nvPicPr>
        <p:blipFill>
          <a:blip r:embed="rId5"/>
          <a:stretch>
            <a:fillRect/>
          </a:stretch>
        </p:blipFill>
        <p:spPr>
          <a:xfrm>
            <a:off x="1592152" y="2189135"/>
            <a:ext cx="5839809" cy="3883860"/>
          </a:xfrm>
          <a:prstGeom prst="rect">
            <a:avLst/>
          </a:prstGeom>
        </p:spPr>
      </p:pic>
      <p:pic>
        <p:nvPicPr>
          <p:cNvPr id="9" name="Picture 8"/>
          <p:cNvPicPr>
            <a:picLocks noChangeAspect="1"/>
          </p:cNvPicPr>
          <p:nvPr/>
        </p:nvPicPr>
        <p:blipFill>
          <a:blip r:embed="rId6"/>
          <a:stretch>
            <a:fillRect/>
          </a:stretch>
        </p:blipFill>
        <p:spPr>
          <a:xfrm>
            <a:off x="1470392" y="2189134"/>
            <a:ext cx="5981821" cy="3883862"/>
          </a:xfrm>
          <a:prstGeom prst="rect">
            <a:avLst/>
          </a:prstGeom>
        </p:spPr>
      </p:pic>
      <p:pic>
        <p:nvPicPr>
          <p:cNvPr id="10" name="Picture 9"/>
          <p:cNvPicPr>
            <a:picLocks noChangeAspect="1"/>
          </p:cNvPicPr>
          <p:nvPr/>
        </p:nvPicPr>
        <p:blipFill>
          <a:blip r:embed="rId7"/>
          <a:stretch>
            <a:fillRect/>
          </a:stretch>
        </p:blipFill>
        <p:spPr>
          <a:xfrm>
            <a:off x="1470391" y="2189133"/>
            <a:ext cx="5961570" cy="3847411"/>
          </a:xfrm>
          <a:prstGeom prst="rect">
            <a:avLst/>
          </a:prstGeom>
        </p:spPr>
      </p:pic>
    </p:spTree>
    <p:extLst>
      <p:ext uri="{BB962C8B-B14F-4D97-AF65-F5344CB8AC3E}">
        <p14:creationId xmlns:p14="http://schemas.microsoft.com/office/powerpoint/2010/main" val="186703970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PHYSICS AND GEODYNAMICS</a:t>
            </a:r>
            <a:endParaRPr lang="en-US" dirty="0"/>
          </a:p>
        </p:txBody>
      </p:sp>
      <p:pic>
        <p:nvPicPr>
          <p:cNvPr id="5" name="Picture 4"/>
          <p:cNvPicPr>
            <a:picLocks noChangeAspect="1"/>
          </p:cNvPicPr>
          <p:nvPr/>
        </p:nvPicPr>
        <p:blipFill>
          <a:blip r:embed="rId2"/>
          <a:stretch>
            <a:fillRect/>
          </a:stretch>
        </p:blipFill>
        <p:spPr>
          <a:xfrm>
            <a:off x="1592153" y="2189135"/>
            <a:ext cx="5860061" cy="3883861"/>
          </a:xfrm>
          <a:prstGeom prst="rect">
            <a:avLst/>
          </a:prstGeom>
        </p:spPr>
      </p:pic>
      <p:sp>
        <p:nvSpPr>
          <p:cNvPr id="6" name="TextBox 5"/>
          <p:cNvSpPr txBox="1"/>
          <p:nvPr/>
        </p:nvSpPr>
        <p:spPr>
          <a:xfrm>
            <a:off x="2377477" y="1173471"/>
            <a:ext cx="3871689" cy="1015663"/>
          </a:xfrm>
          <a:prstGeom prst="rect">
            <a:avLst/>
          </a:prstGeom>
          <a:noFill/>
        </p:spPr>
        <p:txBody>
          <a:bodyPr wrap="square" rtlCol="0">
            <a:spAutoFit/>
          </a:bodyPr>
          <a:lstStyle/>
          <a:p>
            <a:r>
              <a:rPr lang="en-US" sz="6000" dirty="0" smtClean="0"/>
              <a:t>BIOLOGY</a:t>
            </a:r>
            <a:endParaRPr lang="en-US" sz="6000" dirty="0"/>
          </a:p>
        </p:txBody>
      </p:sp>
      <p:sp>
        <p:nvSpPr>
          <p:cNvPr id="7" name="TextBox 6"/>
          <p:cNvSpPr txBox="1"/>
          <p:nvPr/>
        </p:nvSpPr>
        <p:spPr>
          <a:xfrm>
            <a:off x="2974202" y="6287956"/>
            <a:ext cx="3274964" cy="369332"/>
          </a:xfrm>
          <a:prstGeom prst="rect">
            <a:avLst/>
          </a:prstGeom>
          <a:noFill/>
        </p:spPr>
        <p:txBody>
          <a:bodyPr wrap="square" rtlCol="0">
            <a:spAutoFit/>
          </a:bodyPr>
          <a:lstStyle/>
          <a:p>
            <a:r>
              <a:rPr lang="en-US" dirty="0" smtClean="0"/>
              <a:t>RESULTS OF “BALANCE”</a:t>
            </a:r>
            <a:endParaRPr lang="en-US" dirty="0"/>
          </a:p>
        </p:txBody>
      </p:sp>
      <p:pic>
        <p:nvPicPr>
          <p:cNvPr id="3" name="Picture 2"/>
          <p:cNvPicPr>
            <a:picLocks noChangeAspect="1"/>
          </p:cNvPicPr>
          <p:nvPr/>
        </p:nvPicPr>
        <p:blipFill>
          <a:blip r:embed="rId3"/>
          <a:stretch>
            <a:fillRect/>
          </a:stretch>
        </p:blipFill>
        <p:spPr>
          <a:xfrm>
            <a:off x="1592153" y="2189134"/>
            <a:ext cx="5860061" cy="3883862"/>
          </a:xfrm>
          <a:prstGeom prst="rect">
            <a:avLst/>
          </a:prstGeom>
        </p:spPr>
      </p:pic>
      <p:pic>
        <p:nvPicPr>
          <p:cNvPr id="4" name="Picture 3"/>
          <p:cNvPicPr>
            <a:picLocks noChangeAspect="1"/>
          </p:cNvPicPr>
          <p:nvPr/>
        </p:nvPicPr>
        <p:blipFill>
          <a:blip r:embed="rId4"/>
          <a:stretch>
            <a:fillRect/>
          </a:stretch>
        </p:blipFill>
        <p:spPr>
          <a:xfrm>
            <a:off x="1592153" y="2189134"/>
            <a:ext cx="5860061" cy="3883861"/>
          </a:xfrm>
          <a:prstGeom prst="rect">
            <a:avLst/>
          </a:prstGeom>
        </p:spPr>
      </p:pic>
      <p:pic>
        <p:nvPicPr>
          <p:cNvPr id="8" name="Picture 7"/>
          <p:cNvPicPr>
            <a:picLocks noChangeAspect="1"/>
          </p:cNvPicPr>
          <p:nvPr/>
        </p:nvPicPr>
        <p:blipFill>
          <a:blip r:embed="rId5"/>
          <a:stretch>
            <a:fillRect/>
          </a:stretch>
        </p:blipFill>
        <p:spPr>
          <a:xfrm>
            <a:off x="1592152" y="2189135"/>
            <a:ext cx="5839809" cy="3883860"/>
          </a:xfrm>
          <a:prstGeom prst="rect">
            <a:avLst/>
          </a:prstGeom>
        </p:spPr>
      </p:pic>
      <p:pic>
        <p:nvPicPr>
          <p:cNvPr id="9" name="Picture 8"/>
          <p:cNvPicPr>
            <a:picLocks noChangeAspect="1"/>
          </p:cNvPicPr>
          <p:nvPr/>
        </p:nvPicPr>
        <p:blipFill>
          <a:blip r:embed="rId6"/>
          <a:stretch>
            <a:fillRect/>
          </a:stretch>
        </p:blipFill>
        <p:spPr>
          <a:xfrm>
            <a:off x="1470392" y="2189134"/>
            <a:ext cx="5981821" cy="3883862"/>
          </a:xfrm>
          <a:prstGeom prst="rect">
            <a:avLst/>
          </a:prstGeom>
        </p:spPr>
      </p:pic>
      <p:pic>
        <p:nvPicPr>
          <p:cNvPr id="10" name="Picture 9"/>
          <p:cNvPicPr>
            <a:picLocks noChangeAspect="1"/>
          </p:cNvPicPr>
          <p:nvPr/>
        </p:nvPicPr>
        <p:blipFill>
          <a:blip r:embed="rId7"/>
          <a:stretch>
            <a:fillRect/>
          </a:stretch>
        </p:blipFill>
        <p:spPr>
          <a:xfrm>
            <a:off x="1470391" y="2189133"/>
            <a:ext cx="5961570" cy="3847411"/>
          </a:xfrm>
          <a:prstGeom prst="rect">
            <a:avLst/>
          </a:prstGeom>
        </p:spPr>
      </p:pic>
      <p:pic>
        <p:nvPicPr>
          <p:cNvPr id="11" name="Picture 10"/>
          <p:cNvPicPr>
            <a:picLocks noChangeAspect="1"/>
          </p:cNvPicPr>
          <p:nvPr/>
        </p:nvPicPr>
        <p:blipFill>
          <a:blip r:embed="rId8"/>
          <a:stretch>
            <a:fillRect/>
          </a:stretch>
        </p:blipFill>
        <p:spPr>
          <a:xfrm>
            <a:off x="1470391" y="2189133"/>
            <a:ext cx="5961569" cy="3845036"/>
          </a:xfrm>
          <a:prstGeom prst="rect">
            <a:avLst/>
          </a:prstGeom>
        </p:spPr>
      </p:pic>
    </p:spTree>
    <p:extLst>
      <p:ext uri="{BB962C8B-B14F-4D97-AF65-F5344CB8AC3E}">
        <p14:creationId xmlns:p14="http://schemas.microsoft.com/office/powerpoint/2010/main" val="12029394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PHYSICS AND GEODYNAMICS</a:t>
            </a:r>
            <a:endParaRPr lang="en-US" dirty="0"/>
          </a:p>
        </p:txBody>
      </p:sp>
      <p:pic>
        <p:nvPicPr>
          <p:cNvPr id="5" name="Picture 4"/>
          <p:cNvPicPr>
            <a:picLocks noChangeAspect="1"/>
          </p:cNvPicPr>
          <p:nvPr/>
        </p:nvPicPr>
        <p:blipFill>
          <a:blip r:embed="rId2"/>
          <a:stretch>
            <a:fillRect/>
          </a:stretch>
        </p:blipFill>
        <p:spPr>
          <a:xfrm>
            <a:off x="1592153" y="2189135"/>
            <a:ext cx="5860061" cy="3883861"/>
          </a:xfrm>
          <a:prstGeom prst="rect">
            <a:avLst/>
          </a:prstGeom>
        </p:spPr>
      </p:pic>
      <p:sp>
        <p:nvSpPr>
          <p:cNvPr id="6" name="TextBox 5"/>
          <p:cNvSpPr txBox="1"/>
          <p:nvPr/>
        </p:nvSpPr>
        <p:spPr>
          <a:xfrm>
            <a:off x="2377477" y="1173471"/>
            <a:ext cx="3871689" cy="1015663"/>
          </a:xfrm>
          <a:prstGeom prst="rect">
            <a:avLst/>
          </a:prstGeom>
          <a:noFill/>
        </p:spPr>
        <p:txBody>
          <a:bodyPr wrap="square" rtlCol="0">
            <a:spAutoFit/>
          </a:bodyPr>
          <a:lstStyle/>
          <a:p>
            <a:r>
              <a:rPr lang="en-US" sz="6000" dirty="0" smtClean="0"/>
              <a:t>BIOLOGY</a:t>
            </a:r>
            <a:endParaRPr lang="en-US" sz="6000" dirty="0"/>
          </a:p>
        </p:txBody>
      </p:sp>
      <p:sp>
        <p:nvSpPr>
          <p:cNvPr id="7" name="TextBox 6"/>
          <p:cNvSpPr txBox="1"/>
          <p:nvPr/>
        </p:nvSpPr>
        <p:spPr>
          <a:xfrm>
            <a:off x="2974202" y="6287956"/>
            <a:ext cx="3274964" cy="369332"/>
          </a:xfrm>
          <a:prstGeom prst="rect">
            <a:avLst/>
          </a:prstGeom>
          <a:noFill/>
        </p:spPr>
        <p:txBody>
          <a:bodyPr wrap="square" rtlCol="0">
            <a:spAutoFit/>
          </a:bodyPr>
          <a:lstStyle/>
          <a:p>
            <a:r>
              <a:rPr lang="en-US" dirty="0" smtClean="0"/>
              <a:t>RESULTS OF “IMBALANCE”</a:t>
            </a:r>
            <a:endParaRPr lang="en-US" dirty="0"/>
          </a:p>
        </p:txBody>
      </p:sp>
      <p:pic>
        <p:nvPicPr>
          <p:cNvPr id="3" name="Picture 2"/>
          <p:cNvPicPr>
            <a:picLocks noChangeAspect="1"/>
          </p:cNvPicPr>
          <p:nvPr/>
        </p:nvPicPr>
        <p:blipFill>
          <a:blip r:embed="rId3"/>
          <a:stretch>
            <a:fillRect/>
          </a:stretch>
        </p:blipFill>
        <p:spPr>
          <a:xfrm>
            <a:off x="1592153" y="2189134"/>
            <a:ext cx="5860061" cy="3883862"/>
          </a:xfrm>
          <a:prstGeom prst="rect">
            <a:avLst/>
          </a:prstGeom>
        </p:spPr>
      </p:pic>
      <p:pic>
        <p:nvPicPr>
          <p:cNvPr id="4" name="Picture 3"/>
          <p:cNvPicPr>
            <a:picLocks noChangeAspect="1"/>
          </p:cNvPicPr>
          <p:nvPr/>
        </p:nvPicPr>
        <p:blipFill>
          <a:blip r:embed="rId4"/>
          <a:stretch>
            <a:fillRect/>
          </a:stretch>
        </p:blipFill>
        <p:spPr>
          <a:xfrm>
            <a:off x="1592153" y="2189134"/>
            <a:ext cx="5860061" cy="3883861"/>
          </a:xfrm>
          <a:prstGeom prst="rect">
            <a:avLst/>
          </a:prstGeom>
        </p:spPr>
      </p:pic>
      <p:pic>
        <p:nvPicPr>
          <p:cNvPr id="8" name="Picture 7"/>
          <p:cNvPicPr>
            <a:picLocks noChangeAspect="1"/>
          </p:cNvPicPr>
          <p:nvPr/>
        </p:nvPicPr>
        <p:blipFill>
          <a:blip r:embed="rId5"/>
          <a:stretch>
            <a:fillRect/>
          </a:stretch>
        </p:blipFill>
        <p:spPr>
          <a:xfrm>
            <a:off x="1592152" y="2189135"/>
            <a:ext cx="5839809" cy="3883860"/>
          </a:xfrm>
          <a:prstGeom prst="rect">
            <a:avLst/>
          </a:prstGeom>
        </p:spPr>
      </p:pic>
      <p:pic>
        <p:nvPicPr>
          <p:cNvPr id="9" name="Picture 8"/>
          <p:cNvPicPr>
            <a:picLocks noChangeAspect="1"/>
          </p:cNvPicPr>
          <p:nvPr/>
        </p:nvPicPr>
        <p:blipFill>
          <a:blip r:embed="rId6"/>
          <a:stretch>
            <a:fillRect/>
          </a:stretch>
        </p:blipFill>
        <p:spPr>
          <a:xfrm>
            <a:off x="1470392" y="2189134"/>
            <a:ext cx="5981821" cy="3883862"/>
          </a:xfrm>
          <a:prstGeom prst="rect">
            <a:avLst/>
          </a:prstGeom>
        </p:spPr>
      </p:pic>
      <p:pic>
        <p:nvPicPr>
          <p:cNvPr id="10" name="Picture 9"/>
          <p:cNvPicPr>
            <a:picLocks noChangeAspect="1"/>
          </p:cNvPicPr>
          <p:nvPr/>
        </p:nvPicPr>
        <p:blipFill>
          <a:blip r:embed="rId7"/>
          <a:stretch>
            <a:fillRect/>
          </a:stretch>
        </p:blipFill>
        <p:spPr>
          <a:xfrm>
            <a:off x="1470391" y="2189133"/>
            <a:ext cx="5961570" cy="3847411"/>
          </a:xfrm>
          <a:prstGeom prst="rect">
            <a:avLst/>
          </a:prstGeom>
        </p:spPr>
      </p:pic>
      <p:pic>
        <p:nvPicPr>
          <p:cNvPr id="11" name="Picture 10"/>
          <p:cNvPicPr>
            <a:picLocks noChangeAspect="1"/>
          </p:cNvPicPr>
          <p:nvPr/>
        </p:nvPicPr>
        <p:blipFill>
          <a:blip r:embed="rId8"/>
          <a:stretch>
            <a:fillRect/>
          </a:stretch>
        </p:blipFill>
        <p:spPr>
          <a:xfrm>
            <a:off x="1470391" y="2189133"/>
            <a:ext cx="5961569" cy="3845036"/>
          </a:xfrm>
          <a:prstGeom prst="rect">
            <a:avLst/>
          </a:prstGeom>
        </p:spPr>
      </p:pic>
      <p:pic>
        <p:nvPicPr>
          <p:cNvPr id="12" name="Picture 11"/>
          <p:cNvPicPr>
            <a:picLocks noChangeAspect="1"/>
          </p:cNvPicPr>
          <p:nvPr/>
        </p:nvPicPr>
        <p:blipFill>
          <a:blip r:embed="rId9"/>
          <a:stretch>
            <a:fillRect/>
          </a:stretch>
        </p:blipFill>
        <p:spPr>
          <a:xfrm>
            <a:off x="1470392" y="2158164"/>
            <a:ext cx="6148912" cy="3878380"/>
          </a:xfrm>
          <a:prstGeom prst="rect">
            <a:avLst/>
          </a:prstGeom>
        </p:spPr>
      </p:pic>
    </p:spTree>
    <p:extLst>
      <p:ext uri="{BB962C8B-B14F-4D97-AF65-F5344CB8AC3E}">
        <p14:creationId xmlns:p14="http://schemas.microsoft.com/office/powerpoint/2010/main" val="21138187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PHYSICS AND GEODYNAMICS</a:t>
            </a:r>
            <a:endParaRPr lang="en-US" dirty="0"/>
          </a:p>
        </p:txBody>
      </p:sp>
      <p:sp>
        <p:nvSpPr>
          <p:cNvPr id="13" name="TextBox 12"/>
          <p:cNvSpPr txBox="1"/>
          <p:nvPr/>
        </p:nvSpPr>
        <p:spPr>
          <a:xfrm>
            <a:off x="1203048" y="1854981"/>
            <a:ext cx="6583346" cy="369332"/>
          </a:xfrm>
          <a:prstGeom prst="rect">
            <a:avLst/>
          </a:prstGeom>
          <a:noFill/>
        </p:spPr>
        <p:txBody>
          <a:bodyPr wrap="square" rtlCol="0">
            <a:spAutoFit/>
          </a:bodyPr>
          <a:lstStyle/>
          <a:p>
            <a:r>
              <a:rPr lang="en-US" dirty="0" smtClean="0"/>
              <a:t>THERE IS A DEEPER, UNDERLYING PRINCIPLE HERE:</a:t>
            </a:r>
            <a:endParaRPr lang="en-US" dirty="0"/>
          </a:p>
        </p:txBody>
      </p:sp>
    </p:spTree>
    <p:extLst>
      <p:ext uri="{BB962C8B-B14F-4D97-AF65-F5344CB8AC3E}">
        <p14:creationId xmlns:p14="http://schemas.microsoft.com/office/powerpoint/2010/main" val="129649903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317526" y="1417638"/>
            <a:ext cx="4007556" cy="2890131"/>
          </a:xfrm>
          <a:prstGeom prst="rect">
            <a:avLst/>
          </a:prstGeom>
        </p:spPr>
      </p:pic>
      <p:sp>
        <p:nvSpPr>
          <p:cNvPr id="2" name="Title 1"/>
          <p:cNvSpPr>
            <a:spLocks noGrp="1"/>
          </p:cNvSpPr>
          <p:nvPr>
            <p:ph type="title"/>
          </p:nvPr>
        </p:nvSpPr>
        <p:spPr/>
        <p:txBody>
          <a:bodyPr/>
          <a:lstStyle/>
          <a:p>
            <a:r>
              <a:rPr lang="en-US" dirty="0" smtClean="0"/>
              <a:t>PHYSICS AND GEODYNAMICS</a:t>
            </a:r>
            <a:endParaRPr lang="en-US" dirty="0"/>
          </a:p>
        </p:txBody>
      </p:sp>
      <p:sp>
        <p:nvSpPr>
          <p:cNvPr id="3" name="TextBox 2"/>
          <p:cNvSpPr txBox="1"/>
          <p:nvPr/>
        </p:nvSpPr>
        <p:spPr>
          <a:xfrm>
            <a:off x="1052667" y="6099714"/>
            <a:ext cx="7452214" cy="461665"/>
          </a:xfrm>
          <a:prstGeom prst="rect">
            <a:avLst/>
          </a:prstGeom>
          <a:noFill/>
        </p:spPr>
        <p:txBody>
          <a:bodyPr wrap="square" rtlCol="0">
            <a:spAutoFit/>
          </a:bodyPr>
          <a:lstStyle/>
          <a:p>
            <a:r>
              <a:rPr lang="en-US" sz="2400" b="1" dirty="0" smtClean="0"/>
              <a:t>NATURE SEEKS BALANCE (OR EQUILIBRIUM).</a:t>
            </a:r>
            <a:endParaRPr lang="en-US" sz="2400" b="1" dirty="0"/>
          </a:p>
        </p:txBody>
      </p:sp>
      <p:sp>
        <p:nvSpPr>
          <p:cNvPr id="13" name="TextBox 12"/>
          <p:cNvSpPr txBox="1"/>
          <p:nvPr/>
        </p:nvSpPr>
        <p:spPr>
          <a:xfrm>
            <a:off x="1203048" y="1854981"/>
            <a:ext cx="6583346" cy="369332"/>
          </a:xfrm>
          <a:prstGeom prst="rect">
            <a:avLst/>
          </a:prstGeom>
          <a:noFill/>
        </p:spPr>
        <p:txBody>
          <a:bodyPr wrap="square" rtlCol="0">
            <a:spAutoFit/>
          </a:bodyPr>
          <a:lstStyle/>
          <a:p>
            <a:r>
              <a:rPr lang="en-US" dirty="0" smtClean="0"/>
              <a:t>THERE IS A DEEPER, UNDERLYING PRINCIPLE HERE:</a:t>
            </a:r>
            <a:endParaRPr lang="en-US" dirty="0"/>
          </a:p>
        </p:txBody>
      </p:sp>
    </p:spTree>
    <p:extLst>
      <p:ext uri="{BB962C8B-B14F-4D97-AF65-F5344CB8AC3E}">
        <p14:creationId xmlns:p14="http://schemas.microsoft.com/office/powerpoint/2010/main" val="158321429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PHYSICS AND GEODYNAMICS</a:t>
            </a:r>
            <a:endParaRPr lang="en-US" dirty="0"/>
          </a:p>
        </p:txBody>
      </p:sp>
      <p:sp>
        <p:nvSpPr>
          <p:cNvPr id="3" name="Content Placeholder 2"/>
          <p:cNvSpPr>
            <a:spLocks noGrp="1"/>
          </p:cNvSpPr>
          <p:nvPr>
            <p:ph idx="1"/>
          </p:nvPr>
        </p:nvSpPr>
        <p:spPr/>
        <p:txBody>
          <a:bodyPr>
            <a:normAutofit/>
          </a:bodyPr>
          <a:lstStyle/>
          <a:p>
            <a:r>
              <a:rPr lang="en-US" sz="3200" b="1" dirty="0" smtClean="0"/>
              <a:t>Pre-Modular Questions</a:t>
            </a:r>
            <a:r>
              <a:rPr lang="en-US" sz="3200" b="1" dirty="0" smtClean="0"/>
              <a:t>:</a:t>
            </a:r>
          </a:p>
          <a:p>
            <a:pPr marL="36576" indent="0">
              <a:buNone/>
            </a:pPr>
            <a:r>
              <a:rPr lang="en-US" sz="2000" b="1" dirty="0" smtClean="0"/>
              <a:t>1.   Newton’s Laws of Motion have little to do with the complex motions of materials within the Earth. (T/F)</a:t>
            </a:r>
          </a:p>
          <a:p>
            <a:endParaRPr lang="en-US" sz="2000" b="1" dirty="0"/>
          </a:p>
          <a:p>
            <a:endParaRPr lang="en-US" sz="2000" b="1" dirty="0" smtClean="0"/>
          </a:p>
          <a:p>
            <a:endParaRPr lang="en-US" sz="3200" b="1" dirty="0"/>
          </a:p>
          <a:p>
            <a:endParaRPr lang="en-US" sz="2000" b="1" dirty="0"/>
          </a:p>
        </p:txBody>
      </p:sp>
    </p:spTree>
    <p:extLst>
      <p:ext uri="{BB962C8B-B14F-4D97-AF65-F5344CB8AC3E}">
        <p14:creationId xmlns:p14="http://schemas.microsoft.com/office/powerpoint/2010/main" val="309604165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317526" y="1417638"/>
            <a:ext cx="4007556" cy="2890131"/>
          </a:xfrm>
          <a:prstGeom prst="rect">
            <a:avLst/>
          </a:prstGeom>
        </p:spPr>
      </p:pic>
      <p:sp>
        <p:nvSpPr>
          <p:cNvPr id="2" name="Title 1"/>
          <p:cNvSpPr>
            <a:spLocks noGrp="1"/>
          </p:cNvSpPr>
          <p:nvPr>
            <p:ph type="title"/>
          </p:nvPr>
        </p:nvSpPr>
        <p:spPr/>
        <p:txBody>
          <a:bodyPr/>
          <a:lstStyle/>
          <a:p>
            <a:r>
              <a:rPr lang="en-US" dirty="0" smtClean="0"/>
              <a:t>PHYSICS AND GEODYNAMICS</a:t>
            </a:r>
            <a:endParaRPr lang="en-US" dirty="0"/>
          </a:p>
        </p:txBody>
      </p:sp>
      <p:pic>
        <p:nvPicPr>
          <p:cNvPr id="6" name="Picture 5"/>
          <p:cNvPicPr>
            <a:picLocks noChangeAspect="1"/>
          </p:cNvPicPr>
          <p:nvPr/>
        </p:nvPicPr>
        <p:blipFill>
          <a:blip r:embed="rId3"/>
          <a:stretch>
            <a:fillRect/>
          </a:stretch>
        </p:blipFill>
        <p:spPr>
          <a:xfrm>
            <a:off x="1203048" y="2682169"/>
            <a:ext cx="5181600" cy="3251200"/>
          </a:xfrm>
          <a:prstGeom prst="rect">
            <a:avLst/>
          </a:prstGeom>
        </p:spPr>
      </p:pic>
      <p:sp>
        <p:nvSpPr>
          <p:cNvPr id="3" name="TextBox 2"/>
          <p:cNvSpPr txBox="1"/>
          <p:nvPr/>
        </p:nvSpPr>
        <p:spPr>
          <a:xfrm>
            <a:off x="1052667" y="6099714"/>
            <a:ext cx="7452214" cy="461665"/>
          </a:xfrm>
          <a:prstGeom prst="rect">
            <a:avLst/>
          </a:prstGeom>
          <a:noFill/>
        </p:spPr>
        <p:txBody>
          <a:bodyPr wrap="square" rtlCol="0">
            <a:spAutoFit/>
          </a:bodyPr>
          <a:lstStyle/>
          <a:p>
            <a:r>
              <a:rPr lang="en-US" sz="2400" b="1" dirty="0" smtClean="0"/>
              <a:t>NATURE SEEKS BALANCE (OR EQUILIBRIUM).</a:t>
            </a:r>
            <a:endParaRPr lang="en-US" sz="2400" b="1" dirty="0"/>
          </a:p>
        </p:txBody>
      </p:sp>
      <p:sp>
        <p:nvSpPr>
          <p:cNvPr id="13" name="TextBox 12"/>
          <p:cNvSpPr txBox="1"/>
          <p:nvPr/>
        </p:nvSpPr>
        <p:spPr>
          <a:xfrm>
            <a:off x="1203048" y="1854981"/>
            <a:ext cx="6583346" cy="369332"/>
          </a:xfrm>
          <a:prstGeom prst="rect">
            <a:avLst/>
          </a:prstGeom>
          <a:noFill/>
        </p:spPr>
        <p:txBody>
          <a:bodyPr wrap="square" rtlCol="0">
            <a:spAutoFit/>
          </a:bodyPr>
          <a:lstStyle/>
          <a:p>
            <a:r>
              <a:rPr lang="en-US" dirty="0" smtClean="0"/>
              <a:t>THERE IS A DEEPER, UNDERLYING PRINCIPLE HERE:</a:t>
            </a:r>
            <a:endParaRPr lang="en-US" dirty="0"/>
          </a:p>
        </p:txBody>
      </p:sp>
    </p:spTree>
    <p:extLst>
      <p:ext uri="{BB962C8B-B14F-4D97-AF65-F5344CB8AC3E}">
        <p14:creationId xmlns:p14="http://schemas.microsoft.com/office/powerpoint/2010/main" val="200325932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317526" y="1417638"/>
            <a:ext cx="4007556" cy="2890131"/>
          </a:xfrm>
          <a:prstGeom prst="rect">
            <a:avLst/>
          </a:prstGeom>
        </p:spPr>
      </p:pic>
      <p:sp>
        <p:nvSpPr>
          <p:cNvPr id="2" name="Title 1"/>
          <p:cNvSpPr>
            <a:spLocks noGrp="1"/>
          </p:cNvSpPr>
          <p:nvPr>
            <p:ph type="title"/>
          </p:nvPr>
        </p:nvSpPr>
        <p:spPr/>
        <p:txBody>
          <a:bodyPr/>
          <a:lstStyle/>
          <a:p>
            <a:r>
              <a:rPr lang="en-US" dirty="0" smtClean="0"/>
              <a:t>PHYSICS AND GEODYNAMICS</a:t>
            </a:r>
            <a:endParaRPr lang="en-US" dirty="0"/>
          </a:p>
        </p:txBody>
      </p:sp>
      <p:pic>
        <p:nvPicPr>
          <p:cNvPr id="6" name="Picture 5"/>
          <p:cNvPicPr>
            <a:picLocks noChangeAspect="1"/>
          </p:cNvPicPr>
          <p:nvPr/>
        </p:nvPicPr>
        <p:blipFill>
          <a:blip r:embed="rId3"/>
          <a:stretch>
            <a:fillRect/>
          </a:stretch>
        </p:blipFill>
        <p:spPr>
          <a:xfrm>
            <a:off x="1203048" y="2682169"/>
            <a:ext cx="5181600" cy="3251200"/>
          </a:xfrm>
          <a:prstGeom prst="rect">
            <a:avLst/>
          </a:prstGeom>
        </p:spPr>
      </p:pic>
      <p:sp>
        <p:nvSpPr>
          <p:cNvPr id="3" name="TextBox 2"/>
          <p:cNvSpPr txBox="1"/>
          <p:nvPr/>
        </p:nvSpPr>
        <p:spPr>
          <a:xfrm>
            <a:off x="1052667" y="6099714"/>
            <a:ext cx="7452214" cy="461665"/>
          </a:xfrm>
          <a:prstGeom prst="rect">
            <a:avLst/>
          </a:prstGeom>
          <a:noFill/>
        </p:spPr>
        <p:txBody>
          <a:bodyPr wrap="square" rtlCol="0">
            <a:spAutoFit/>
          </a:bodyPr>
          <a:lstStyle/>
          <a:p>
            <a:r>
              <a:rPr lang="en-US" sz="2400" b="1" dirty="0" smtClean="0"/>
              <a:t>NATURE SEEKS BALANCE (OR EQUILIBRIUM).</a:t>
            </a:r>
            <a:endParaRPr lang="en-US" sz="2400" b="1" dirty="0"/>
          </a:p>
        </p:txBody>
      </p:sp>
      <p:pic>
        <p:nvPicPr>
          <p:cNvPr id="8" name="Picture 7"/>
          <p:cNvPicPr>
            <a:picLocks noChangeAspect="1"/>
          </p:cNvPicPr>
          <p:nvPr/>
        </p:nvPicPr>
        <p:blipFill>
          <a:blip r:embed="rId4"/>
          <a:stretch>
            <a:fillRect/>
          </a:stretch>
        </p:blipFill>
        <p:spPr>
          <a:xfrm>
            <a:off x="588936" y="2682169"/>
            <a:ext cx="4312385" cy="3163937"/>
          </a:xfrm>
          <a:prstGeom prst="rect">
            <a:avLst/>
          </a:prstGeom>
        </p:spPr>
      </p:pic>
      <p:sp>
        <p:nvSpPr>
          <p:cNvPr id="13" name="TextBox 12"/>
          <p:cNvSpPr txBox="1"/>
          <p:nvPr/>
        </p:nvSpPr>
        <p:spPr>
          <a:xfrm>
            <a:off x="1203048" y="1854981"/>
            <a:ext cx="6583346" cy="369332"/>
          </a:xfrm>
          <a:prstGeom prst="rect">
            <a:avLst/>
          </a:prstGeom>
          <a:noFill/>
        </p:spPr>
        <p:txBody>
          <a:bodyPr wrap="square" rtlCol="0">
            <a:spAutoFit/>
          </a:bodyPr>
          <a:lstStyle/>
          <a:p>
            <a:r>
              <a:rPr lang="en-US" dirty="0" smtClean="0"/>
              <a:t>THERE IS A DEEPER, UNDERLYING PRINCIPLE HERE:</a:t>
            </a:r>
            <a:endParaRPr lang="en-US" dirty="0"/>
          </a:p>
        </p:txBody>
      </p:sp>
    </p:spTree>
    <p:extLst>
      <p:ext uri="{BB962C8B-B14F-4D97-AF65-F5344CB8AC3E}">
        <p14:creationId xmlns:p14="http://schemas.microsoft.com/office/powerpoint/2010/main" val="135619652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317526" y="1417638"/>
            <a:ext cx="4007556" cy="2890131"/>
          </a:xfrm>
          <a:prstGeom prst="rect">
            <a:avLst/>
          </a:prstGeom>
        </p:spPr>
      </p:pic>
      <p:sp>
        <p:nvSpPr>
          <p:cNvPr id="2" name="Title 1"/>
          <p:cNvSpPr>
            <a:spLocks noGrp="1"/>
          </p:cNvSpPr>
          <p:nvPr>
            <p:ph type="title"/>
          </p:nvPr>
        </p:nvSpPr>
        <p:spPr/>
        <p:txBody>
          <a:bodyPr/>
          <a:lstStyle/>
          <a:p>
            <a:r>
              <a:rPr lang="en-US" dirty="0" smtClean="0"/>
              <a:t>PHYSICS AND GEODYNAMICS</a:t>
            </a:r>
            <a:endParaRPr lang="en-US" dirty="0"/>
          </a:p>
        </p:txBody>
      </p:sp>
      <p:pic>
        <p:nvPicPr>
          <p:cNvPr id="6" name="Picture 5"/>
          <p:cNvPicPr>
            <a:picLocks noChangeAspect="1"/>
          </p:cNvPicPr>
          <p:nvPr/>
        </p:nvPicPr>
        <p:blipFill>
          <a:blip r:embed="rId3"/>
          <a:stretch>
            <a:fillRect/>
          </a:stretch>
        </p:blipFill>
        <p:spPr>
          <a:xfrm>
            <a:off x="1203048" y="2682169"/>
            <a:ext cx="5181600" cy="3251200"/>
          </a:xfrm>
          <a:prstGeom prst="rect">
            <a:avLst/>
          </a:prstGeom>
        </p:spPr>
      </p:pic>
      <p:pic>
        <p:nvPicPr>
          <p:cNvPr id="7" name="Picture 6"/>
          <p:cNvPicPr>
            <a:picLocks noChangeAspect="1"/>
          </p:cNvPicPr>
          <p:nvPr/>
        </p:nvPicPr>
        <p:blipFill>
          <a:blip r:embed="rId4"/>
          <a:stretch>
            <a:fillRect/>
          </a:stretch>
        </p:blipFill>
        <p:spPr>
          <a:xfrm>
            <a:off x="4325082" y="3218368"/>
            <a:ext cx="4872092" cy="3317169"/>
          </a:xfrm>
          <a:prstGeom prst="rect">
            <a:avLst/>
          </a:prstGeom>
        </p:spPr>
      </p:pic>
      <p:sp>
        <p:nvSpPr>
          <p:cNvPr id="3" name="TextBox 2"/>
          <p:cNvSpPr txBox="1"/>
          <p:nvPr/>
        </p:nvSpPr>
        <p:spPr>
          <a:xfrm>
            <a:off x="1052667" y="6099714"/>
            <a:ext cx="7452214" cy="461665"/>
          </a:xfrm>
          <a:prstGeom prst="rect">
            <a:avLst/>
          </a:prstGeom>
          <a:noFill/>
        </p:spPr>
        <p:txBody>
          <a:bodyPr wrap="square" rtlCol="0">
            <a:spAutoFit/>
          </a:bodyPr>
          <a:lstStyle/>
          <a:p>
            <a:r>
              <a:rPr lang="en-US" sz="2400" b="1" dirty="0" smtClean="0"/>
              <a:t>NATURE SEEKS BALANCE (OR EQUILIBRIUM).</a:t>
            </a:r>
            <a:endParaRPr lang="en-US" sz="2400" b="1" dirty="0"/>
          </a:p>
        </p:txBody>
      </p:sp>
      <p:pic>
        <p:nvPicPr>
          <p:cNvPr id="8" name="Picture 7"/>
          <p:cNvPicPr>
            <a:picLocks noChangeAspect="1"/>
          </p:cNvPicPr>
          <p:nvPr/>
        </p:nvPicPr>
        <p:blipFill>
          <a:blip r:embed="rId5"/>
          <a:stretch>
            <a:fillRect/>
          </a:stretch>
        </p:blipFill>
        <p:spPr>
          <a:xfrm>
            <a:off x="588936" y="2682169"/>
            <a:ext cx="4312385" cy="3163937"/>
          </a:xfrm>
          <a:prstGeom prst="rect">
            <a:avLst/>
          </a:prstGeom>
        </p:spPr>
      </p:pic>
      <p:sp>
        <p:nvSpPr>
          <p:cNvPr id="13" name="TextBox 12"/>
          <p:cNvSpPr txBox="1"/>
          <p:nvPr/>
        </p:nvSpPr>
        <p:spPr>
          <a:xfrm>
            <a:off x="1203048" y="1854981"/>
            <a:ext cx="6583346" cy="369332"/>
          </a:xfrm>
          <a:prstGeom prst="rect">
            <a:avLst/>
          </a:prstGeom>
          <a:noFill/>
        </p:spPr>
        <p:txBody>
          <a:bodyPr wrap="square" rtlCol="0">
            <a:spAutoFit/>
          </a:bodyPr>
          <a:lstStyle/>
          <a:p>
            <a:r>
              <a:rPr lang="en-US" dirty="0" smtClean="0"/>
              <a:t>THERE IS A DEEPER, UNDERLYING PRINCIPLE HERE:</a:t>
            </a:r>
            <a:endParaRPr lang="en-US" dirty="0"/>
          </a:p>
        </p:txBody>
      </p:sp>
    </p:spTree>
    <p:extLst>
      <p:ext uri="{BB962C8B-B14F-4D97-AF65-F5344CB8AC3E}">
        <p14:creationId xmlns:p14="http://schemas.microsoft.com/office/powerpoint/2010/main" val="214140216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317526" y="1417638"/>
            <a:ext cx="4007556" cy="2890131"/>
          </a:xfrm>
          <a:prstGeom prst="rect">
            <a:avLst/>
          </a:prstGeom>
        </p:spPr>
      </p:pic>
      <p:sp>
        <p:nvSpPr>
          <p:cNvPr id="2" name="Title 1"/>
          <p:cNvSpPr>
            <a:spLocks noGrp="1"/>
          </p:cNvSpPr>
          <p:nvPr>
            <p:ph type="title"/>
          </p:nvPr>
        </p:nvSpPr>
        <p:spPr/>
        <p:txBody>
          <a:bodyPr/>
          <a:lstStyle/>
          <a:p>
            <a:r>
              <a:rPr lang="en-US" dirty="0" smtClean="0"/>
              <a:t>PHYSICS AND GEODYNAMICS</a:t>
            </a:r>
            <a:endParaRPr lang="en-US" dirty="0"/>
          </a:p>
        </p:txBody>
      </p:sp>
      <p:pic>
        <p:nvPicPr>
          <p:cNvPr id="6" name="Picture 5"/>
          <p:cNvPicPr>
            <a:picLocks noChangeAspect="1"/>
          </p:cNvPicPr>
          <p:nvPr/>
        </p:nvPicPr>
        <p:blipFill>
          <a:blip r:embed="rId3"/>
          <a:stretch>
            <a:fillRect/>
          </a:stretch>
        </p:blipFill>
        <p:spPr>
          <a:xfrm>
            <a:off x="1203048" y="2682169"/>
            <a:ext cx="5181600" cy="3251200"/>
          </a:xfrm>
          <a:prstGeom prst="rect">
            <a:avLst/>
          </a:prstGeom>
        </p:spPr>
      </p:pic>
      <p:pic>
        <p:nvPicPr>
          <p:cNvPr id="7" name="Picture 6"/>
          <p:cNvPicPr>
            <a:picLocks noChangeAspect="1"/>
          </p:cNvPicPr>
          <p:nvPr/>
        </p:nvPicPr>
        <p:blipFill>
          <a:blip r:embed="rId4"/>
          <a:stretch>
            <a:fillRect/>
          </a:stretch>
        </p:blipFill>
        <p:spPr>
          <a:xfrm>
            <a:off x="4325082" y="3218368"/>
            <a:ext cx="4872092" cy="3317169"/>
          </a:xfrm>
          <a:prstGeom prst="rect">
            <a:avLst/>
          </a:prstGeom>
        </p:spPr>
      </p:pic>
      <p:sp>
        <p:nvSpPr>
          <p:cNvPr id="3" name="TextBox 2"/>
          <p:cNvSpPr txBox="1"/>
          <p:nvPr/>
        </p:nvSpPr>
        <p:spPr>
          <a:xfrm>
            <a:off x="1052667" y="6099714"/>
            <a:ext cx="7452214" cy="461665"/>
          </a:xfrm>
          <a:prstGeom prst="rect">
            <a:avLst/>
          </a:prstGeom>
          <a:noFill/>
        </p:spPr>
        <p:txBody>
          <a:bodyPr wrap="square" rtlCol="0">
            <a:spAutoFit/>
          </a:bodyPr>
          <a:lstStyle/>
          <a:p>
            <a:r>
              <a:rPr lang="en-US" sz="2400" b="1" dirty="0" smtClean="0"/>
              <a:t>NATURE SEEKS BALANCE (OR EQUILIBRIUM).</a:t>
            </a:r>
            <a:endParaRPr lang="en-US" sz="2400" b="1" dirty="0"/>
          </a:p>
        </p:txBody>
      </p:sp>
      <p:pic>
        <p:nvPicPr>
          <p:cNvPr id="8" name="Picture 7"/>
          <p:cNvPicPr>
            <a:picLocks noChangeAspect="1"/>
          </p:cNvPicPr>
          <p:nvPr/>
        </p:nvPicPr>
        <p:blipFill>
          <a:blip r:embed="rId5"/>
          <a:stretch>
            <a:fillRect/>
          </a:stretch>
        </p:blipFill>
        <p:spPr>
          <a:xfrm>
            <a:off x="588936" y="2682169"/>
            <a:ext cx="4312385" cy="3163937"/>
          </a:xfrm>
          <a:prstGeom prst="rect">
            <a:avLst/>
          </a:prstGeom>
        </p:spPr>
      </p:pic>
      <p:pic>
        <p:nvPicPr>
          <p:cNvPr id="5" name="Picture 4"/>
          <p:cNvPicPr>
            <a:picLocks noChangeAspect="1"/>
          </p:cNvPicPr>
          <p:nvPr/>
        </p:nvPicPr>
        <p:blipFill>
          <a:blip r:embed="rId6"/>
          <a:stretch>
            <a:fillRect/>
          </a:stretch>
        </p:blipFill>
        <p:spPr>
          <a:xfrm>
            <a:off x="1319280" y="1489933"/>
            <a:ext cx="4691465" cy="3456869"/>
          </a:xfrm>
          <a:prstGeom prst="rect">
            <a:avLst/>
          </a:prstGeom>
        </p:spPr>
      </p:pic>
      <p:sp>
        <p:nvSpPr>
          <p:cNvPr id="13" name="TextBox 12"/>
          <p:cNvSpPr txBox="1"/>
          <p:nvPr/>
        </p:nvSpPr>
        <p:spPr>
          <a:xfrm>
            <a:off x="1203048" y="1854981"/>
            <a:ext cx="6583346" cy="369332"/>
          </a:xfrm>
          <a:prstGeom prst="rect">
            <a:avLst/>
          </a:prstGeom>
          <a:noFill/>
        </p:spPr>
        <p:txBody>
          <a:bodyPr wrap="square" rtlCol="0">
            <a:spAutoFit/>
          </a:bodyPr>
          <a:lstStyle/>
          <a:p>
            <a:r>
              <a:rPr lang="en-US" dirty="0" smtClean="0"/>
              <a:t>THERE IS A DEEPER, UNDERLYING PRINCIPLE HERE:</a:t>
            </a:r>
            <a:endParaRPr lang="en-US" dirty="0"/>
          </a:p>
        </p:txBody>
      </p:sp>
    </p:spTree>
    <p:extLst>
      <p:ext uri="{BB962C8B-B14F-4D97-AF65-F5344CB8AC3E}">
        <p14:creationId xmlns:p14="http://schemas.microsoft.com/office/powerpoint/2010/main" val="243447911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317526" y="1417638"/>
            <a:ext cx="4007556" cy="2890131"/>
          </a:xfrm>
          <a:prstGeom prst="rect">
            <a:avLst/>
          </a:prstGeom>
        </p:spPr>
      </p:pic>
      <p:sp>
        <p:nvSpPr>
          <p:cNvPr id="2" name="Title 1"/>
          <p:cNvSpPr>
            <a:spLocks noGrp="1"/>
          </p:cNvSpPr>
          <p:nvPr>
            <p:ph type="title"/>
          </p:nvPr>
        </p:nvSpPr>
        <p:spPr/>
        <p:txBody>
          <a:bodyPr/>
          <a:lstStyle/>
          <a:p>
            <a:r>
              <a:rPr lang="en-US" dirty="0" smtClean="0"/>
              <a:t>PHYSICS AND GEODYNAMICS</a:t>
            </a:r>
            <a:endParaRPr lang="en-US" dirty="0"/>
          </a:p>
        </p:txBody>
      </p:sp>
      <p:pic>
        <p:nvPicPr>
          <p:cNvPr id="5" name="Picture 4"/>
          <p:cNvPicPr>
            <a:picLocks noChangeAspect="1"/>
          </p:cNvPicPr>
          <p:nvPr/>
        </p:nvPicPr>
        <p:blipFill>
          <a:blip r:embed="rId3"/>
          <a:stretch>
            <a:fillRect/>
          </a:stretch>
        </p:blipFill>
        <p:spPr>
          <a:xfrm>
            <a:off x="1319280" y="1489933"/>
            <a:ext cx="4691465" cy="3456869"/>
          </a:xfrm>
          <a:prstGeom prst="rect">
            <a:avLst/>
          </a:prstGeom>
        </p:spPr>
      </p:pic>
      <p:pic>
        <p:nvPicPr>
          <p:cNvPr id="6" name="Picture 5"/>
          <p:cNvPicPr>
            <a:picLocks noChangeAspect="1"/>
          </p:cNvPicPr>
          <p:nvPr/>
        </p:nvPicPr>
        <p:blipFill>
          <a:blip r:embed="rId4"/>
          <a:stretch>
            <a:fillRect/>
          </a:stretch>
        </p:blipFill>
        <p:spPr>
          <a:xfrm>
            <a:off x="1203048" y="2682169"/>
            <a:ext cx="5181600" cy="3251200"/>
          </a:xfrm>
          <a:prstGeom prst="rect">
            <a:avLst/>
          </a:prstGeom>
        </p:spPr>
      </p:pic>
      <p:pic>
        <p:nvPicPr>
          <p:cNvPr id="7" name="Picture 6"/>
          <p:cNvPicPr>
            <a:picLocks noChangeAspect="1"/>
          </p:cNvPicPr>
          <p:nvPr/>
        </p:nvPicPr>
        <p:blipFill>
          <a:blip r:embed="rId5"/>
          <a:stretch>
            <a:fillRect/>
          </a:stretch>
        </p:blipFill>
        <p:spPr>
          <a:xfrm>
            <a:off x="4325082" y="3218368"/>
            <a:ext cx="4872092" cy="3317169"/>
          </a:xfrm>
          <a:prstGeom prst="rect">
            <a:avLst/>
          </a:prstGeom>
        </p:spPr>
      </p:pic>
      <p:sp>
        <p:nvSpPr>
          <p:cNvPr id="3" name="TextBox 2"/>
          <p:cNvSpPr txBox="1"/>
          <p:nvPr/>
        </p:nvSpPr>
        <p:spPr>
          <a:xfrm>
            <a:off x="1052667" y="6099714"/>
            <a:ext cx="7452214" cy="461665"/>
          </a:xfrm>
          <a:prstGeom prst="rect">
            <a:avLst/>
          </a:prstGeom>
          <a:noFill/>
        </p:spPr>
        <p:txBody>
          <a:bodyPr wrap="square" rtlCol="0">
            <a:spAutoFit/>
          </a:bodyPr>
          <a:lstStyle/>
          <a:p>
            <a:r>
              <a:rPr lang="en-US" sz="2400" b="1" dirty="0" smtClean="0"/>
              <a:t>NATURE SEEKS BALANCE (OR EQUILIBRIUM).</a:t>
            </a:r>
            <a:endParaRPr lang="en-US" sz="2400" b="1" dirty="0"/>
          </a:p>
        </p:txBody>
      </p:sp>
      <p:pic>
        <p:nvPicPr>
          <p:cNvPr id="8" name="Picture 7"/>
          <p:cNvPicPr>
            <a:picLocks noChangeAspect="1"/>
          </p:cNvPicPr>
          <p:nvPr/>
        </p:nvPicPr>
        <p:blipFill>
          <a:blip r:embed="rId6"/>
          <a:stretch>
            <a:fillRect/>
          </a:stretch>
        </p:blipFill>
        <p:spPr>
          <a:xfrm>
            <a:off x="588936" y="2682169"/>
            <a:ext cx="4312385" cy="3163937"/>
          </a:xfrm>
          <a:prstGeom prst="rect">
            <a:avLst/>
          </a:prstGeom>
        </p:spPr>
      </p:pic>
      <p:pic>
        <p:nvPicPr>
          <p:cNvPr id="9" name="Picture 8"/>
          <p:cNvPicPr>
            <a:picLocks noChangeAspect="1"/>
          </p:cNvPicPr>
          <p:nvPr/>
        </p:nvPicPr>
        <p:blipFill>
          <a:blip r:embed="rId7"/>
          <a:stretch>
            <a:fillRect/>
          </a:stretch>
        </p:blipFill>
        <p:spPr>
          <a:xfrm>
            <a:off x="944326" y="2224313"/>
            <a:ext cx="3650847" cy="2566573"/>
          </a:xfrm>
          <a:prstGeom prst="rect">
            <a:avLst/>
          </a:prstGeom>
        </p:spPr>
      </p:pic>
      <p:sp>
        <p:nvSpPr>
          <p:cNvPr id="13" name="TextBox 12"/>
          <p:cNvSpPr txBox="1"/>
          <p:nvPr/>
        </p:nvSpPr>
        <p:spPr>
          <a:xfrm>
            <a:off x="1203048" y="1854981"/>
            <a:ext cx="6583346" cy="369332"/>
          </a:xfrm>
          <a:prstGeom prst="rect">
            <a:avLst/>
          </a:prstGeom>
          <a:noFill/>
        </p:spPr>
        <p:txBody>
          <a:bodyPr wrap="square" rtlCol="0">
            <a:spAutoFit/>
          </a:bodyPr>
          <a:lstStyle/>
          <a:p>
            <a:r>
              <a:rPr lang="en-US" dirty="0" smtClean="0"/>
              <a:t>THERE IS A DEEPER, UNDERLYING PRINCIPLE HERE:</a:t>
            </a:r>
            <a:endParaRPr lang="en-US" dirty="0"/>
          </a:p>
        </p:txBody>
      </p:sp>
    </p:spTree>
    <p:extLst>
      <p:ext uri="{BB962C8B-B14F-4D97-AF65-F5344CB8AC3E}">
        <p14:creationId xmlns:p14="http://schemas.microsoft.com/office/powerpoint/2010/main" val="169602309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317526" y="1417638"/>
            <a:ext cx="4007556" cy="2890131"/>
          </a:xfrm>
          <a:prstGeom prst="rect">
            <a:avLst/>
          </a:prstGeom>
        </p:spPr>
      </p:pic>
      <p:sp>
        <p:nvSpPr>
          <p:cNvPr id="2" name="Title 1"/>
          <p:cNvSpPr>
            <a:spLocks noGrp="1"/>
          </p:cNvSpPr>
          <p:nvPr>
            <p:ph type="title"/>
          </p:nvPr>
        </p:nvSpPr>
        <p:spPr/>
        <p:txBody>
          <a:bodyPr/>
          <a:lstStyle/>
          <a:p>
            <a:r>
              <a:rPr lang="en-US" dirty="0" smtClean="0"/>
              <a:t>PHYSICS AND GEODYNAMICS</a:t>
            </a:r>
            <a:endParaRPr lang="en-US" dirty="0"/>
          </a:p>
        </p:txBody>
      </p:sp>
      <p:pic>
        <p:nvPicPr>
          <p:cNvPr id="5" name="Picture 4"/>
          <p:cNvPicPr>
            <a:picLocks noChangeAspect="1"/>
          </p:cNvPicPr>
          <p:nvPr/>
        </p:nvPicPr>
        <p:blipFill>
          <a:blip r:embed="rId3"/>
          <a:stretch>
            <a:fillRect/>
          </a:stretch>
        </p:blipFill>
        <p:spPr>
          <a:xfrm>
            <a:off x="1319280" y="1489933"/>
            <a:ext cx="4691465" cy="3456869"/>
          </a:xfrm>
          <a:prstGeom prst="rect">
            <a:avLst/>
          </a:prstGeom>
        </p:spPr>
      </p:pic>
      <p:pic>
        <p:nvPicPr>
          <p:cNvPr id="6" name="Picture 5"/>
          <p:cNvPicPr>
            <a:picLocks noChangeAspect="1"/>
          </p:cNvPicPr>
          <p:nvPr/>
        </p:nvPicPr>
        <p:blipFill>
          <a:blip r:embed="rId4"/>
          <a:stretch>
            <a:fillRect/>
          </a:stretch>
        </p:blipFill>
        <p:spPr>
          <a:xfrm>
            <a:off x="1203048" y="2682169"/>
            <a:ext cx="5181600" cy="3251200"/>
          </a:xfrm>
          <a:prstGeom prst="rect">
            <a:avLst/>
          </a:prstGeom>
        </p:spPr>
      </p:pic>
      <p:pic>
        <p:nvPicPr>
          <p:cNvPr id="7" name="Picture 6"/>
          <p:cNvPicPr>
            <a:picLocks noChangeAspect="1"/>
          </p:cNvPicPr>
          <p:nvPr/>
        </p:nvPicPr>
        <p:blipFill>
          <a:blip r:embed="rId5"/>
          <a:stretch>
            <a:fillRect/>
          </a:stretch>
        </p:blipFill>
        <p:spPr>
          <a:xfrm>
            <a:off x="4325082" y="3218368"/>
            <a:ext cx="4872092" cy="3317169"/>
          </a:xfrm>
          <a:prstGeom prst="rect">
            <a:avLst/>
          </a:prstGeom>
        </p:spPr>
      </p:pic>
      <p:sp>
        <p:nvSpPr>
          <p:cNvPr id="3" name="TextBox 2"/>
          <p:cNvSpPr txBox="1"/>
          <p:nvPr/>
        </p:nvSpPr>
        <p:spPr>
          <a:xfrm>
            <a:off x="1052667" y="6099714"/>
            <a:ext cx="7452214" cy="461665"/>
          </a:xfrm>
          <a:prstGeom prst="rect">
            <a:avLst/>
          </a:prstGeom>
          <a:noFill/>
        </p:spPr>
        <p:txBody>
          <a:bodyPr wrap="square" rtlCol="0">
            <a:spAutoFit/>
          </a:bodyPr>
          <a:lstStyle/>
          <a:p>
            <a:r>
              <a:rPr lang="en-US" sz="2400" b="1" dirty="0" smtClean="0"/>
              <a:t>NATURE SEEKS BALANCE (OR EQUILIBRIUM).</a:t>
            </a:r>
            <a:endParaRPr lang="en-US" sz="2400" b="1" dirty="0"/>
          </a:p>
        </p:txBody>
      </p:sp>
      <p:pic>
        <p:nvPicPr>
          <p:cNvPr id="8" name="Picture 7"/>
          <p:cNvPicPr>
            <a:picLocks noChangeAspect="1"/>
          </p:cNvPicPr>
          <p:nvPr/>
        </p:nvPicPr>
        <p:blipFill>
          <a:blip r:embed="rId6"/>
          <a:stretch>
            <a:fillRect/>
          </a:stretch>
        </p:blipFill>
        <p:spPr>
          <a:xfrm>
            <a:off x="588936" y="2682169"/>
            <a:ext cx="4312385" cy="3163937"/>
          </a:xfrm>
          <a:prstGeom prst="rect">
            <a:avLst/>
          </a:prstGeom>
        </p:spPr>
      </p:pic>
      <p:pic>
        <p:nvPicPr>
          <p:cNvPr id="9" name="Picture 8"/>
          <p:cNvPicPr>
            <a:picLocks noChangeAspect="1"/>
          </p:cNvPicPr>
          <p:nvPr/>
        </p:nvPicPr>
        <p:blipFill>
          <a:blip r:embed="rId7"/>
          <a:stretch>
            <a:fillRect/>
          </a:stretch>
        </p:blipFill>
        <p:spPr>
          <a:xfrm>
            <a:off x="944326" y="2224313"/>
            <a:ext cx="3650847" cy="2566573"/>
          </a:xfrm>
          <a:prstGeom prst="rect">
            <a:avLst/>
          </a:prstGeom>
        </p:spPr>
      </p:pic>
      <p:pic>
        <p:nvPicPr>
          <p:cNvPr id="10" name="Picture 9"/>
          <p:cNvPicPr>
            <a:picLocks noChangeAspect="1"/>
          </p:cNvPicPr>
          <p:nvPr/>
        </p:nvPicPr>
        <p:blipFill>
          <a:blip r:embed="rId8"/>
          <a:stretch>
            <a:fillRect/>
          </a:stretch>
        </p:blipFill>
        <p:spPr>
          <a:xfrm>
            <a:off x="2355060" y="1417638"/>
            <a:ext cx="6604000" cy="4216400"/>
          </a:xfrm>
          <a:prstGeom prst="rect">
            <a:avLst/>
          </a:prstGeom>
        </p:spPr>
      </p:pic>
      <p:sp>
        <p:nvSpPr>
          <p:cNvPr id="13" name="TextBox 12"/>
          <p:cNvSpPr txBox="1"/>
          <p:nvPr/>
        </p:nvSpPr>
        <p:spPr>
          <a:xfrm>
            <a:off x="1203048" y="1854981"/>
            <a:ext cx="6583346" cy="369332"/>
          </a:xfrm>
          <a:prstGeom prst="rect">
            <a:avLst/>
          </a:prstGeom>
          <a:noFill/>
        </p:spPr>
        <p:txBody>
          <a:bodyPr wrap="square" rtlCol="0">
            <a:spAutoFit/>
          </a:bodyPr>
          <a:lstStyle/>
          <a:p>
            <a:r>
              <a:rPr lang="en-US" dirty="0" smtClean="0"/>
              <a:t>THERE IS A DEEPER, UNDERLYING PRINCIPLE HERE:</a:t>
            </a:r>
            <a:endParaRPr lang="en-US" dirty="0"/>
          </a:p>
        </p:txBody>
      </p:sp>
    </p:spTree>
    <p:extLst>
      <p:ext uri="{BB962C8B-B14F-4D97-AF65-F5344CB8AC3E}">
        <p14:creationId xmlns:p14="http://schemas.microsoft.com/office/powerpoint/2010/main" val="130550647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PHYSICS AND GEODYNAMICS</a:t>
            </a:r>
            <a:endParaRPr lang="en-US" dirty="0"/>
          </a:p>
        </p:txBody>
      </p:sp>
      <p:sp>
        <p:nvSpPr>
          <p:cNvPr id="3" name="TextBox 2"/>
          <p:cNvSpPr txBox="1"/>
          <p:nvPr/>
        </p:nvSpPr>
        <p:spPr>
          <a:xfrm>
            <a:off x="457200" y="6099714"/>
            <a:ext cx="8686800" cy="461665"/>
          </a:xfrm>
          <a:prstGeom prst="rect">
            <a:avLst/>
          </a:prstGeom>
          <a:noFill/>
        </p:spPr>
        <p:txBody>
          <a:bodyPr wrap="square" rtlCol="0">
            <a:spAutoFit/>
          </a:bodyPr>
          <a:lstStyle/>
          <a:p>
            <a:r>
              <a:rPr lang="en-US" sz="2400" b="1" dirty="0" smtClean="0"/>
              <a:t>BUT, WHEN THERE’S AN </a:t>
            </a:r>
            <a:r>
              <a:rPr lang="en-US" sz="2400" b="1" i="1" dirty="0" smtClean="0">
                <a:solidFill>
                  <a:srgbClr val="FFFF00"/>
                </a:solidFill>
              </a:rPr>
              <a:t>IMBALANCE</a:t>
            </a:r>
            <a:r>
              <a:rPr lang="en-US" sz="2400" b="1" dirty="0" smtClean="0"/>
              <a:t>, THINGS CHANGE</a:t>
            </a:r>
            <a:endParaRPr lang="en-US" sz="2400" b="1" dirty="0"/>
          </a:p>
        </p:txBody>
      </p:sp>
      <p:sp>
        <p:nvSpPr>
          <p:cNvPr id="13" name="TextBox 12"/>
          <p:cNvSpPr txBox="1"/>
          <p:nvPr/>
        </p:nvSpPr>
        <p:spPr>
          <a:xfrm>
            <a:off x="1203048" y="1854981"/>
            <a:ext cx="6583346" cy="369332"/>
          </a:xfrm>
          <a:prstGeom prst="rect">
            <a:avLst/>
          </a:prstGeom>
          <a:noFill/>
        </p:spPr>
        <p:txBody>
          <a:bodyPr wrap="square" rtlCol="0">
            <a:spAutoFit/>
          </a:bodyPr>
          <a:lstStyle/>
          <a:p>
            <a:r>
              <a:rPr lang="en-US" dirty="0" smtClean="0"/>
              <a:t>THERE IS A DEEPER, UNDERLYING PRINCIPLE HERE:</a:t>
            </a:r>
            <a:endParaRPr lang="en-US" dirty="0"/>
          </a:p>
        </p:txBody>
      </p:sp>
    </p:spTree>
    <p:extLst>
      <p:ext uri="{BB962C8B-B14F-4D97-AF65-F5344CB8AC3E}">
        <p14:creationId xmlns:p14="http://schemas.microsoft.com/office/powerpoint/2010/main" val="58830844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801613" y="1417638"/>
            <a:ext cx="6654800" cy="4368800"/>
          </a:xfrm>
          <a:prstGeom prst="rect">
            <a:avLst/>
          </a:prstGeom>
        </p:spPr>
      </p:pic>
      <p:sp>
        <p:nvSpPr>
          <p:cNvPr id="2" name="Title 1"/>
          <p:cNvSpPr>
            <a:spLocks noGrp="1"/>
          </p:cNvSpPr>
          <p:nvPr>
            <p:ph type="title"/>
          </p:nvPr>
        </p:nvSpPr>
        <p:spPr/>
        <p:txBody>
          <a:bodyPr/>
          <a:lstStyle/>
          <a:p>
            <a:r>
              <a:rPr lang="en-US" dirty="0" smtClean="0"/>
              <a:t>PHYSICS AND GEODYNAMICS</a:t>
            </a:r>
            <a:endParaRPr lang="en-US" dirty="0"/>
          </a:p>
        </p:txBody>
      </p:sp>
      <p:sp>
        <p:nvSpPr>
          <p:cNvPr id="3" name="TextBox 2"/>
          <p:cNvSpPr txBox="1"/>
          <p:nvPr/>
        </p:nvSpPr>
        <p:spPr>
          <a:xfrm>
            <a:off x="457200" y="6099714"/>
            <a:ext cx="8686800" cy="461665"/>
          </a:xfrm>
          <a:prstGeom prst="rect">
            <a:avLst/>
          </a:prstGeom>
          <a:noFill/>
        </p:spPr>
        <p:txBody>
          <a:bodyPr wrap="square" rtlCol="0">
            <a:spAutoFit/>
          </a:bodyPr>
          <a:lstStyle/>
          <a:p>
            <a:r>
              <a:rPr lang="en-US" sz="2400" b="1" dirty="0" smtClean="0"/>
              <a:t>BUT, WHEN THERE’S AN </a:t>
            </a:r>
            <a:r>
              <a:rPr lang="en-US" sz="2400" b="1" i="1" dirty="0" smtClean="0">
                <a:solidFill>
                  <a:srgbClr val="FFFF00"/>
                </a:solidFill>
              </a:rPr>
              <a:t>IMBALANCE</a:t>
            </a:r>
            <a:r>
              <a:rPr lang="en-US" sz="2400" b="1" dirty="0" smtClean="0"/>
              <a:t>, THINGS CHANGE</a:t>
            </a:r>
            <a:endParaRPr lang="en-US" sz="2400" b="1" dirty="0"/>
          </a:p>
        </p:txBody>
      </p:sp>
      <p:sp>
        <p:nvSpPr>
          <p:cNvPr id="13" name="TextBox 12"/>
          <p:cNvSpPr txBox="1"/>
          <p:nvPr/>
        </p:nvSpPr>
        <p:spPr>
          <a:xfrm>
            <a:off x="1203048" y="1854981"/>
            <a:ext cx="6583346" cy="369332"/>
          </a:xfrm>
          <a:prstGeom prst="rect">
            <a:avLst/>
          </a:prstGeom>
          <a:noFill/>
        </p:spPr>
        <p:txBody>
          <a:bodyPr wrap="square" rtlCol="0">
            <a:spAutoFit/>
          </a:bodyPr>
          <a:lstStyle/>
          <a:p>
            <a:r>
              <a:rPr lang="en-US" dirty="0" smtClean="0"/>
              <a:t>THERE IS A DEEPER, UNDERLYING PRINCIPLE HERE:</a:t>
            </a:r>
            <a:endParaRPr lang="en-US" dirty="0"/>
          </a:p>
        </p:txBody>
      </p:sp>
    </p:spTree>
    <p:extLst>
      <p:ext uri="{BB962C8B-B14F-4D97-AF65-F5344CB8AC3E}">
        <p14:creationId xmlns:p14="http://schemas.microsoft.com/office/powerpoint/2010/main" val="334020963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801613" y="1417638"/>
            <a:ext cx="6654800" cy="4368800"/>
          </a:xfrm>
          <a:prstGeom prst="rect">
            <a:avLst/>
          </a:prstGeom>
        </p:spPr>
      </p:pic>
      <p:sp>
        <p:nvSpPr>
          <p:cNvPr id="2" name="Title 1"/>
          <p:cNvSpPr>
            <a:spLocks noGrp="1"/>
          </p:cNvSpPr>
          <p:nvPr>
            <p:ph type="title"/>
          </p:nvPr>
        </p:nvSpPr>
        <p:spPr/>
        <p:txBody>
          <a:bodyPr/>
          <a:lstStyle/>
          <a:p>
            <a:r>
              <a:rPr lang="en-US" dirty="0" smtClean="0"/>
              <a:t>PHYSICS AND GEODYNAMICS</a:t>
            </a:r>
            <a:endParaRPr lang="en-US" dirty="0"/>
          </a:p>
        </p:txBody>
      </p:sp>
      <p:pic>
        <p:nvPicPr>
          <p:cNvPr id="5" name="Picture 4"/>
          <p:cNvPicPr>
            <a:picLocks noChangeAspect="1"/>
          </p:cNvPicPr>
          <p:nvPr/>
        </p:nvPicPr>
        <p:blipFill>
          <a:blip r:embed="rId3"/>
          <a:stretch>
            <a:fillRect/>
          </a:stretch>
        </p:blipFill>
        <p:spPr>
          <a:xfrm>
            <a:off x="3057543" y="2467746"/>
            <a:ext cx="6086457" cy="4093633"/>
          </a:xfrm>
          <a:prstGeom prst="rect">
            <a:avLst/>
          </a:prstGeom>
        </p:spPr>
      </p:pic>
      <p:sp>
        <p:nvSpPr>
          <p:cNvPr id="13" name="TextBox 12"/>
          <p:cNvSpPr txBox="1"/>
          <p:nvPr/>
        </p:nvSpPr>
        <p:spPr>
          <a:xfrm>
            <a:off x="1203048" y="1854981"/>
            <a:ext cx="6583346" cy="369332"/>
          </a:xfrm>
          <a:prstGeom prst="rect">
            <a:avLst/>
          </a:prstGeom>
          <a:noFill/>
        </p:spPr>
        <p:txBody>
          <a:bodyPr wrap="square" rtlCol="0">
            <a:spAutoFit/>
          </a:bodyPr>
          <a:lstStyle/>
          <a:p>
            <a:r>
              <a:rPr lang="en-US" dirty="0" smtClean="0"/>
              <a:t>THERE IS A DEEPER, UNDERLYING PRINCIPLE HERE:</a:t>
            </a:r>
            <a:endParaRPr lang="en-US" dirty="0"/>
          </a:p>
        </p:txBody>
      </p:sp>
      <p:sp>
        <p:nvSpPr>
          <p:cNvPr id="3" name="TextBox 2"/>
          <p:cNvSpPr txBox="1"/>
          <p:nvPr/>
        </p:nvSpPr>
        <p:spPr>
          <a:xfrm>
            <a:off x="457200" y="6099714"/>
            <a:ext cx="8686800" cy="461665"/>
          </a:xfrm>
          <a:prstGeom prst="rect">
            <a:avLst/>
          </a:prstGeom>
          <a:noFill/>
        </p:spPr>
        <p:txBody>
          <a:bodyPr wrap="square" rtlCol="0">
            <a:spAutoFit/>
          </a:bodyPr>
          <a:lstStyle/>
          <a:p>
            <a:r>
              <a:rPr lang="en-US" sz="2400" b="1" dirty="0" smtClean="0"/>
              <a:t>BUT, WHEN THERE’S AN </a:t>
            </a:r>
            <a:r>
              <a:rPr lang="en-US" sz="2400" b="1" i="1" dirty="0" smtClean="0">
                <a:solidFill>
                  <a:srgbClr val="FFFF00"/>
                </a:solidFill>
              </a:rPr>
              <a:t>IMBALANCE</a:t>
            </a:r>
            <a:r>
              <a:rPr lang="en-US" sz="2400" b="1" dirty="0" smtClean="0"/>
              <a:t>, THINGS CHANGE</a:t>
            </a:r>
            <a:endParaRPr lang="en-US" sz="2400" b="1" dirty="0"/>
          </a:p>
        </p:txBody>
      </p:sp>
    </p:spTree>
    <p:extLst>
      <p:ext uri="{BB962C8B-B14F-4D97-AF65-F5344CB8AC3E}">
        <p14:creationId xmlns:p14="http://schemas.microsoft.com/office/powerpoint/2010/main" val="415953571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801613" y="1417638"/>
            <a:ext cx="6654800" cy="4368800"/>
          </a:xfrm>
          <a:prstGeom prst="rect">
            <a:avLst/>
          </a:prstGeom>
        </p:spPr>
      </p:pic>
      <p:sp>
        <p:nvSpPr>
          <p:cNvPr id="2" name="Title 1"/>
          <p:cNvSpPr>
            <a:spLocks noGrp="1"/>
          </p:cNvSpPr>
          <p:nvPr>
            <p:ph type="title"/>
          </p:nvPr>
        </p:nvSpPr>
        <p:spPr/>
        <p:txBody>
          <a:bodyPr/>
          <a:lstStyle/>
          <a:p>
            <a:r>
              <a:rPr lang="en-US" dirty="0" smtClean="0"/>
              <a:t>PHYSICS AND GEODYNAMICS</a:t>
            </a:r>
            <a:endParaRPr lang="en-US" dirty="0"/>
          </a:p>
        </p:txBody>
      </p:sp>
      <p:pic>
        <p:nvPicPr>
          <p:cNvPr id="5" name="Picture 4"/>
          <p:cNvPicPr>
            <a:picLocks noChangeAspect="1"/>
          </p:cNvPicPr>
          <p:nvPr/>
        </p:nvPicPr>
        <p:blipFill>
          <a:blip r:embed="rId3"/>
          <a:stretch>
            <a:fillRect/>
          </a:stretch>
        </p:blipFill>
        <p:spPr>
          <a:xfrm>
            <a:off x="3057543" y="2467746"/>
            <a:ext cx="6086457" cy="4093633"/>
          </a:xfrm>
          <a:prstGeom prst="rect">
            <a:avLst/>
          </a:prstGeom>
        </p:spPr>
      </p:pic>
      <p:sp>
        <p:nvSpPr>
          <p:cNvPr id="3" name="TextBox 2"/>
          <p:cNvSpPr txBox="1"/>
          <p:nvPr/>
        </p:nvSpPr>
        <p:spPr>
          <a:xfrm>
            <a:off x="457200" y="6099714"/>
            <a:ext cx="8686800" cy="461665"/>
          </a:xfrm>
          <a:prstGeom prst="rect">
            <a:avLst/>
          </a:prstGeom>
          <a:noFill/>
        </p:spPr>
        <p:txBody>
          <a:bodyPr wrap="square" rtlCol="0">
            <a:spAutoFit/>
          </a:bodyPr>
          <a:lstStyle/>
          <a:p>
            <a:r>
              <a:rPr lang="en-US" sz="2400" b="1" dirty="0" smtClean="0"/>
              <a:t>BUT, WHEN THERE’S AN </a:t>
            </a:r>
            <a:r>
              <a:rPr lang="en-US" sz="2400" b="1" i="1" dirty="0" smtClean="0">
                <a:solidFill>
                  <a:srgbClr val="FFFF00"/>
                </a:solidFill>
              </a:rPr>
              <a:t>IMBALANCE</a:t>
            </a:r>
            <a:r>
              <a:rPr lang="en-US" sz="2400" b="1" dirty="0" smtClean="0"/>
              <a:t>, THINGS CHANGE</a:t>
            </a:r>
            <a:endParaRPr lang="en-US" sz="2400" b="1" dirty="0"/>
          </a:p>
        </p:txBody>
      </p:sp>
      <p:pic>
        <p:nvPicPr>
          <p:cNvPr id="6" name="Picture 5"/>
          <p:cNvPicPr>
            <a:picLocks noChangeAspect="1"/>
          </p:cNvPicPr>
          <p:nvPr/>
        </p:nvPicPr>
        <p:blipFill>
          <a:blip r:embed="rId4"/>
          <a:stretch>
            <a:fillRect/>
          </a:stretch>
        </p:blipFill>
        <p:spPr>
          <a:xfrm>
            <a:off x="2819800" y="1417638"/>
            <a:ext cx="6155219" cy="3788592"/>
          </a:xfrm>
          <a:prstGeom prst="rect">
            <a:avLst/>
          </a:prstGeom>
        </p:spPr>
      </p:pic>
      <p:sp>
        <p:nvSpPr>
          <p:cNvPr id="13" name="TextBox 12"/>
          <p:cNvSpPr txBox="1"/>
          <p:nvPr/>
        </p:nvSpPr>
        <p:spPr>
          <a:xfrm>
            <a:off x="1203048" y="1854981"/>
            <a:ext cx="6583346" cy="369332"/>
          </a:xfrm>
          <a:prstGeom prst="rect">
            <a:avLst/>
          </a:prstGeom>
          <a:noFill/>
        </p:spPr>
        <p:txBody>
          <a:bodyPr wrap="square" rtlCol="0">
            <a:spAutoFit/>
          </a:bodyPr>
          <a:lstStyle/>
          <a:p>
            <a:r>
              <a:rPr lang="en-US" dirty="0" smtClean="0"/>
              <a:t>THERE IS A DEEPER, UNDERLYING PRINCIPLE HERE:</a:t>
            </a:r>
            <a:endParaRPr lang="en-US" dirty="0"/>
          </a:p>
        </p:txBody>
      </p:sp>
    </p:spTree>
    <p:extLst>
      <p:ext uri="{BB962C8B-B14F-4D97-AF65-F5344CB8AC3E}">
        <p14:creationId xmlns:p14="http://schemas.microsoft.com/office/powerpoint/2010/main" val="317169066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PHYSICS AND GEODYNAMICS</a:t>
            </a:r>
            <a:endParaRPr lang="en-US" dirty="0"/>
          </a:p>
        </p:txBody>
      </p:sp>
      <p:sp>
        <p:nvSpPr>
          <p:cNvPr id="3" name="Content Placeholder 2"/>
          <p:cNvSpPr>
            <a:spLocks noGrp="1"/>
          </p:cNvSpPr>
          <p:nvPr>
            <p:ph idx="1"/>
          </p:nvPr>
        </p:nvSpPr>
        <p:spPr/>
        <p:txBody>
          <a:bodyPr>
            <a:normAutofit/>
          </a:bodyPr>
          <a:lstStyle/>
          <a:p>
            <a:r>
              <a:rPr lang="en-US" sz="3200" b="1" dirty="0" smtClean="0"/>
              <a:t>Pre-Modular Questions</a:t>
            </a:r>
            <a:r>
              <a:rPr lang="en-US" sz="3200" b="1" dirty="0" smtClean="0"/>
              <a:t>:</a:t>
            </a:r>
          </a:p>
          <a:p>
            <a:pPr marL="493776" indent="-457200">
              <a:buAutoNum type="arabicPeriod"/>
            </a:pPr>
            <a:r>
              <a:rPr lang="en-US" sz="2000" b="1" dirty="0" smtClean="0"/>
              <a:t>Newton’s Laws of Motion have little to do with the complex motions of materials within the Earth. (T/F)</a:t>
            </a:r>
          </a:p>
          <a:p>
            <a:pPr marL="493776" indent="-457200">
              <a:buAutoNum type="arabicPeriod"/>
            </a:pPr>
            <a:endParaRPr lang="en-US" sz="2000" b="1" dirty="0" smtClean="0"/>
          </a:p>
          <a:p>
            <a:pPr marL="493776" indent="-457200">
              <a:buAutoNum type="arabicPeriod"/>
            </a:pPr>
            <a:r>
              <a:rPr lang="en-US" sz="2000" b="1" dirty="0" smtClean="0"/>
              <a:t> Hooke’s Law can be applied to moving solid/liquid structures.  (T/F)</a:t>
            </a:r>
          </a:p>
          <a:p>
            <a:pPr marL="36576" indent="0">
              <a:buNone/>
            </a:pPr>
            <a:endParaRPr lang="en-US" sz="2000" b="1" dirty="0" smtClean="0"/>
          </a:p>
          <a:p>
            <a:pPr marL="36576" indent="0">
              <a:buNone/>
            </a:pPr>
            <a:endParaRPr lang="en-US" sz="2000" b="1" dirty="0" smtClean="0"/>
          </a:p>
          <a:p>
            <a:endParaRPr lang="en-US" sz="2000" b="1" dirty="0"/>
          </a:p>
          <a:p>
            <a:endParaRPr lang="en-US" sz="2000" b="1" dirty="0" smtClean="0"/>
          </a:p>
          <a:p>
            <a:endParaRPr lang="en-US" sz="3200" b="1" dirty="0"/>
          </a:p>
          <a:p>
            <a:endParaRPr lang="en-US" sz="2000" b="1" dirty="0"/>
          </a:p>
        </p:txBody>
      </p:sp>
    </p:spTree>
    <p:extLst>
      <p:ext uri="{BB962C8B-B14F-4D97-AF65-F5344CB8AC3E}">
        <p14:creationId xmlns:p14="http://schemas.microsoft.com/office/powerpoint/2010/main" val="86534863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801613" y="1417638"/>
            <a:ext cx="6654800" cy="4368800"/>
          </a:xfrm>
          <a:prstGeom prst="rect">
            <a:avLst/>
          </a:prstGeom>
        </p:spPr>
      </p:pic>
      <p:sp>
        <p:nvSpPr>
          <p:cNvPr id="2" name="Title 1"/>
          <p:cNvSpPr>
            <a:spLocks noGrp="1"/>
          </p:cNvSpPr>
          <p:nvPr>
            <p:ph type="title"/>
          </p:nvPr>
        </p:nvSpPr>
        <p:spPr/>
        <p:txBody>
          <a:bodyPr/>
          <a:lstStyle/>
          <a:p>
            <a:r>
              <a:rPr lang="en-US" dirty="0" smtClean="0"/>
              <a:t>PHYSICS AND GEODYNAMICS</a:t>
            </a:r>
            <a:endParaRPr lang="en-US" dirty="0"/>
          </a:p>
        </p:txBody>
      </p:sp>
      <p:pic>
        <p:nvPicPr>
          <p:cNvPr id="5" name="Picture 4"/>
          <p:cNvPicPr>
            <a:picLocks noChangeAspect="1"/>
          </p:cNvPicPr>
          <p:nvPr/>
        </p:nvPicPr>
        <p:blipFill>
          <a:blip r:embed="rId3"/>
          <a:stretch>
            <a:fillRect/>
          </a:stretch>
        </p:blipFill>
        <p:spPr>
          <a:xfrm>
            <a:off x="3057543" y="2467746"/>
            <a:ext cx="6086457" cy="4093633"/>
          </a:xfrm>
          <a:prstGeom prst="rect">
            <a:avLst/>
          </a:prstGeom>
        </p:spPr>
      </p:pic>
      <p:pic>
        <p:nvPicPr>
          <p:cNvPr id="6" name="Picture 5"/>
          <p:cNvPicPr>
            <a:picLocks noChangeAspect="1"/>
          </p:cNvPicPr>
          <p:nvPr/>
        </p:nvPicPr>
        <p:blipFill>
          <a:blip r:embed="rId4"/>
          <a:stretch>
            <a:fillRect/>
          </a:stretch>
        </p:blipFill>
        <p:spPr>
          <a:xfrm>
            <a:off x="2819800" y="1417638"/>
            <a:ext cx="6155219" cy="3788592"/>
          </a:xfrm>
          <a:prstGeom prst="rect">
            <a:avLst/>
          </a:prstGeom>
        </p:spPr>
      </p:pic>
      <p:pic>
        <p:nvPicPr>
          <p:cNvPr id="7" name="Picture 6"/>
          <p:cNvPicPr>
            <a:picLocks noChangeAspect="1"/>
          </p:cNvPicPr>
          <p:nvPr/>
        </p:nvPicPr>
        <p:blipFill>
          <a:blip r:embed="rId5"/>
          <a:stretch>
            <a:fillRect/>
          </a:stretch>
        </p:blipFill>
        <p:spPr>
          <a:xfrm>
            <a:off x="1203048" y="1248314"/>
            <a:ext cx="7683500" cy="4851400"/>
          </a:xfrm>
          <a:prstGeom prst="rect">
            <a:avLst/>
          </a:prstGeom>
        </p:spPr>
      </p:pic>
      <p:sp>
        <p:nvSpPr>
          <p:cNvPr id="13" name="TextBox 12"/>
          <p:cNvSpPr txBox="1"/>
          <p:nvPr/>
        </p:nvSpPr>
        <p:spPr>
          <a:xfrm>
            <a:off x="1203048" y="1854981"/>
            <a:ext cx="6583346" cy="369332"/>
          </a:xfrm>
          <a:prstGeom prst="rect">
            <a:avLst/>
          </a:prstGeom>
          <a:noFill/>
        </p:spPr>
        <p:txBody>
          <a:bodyPr wrap="square" rtlCol="0">
            <a:spAutoFit/>
          </a:bodyPr>
          <a:lstStyle/>
          <a:p>
            <a:r>
              <a:rPr lang="en-US" dirty="0" smtClean="0"/>
              <a:t>THERE IS A DEEPER, UNDERLYING PRINCIPLE HERE:</a:t>
            </a:r>
            <a:endParaRPr lang="en-US" dirty="0"/>
          </a:p>
        </p:txBody>
      </p:sp>
      <p:sp>
        <p:nvSpPr>
          <p:cNvPr id="3" name="TextBox 2"/>
          <p:cNvSpPr txBox="1"/>
          <p:nvPr/>
        </p:nvSpPr>
        <p:spPr>
          <a:xfrm>
            <a:off x="457200" y="6099714"/>
            <a:ext cx="8686800" cy="461665"/>
          </a:xfrm>
          <a:prstGeom prst="rect">
            <a:avLst/>
          </a:prstGeom>
          <a:noFill/>
        </p:spPr>
        <p:txBody>
          <a:bodyPr wrap="square" rtlCol="0">
            <a:spAutoFit/>
          </a:bodyPr>
          <a:lstStyle/>
          <a:p>
            <a:r>
              <a:rPr lang="en-US" sz="2400" b="1" dirty="0" smtClean="0"/>
              <a:t>BUT, WHEN THERE’S AN </a:t>
            </a:r>
            <a:r>
              <a:rPr lang="en-US" sz="2400" b="1" i="1" dirty="0" smtClean="0">
                <a:solidFill>
                  <a:srgbClr val="FFFF00"/>
                </a:solidFill>
              </a:rPr>
              <a:t>IMBALANCE</a:t>
            </a:r>
            <a:r>
              <a:rPr lang="en-US" sz="2400" b="1" dirty="0" smtClean="0"/>
              <a:t>, THINGS CHANGE</a:t>
            </a:r>
            <a:endParaRPr lang="en-US" sz="2400" b="1" dirty="0"/>
          </a:p>
        </p:txBody>
      </p:sp>
    </p:spTree>
    <p:extLst>
      <p:ext uri="{BB962C8B-B14F-4D97-AF65-F5344CB8AC3E}">
        <p14:creationId xmlns:p14="http://schemas.microsoft.com/office/powerpoint/2010/main" val="427036356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801613" y="1417638"/>
            <a:ext cx="6654800" cy="4368800"/>
          </a:xfrm>
          <a:prstGeom prst="rect">
            <a:avLst/>
          </a:prstGeom>
        </p:spPr>
      </p:pic>
      <p:sp>
        <p:nvSpPr>
          <p:cNvPr id="2" name="Title 1"/>
          <p:cNvSpPr>
            <a:spLocks noGrp="1"/>
          </p:cNvSpPr>
          <p:nvPr>
            <p:ph type="title"/>
          </p:nvPr>
        </p:nvSpPr>
        <p:spPr/>
        <p:txBody>
          <a:bodyPr/>
          <a:lstStyle/>
          <a:p>
            <a:r>
              <a:rPr lang="en-US" dirty="0" smtClean="0"/>
              <a:t>PHYSICS AND GEODYNAMICS</a:t>
            </a:r>
            <a:endParaRPr lang="en-US" dirty="0"/>
          </a:p>
        </p:txBody>
      </p:sp>
      <p:pic>
        <p:nvPicPr>
          <p:cNvPr id="5" name="Picture 4"/>
          <p:cNvPicPr>
            <a:picLocks noChangeAspect="1"/>
          </p:cNvPicPr>
          <p:nvPr/>
        </p:nvPicPr>
        <p:blipFill>
          <a:blip r:embed="rId3"/>
          <a:stretch>
            <a:fillRect/>
          </a:stretch>
        </p:blipFill>
        <p:spPr>
          <a:xfrm>
            <a:off x="3057543" y="2467746"/>
            <a:ext cx="6086457" cy="4093633"/>
          </a:xfrm>
          <a:prstGeom prst="rect">
            <a:avLst/>
          </a:prstGeom>
        </p:spPr>
      </p:pic>
      <p:pic>
        <p:nvPicPr>
          <p:cNvPr id="6" name="Picture 5"/>
          <p:cNvPicPr>
            <a:picLocks noChangeAspect="1"/>
          </p:cNvPicPr>
          <p:nvPr/>
        </p:nvPicPr>
        <p:blipFill>
          <a:blip r:embed="rId4"/>
          <a:stretch>
            <a:fillRect/>
          </a:stretch>
        </p:blipFill>
        <p:spPr>
          <a:xfrm>
            <a:off x="2819800" y="1417638"/>
            <a:ext cx="6155219" cy="3788592"/>
          </a:xfrm>
          <a:prstGeom prst="rect">
            <a:avLst/>
          </a:prstGeom>
        </p:spPr>
      </p:pic>
      <p:pic>
        <p:nvPicPr>
          <p:cNvPr id="7" name="Picture 6"/>
          <p:cNvPicPr>
            <a:picLocks noChangeAspect="1"/>
          </p:cNvPicPr>
          <p:nvPr/>
        </p:nvPicPr>
        <p:blipFill>
          <a:blip r:embed="rId5"/>
          <a:stretch>
            <a:fillRect/>
          </a:stretch>
        </p:blipFill>
        <p:spPr>
          <a:xfrm>
            <a:off x="1203048" y="1248314"/>
            <a:ext cx="7683500" cy="4851400"/>
          </a:xfrm>
          <a:prstGeom prst="rect">
            <a:avLst/>
          </a:prstGeom>
        </p:spPr>
      </p:pic>
      <p:sp>
        <p:nvSpPr>
          <p:cNvPr id="13" name="TextBox 12"/>
          <p:cNvSpPr txBox="1"/>
          <p:nvPr/>
        </p:nvSpPr>
        <p:spPr>
          <a:xfrm>
            <a:off x="1203048" y="1854981"/>
            <a:ext cx="6583346" cy="369332"/>
          </a:xfrm>
          <a:prstGeom prst="rect">
            <a:avLst/>
          </a:prstGeom>
          <a:noFill/>
        </p:spPr>
        <p:txBody>
          <a:bodyPr wrap="square" rtlCol="0">
            <a:spAutoFit/>
          </a:bodyPr>
          <a:lstStyle/>
          <a:p>
            <a:r>
              <a:rPr lang="en-US" dirty="0" smtClean="0"/>
              <a:t>THERE IS A DEEPER, UNDERLYING PRINCIPLE HERE:</a:t>
            </a:r>
            <a:endParaRPr lang="en-US" dirty="0"/>
          </a:p>
        </p:txBody>
      </p:sp>
      <p:pic>
        <p:nvPicPr>
          <p:cNvPr id="8" name="Picture 7"/>
          <p:cNvPicPr>
            <a:picLocks noChangeAspect="1"/>
          </p:cNvPicPr>
          <p:nvPr/>
        </p:nvPicPr>
        <p:blipFill>
          <a:blip r:embed="rId6"/>
          <a:stretch>
            <a:fillRect/>
          </a:stretch>
        </p:blipFill>
        <p:spPr>
          <a:xfrm>
            <a:off x="3124200" y="2789479"/>
            <a:ext cx="6019800" cy="3771900"/>
          </a:xfrm>
          <a:prstGeom prst="rect">
            <a:avLst/>
          </a:prstGeom>
        </p:spPr>
      </p:pic>
      <p:sp>
        <p:nvSpPr>
          <p:cNvPr id="3" name="TextBox 2"/>
          <p:cNvSpPr txBox="1"/>
          <p:nvPr/>
        </p:nvSpPr>
        <p:spPr>
          <a:xfrm>
            <a:off x="457200" y="6099714"/>
            <a:ext cx="8686800" cy="461665"/>
          </a:xfrm>
          <a:prstGeom prst="rect">
            <a:avLst/>
          </a:prstGeom>
          <a:noFill/>
        </p:spPr>
        <p:txBody>
          <a:bodyPr wrap="square" rtlCol="0">
            <a:spAutoFit/>
          </a:bodyPr>
          <a:lstStyle/>
          <a:p>
            <a:r>
              <a:rPr lang="en-US" sz="2400" b="1" dirty="0" smtClean="0"/>
              <a:t>BUT, WHEN THERE’S AN </a:t>
            </a:r>
            <a:r>
              <a:rPr lang="en-US" sz="2400" b="1" i="1" dirty="0" smtClean="0">
                <a:solidFill>
                  <a:srgbClr val="FFFF00"/>
                </a:solidFill>
              </a:rPr>
              <a:t>IMBALANCE</a:t>
            </a:r>
            <a:r>
              <a:rPr lang="en-US" sz="2400" b="1" dirty="0" smtClean="0"/>
              <a:t>, THINGS CHANGE</a:t>
            </a:r>
            <a:endParaRPr lang="en-US" sz="2400" b="1" dirty="0"/>
          </a:p>
        </p:txBody>
      </p:sp>
    </p:spTree>
    <p:extLst>
      <p:ext uri="{BB962C8B-B14F-4D97-AF65-F5344CB8AC3E}">
        <p14:creationId xmlns:p14="http://schemas.microsoft.com/office/powerpoint/2010/main" val="71645116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801613" y="1417638"/>
            <a:ext cx="6654800" cy="4368800"/>
          </a:xfrm>
          <a:prstGeom prst="rect">
            <a:avLst/>
          </a:prstGeom>
        </p:spPr>
      </p:pic>
      <p:sp>
        <p:nvSpPr>
          <p:cNvPr id="2" name="Title 1"/>
          <p:cNvSpPr>
            <a:spLocks noGrp="1"/>
          </p:cNvSpPr>
          <p:nvPr>
            <p:ph type="title"/>
          </p:nvPr>
        </p:nvSpPr>
        <p:spPr/>
        <p:txBody>
          <a:bodyPr/>
          <a:lstStyle/>
          <a:p>
            <a:r>
              <a:rPr lang="en-US" dirty="0" smtClean="0"/>
              <a:t>PHYSICS AND GEODYNAMICS</a:t>
            </a:r>
            <a:endParaRPr lang="en-US" dirty="0"/>
          </a:p>
        </p:txBody>
      </p:sp>
      <p:pic>
        <p:nvPicPr>
          <p:cNvPr id="5" name="Picture 4"/>
          <p:cNvPicPr>
            <a:picLocks noChangeAspect="1"/>
          </p:cNvPicPr>
          <p:nvPr/>
        </p:nvPicPr>
        <p:blipFill>
          <a:blip r:embed="rId3"/>
          <a:stretch>
            <a:fillRect/>
          </a:stretch>
        </p:blipFill>
        <p:spPr>
          <a:xfrm>
            <a:off x="3057543" y="2467746"/>
            <a:ext cx="6086457" cy="4093633"/>
          </a:xfrm>
          <a:prstGeom prst="rect">
            <a:avLst/>
          </a:prstGeom>
        </p:spPr>
      </p:pic>
      <p:pic>
        <p:nvPicPr>
          <p:cNvPr id="6" name="Picture 5"/>
          <p:cNvPicPr>
            <a:picLocks noChangeAspect="1"/>
          </p:cNvPicPr>
          <p:nvPr/>
        </p:nvPicPr>
        <p:blipFill>
          <a:blip r:embed="rId4"/>
          <a:stretch>
            <a:fillRect/>
          </a:stretch>
        </p:blipFill>
        <p:spPr>
          <a:xfrm>
            <a:off x="2819800" y="1417638"/>
            <a:ext cx="6155219" cy="3788592"/>
          </a:xfrm>
          <a:prstGeom prst="rect">
            <a:avLst/>
          </a:prstGeom>
        </p:spPr>
      </p:pic>
      <p:pic>
        <p:nvPicPr>
          <p:cNvPr id="7" name="Picture 6"/>
          <p:cNvPicPr>
            <a:picLocks noChangeAspect="1"/>
          </p:cNvPicPr>
          <p:nvPr/>
        </p:nvPicPr>
        <p:blipFill>
          <a:blip r:embed="rId5"/>
          <a:stretch>
            <a:fillRect/>
          </a:stretch>
        </p:blipFill>
        <p:spPr>
          <a:xfrm>
            <a:off x="1203048" y="1248314"/>
            <a:ext cx="7683500" cy="4851400"/>
          </a:xfrm>
          <a:prstGeom prst="rect">
            <a:avLst/>
          </a:prstGeom>
        </p:spPr>
      </p:pic>
      <p:pic>
        <p:nvPicPr>
          <p:cNvPr id="8" name="Picture 7"/>
          <p:cNvPicPr>
            <a:picLocks noChangeAspect="1"/>
          </p:cNvPicPr>
          <p:nvPr/>
        </p:nvPicPr>
        <p:blipFill>
          <a:blip r:embed="rId6"/>
          <a:stretch>
            <a:fillRect/>
          </a:stretch>
        </p:blipFill>
        <p:spPr>
          <a:xfrm>
            <a:off x="3124200" y="2789479"/>
            <a:ext cx="6019800" cy="3771900"/>
          </a:xfrm>
          <a:prstGeom prst="rect">
            <a:avLst/>
          </a:prstGeom>
        </p:spPr>
      </p:pic>
      <p:sp>
        <p:nvSpPr>
          <p:cNvPr id="3" name="TextBox 2"/>
          <p:cNvSpPr txBox="1"/>
          <p:nvPr/>
        </p:nvSpPr>
        <p:spPr>
          <a:xfrm>
            <a:off x="457200" y="6099714"/>
            <a:ext cx="8686800" cy="461665"/>
          </a:xfrm>
          <a:prstGeom prst="rect">
            <a:avLst/>
          </a:prstGeom>
          <a:noFill/>
        </p:spPr>
        <p:txBody>
          <a:bodyPr wrap="square" rtlCol="0">
            <a:spAutoFit/>
          </a:bodyPr>
          <a:lstStyle/>
          <a:p>
            <a:r>
              <a:rPr lang="en-US" sz="2400" b="1" dirty="0" smtClean="0"/>
              <a:t>BUT, WHEN THERE’S AN </a:t>
            </a:r>
            <a:r>
              <a:rPr lang="en-US" sz="2400" b="1" i="1" dirty="0" smtClean="0">
                <a:solidFill>
                  <a:srgbClr val="FFFF00"/>
                </a:solidFill>
              </a:rPr>
              <a:t>IMBALANCE</a:t>
            </a:r>
            <a:r>
              <a:rPr lang="en-US" sz="2400" b="1" dirty="0" smtClean="0"/>
              <a:t>, THINGS CHANGE</a:t>
            </a:r>
            <a:endParaRPr lang="en-US" sz="2400" b="1" dirty="0"/>
          </a:p>
        </p:txBody>
      </p:sp>
      <p:pic>
        <p:nvPicPr>
          <p:cNvPr id="9" name="Picture 8"/>
          <p:cNvPicPr>
            <a:picLocks noChangeAspect="1"/>
          </p:cNvPicPr>
          <p:nvPr/>
        </p:nvPicPr>
        <p:blipFill>
          <a:blip r:embed="rId7"/>
          <a:stretch>
            <a:fillRect/>
          </a:stretch>
        </p:blipFill>
        <p:spPr>
          <a:xfrm>
            <a:off x="457200" y="2152599"/>
            <a:ext cx="5430682" cy="3633839"/>
          </a:xfrm>
          <a:prstGeom prst="rect">
            <a:avLst/>
          </a:prstGeom>
        </p:spPr>
      </p:pic>
      <p:sp>
        <p:nvSpPr>
          <p:cNvPr id="13" name="TextBox 12"/>
          <p:cNvSpPr txBox="1"/>
          <p:nvPr/>
        </p:nvSpPr>
        <p:spPr>
          <a:xfrm>
            <a:off x="1203048" y="1854981"/>
            <a:ext cx="6583346" cy="369332"/>
          </a:xfrm>
          <a:prstGeom prst="rect">
            <a:avLst/>
          </a:prstGeom>
          <a:noFill/>
        </p:spPr>
        <p:txBody>
          <a:bodyPr wrap="square" rtlCol="0">
            <a:spAutoFit/>
          </a:bodyPr>
          <a:lstStyle/>
          <a:p>
            <a:r>
              <a:rPr lang="en-US" dirty="0" smtClean="0"/>
              <a:t>THERE IS A DEEPER, UNDERLYING PRINCIPLE HERE:</a:t>
            </a:r>
            <a:endParaRPr lang="en-US" dirty="0"/>
          </a:p>
        </p:txBody>
      </p:sp>
    </p:spTree>
    <p:extLst>
      <p:ext uri="{BB962C8B-B14F-4D97-AF65-F5344CB8AC3E}">
        <p14:creationId xmlns:p14="http://schemas.microsoft.com/office/powerpoint/2010/main" val="83432009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2">
            <a:alphaModFix amt="48000"/>
          </a:blip>
          <a:stretch>
            <a:fillRect/>
          </a:stretch>
        </p:blipFill>
        <p:spPr>
          <a:xfrm>
            <a:off x="1831825" y="1417638"/>
            <a:ext cx="5226442" cy="5352164"/>
          </a:xfrm>
          <a:prstGeom prst="rect">
            <a:avLst/>
          </a:prstGeom>
        </p:spPr>
      </p:pic>
      <p:sp>
        <p:nvSpPr>
          <p:cNvPr id="2" name="Title 1"/>
          <p:cNvSpPr>
            <a:spLocks noGrp="1"/>
          </p:cNvSpPr>
          <p:nvPr>
            <p:ph type="title"/>
          </p:nvPr>
        </p:nvSpPr>
        <p:spPr/>
        <p:txBody>
          <a:bodyPr/>
          <a:lstStyle/>
          <a:p>
            <a:r>
              <a:rPr lang="en-US" dirty="0" smtClean="0"/>
              <a:t>PHYSICS AND GEODYNAMICS</a:t>
            </a:r>
            <a:endParaRPr lang="en-US" dirty="0"/>
          </a:p>
        </p:txBody>
      </p:sp>
      <p:sp>
        <p:nvSpPr>
          <p:cNvPr id="3" name="TextBox 2"/>
          <p:cNvSpPr txBox="1"/>
          <p:nvPr/>
        </p:nvSpPr>
        <p:spPr>
          <a:xfrm>
            <a:off x="256692" y="2473309"/>
            <a:ext cx="8686800" cy="1569660"/>
          </a:xfrm>
          <a:prstGeom prst="rect">
            <a:avLst/>
          </a:prstGeom>
          <a:noFill/>
        </p:spPr>
        <p:txBody>
          <a:bodyPr wrap="square" rtlCol="0">
            <a:spAutoFit/>
          </a:bodyPr>
          <a:lstStyle/>
          <a:p>
            <a:r>
              <a:rPr lang="en-US" sz="2400" b="1" dirty="0" smtClean="0"/>
              <a:t>BUT, WHEN THERE’S AN </a:t>
            </a:r>
            <a:r>
              <a:rPr lang="en-US" sz="2400" b="1" i="1" dirty="0" smtClean="0">
                <a:solidFill>
                  <a:srgbClr val="FFFF00"/>
                </a:solidFill>
              </a:rPr>
              <a:t>IMBALANCE</a:t>
            </a:r>
            <a:r>
              <a:rPr lang="en-US" sz="2400" b="1" dirty="0" smtClean="0"/>
              <a:t>, </a:t>
            </a:r>
            <a:r>
              <a:rPr lang="en-US" sz="2400" b="1" i="1" u="sng" dirty="0" smtClean="0">
                <a:solidFill>
                  <a:srgbClr val="FF0000"/>
                </a:solidFill>
              </a:rPr>
              <a:t>THINGS CHANGE</a:t>
            </a:r>
          </a:p>
          <a:p>
            <a:endParaRPr lang="en-US" sz="2400" b="1" dirty="0"/>
          </a:p>
          <a:p>
            <a:r>
              <a:rPr lang="en-US" sz="2400" b="1" dirty="0" smtClean="0"/>
              <a:t>THIS IS ALSO TRUE FOR WHAT GOES ON </a:t>
            </a:r>
            <a:r>
              <a:rPr lang="en-US" sz="2400" b="1" i="1" dirty="0" smtClean="0">
                <a:solidFill>
                  <a:srgbClr val="FFFF00"/>
                </a:solidFill>
              </a:rPr>
              <a:t>INSIDE</a:t>
            </a:r>
            <a:r>
              <a:rPr lang="en-US" sz="2400" b="1" dirty="0" smtClean="0"/>
              <a:t> THE    					  EARTH AS WELL!</a:t>
            </a:r>
            <a:endParaRPr lang="en-US" sz="2400" b="1" dirty="0"/>
          </a:p>
        </p:txBody>
      </p:sp>
      <p:sp>
        <p:nvSpPr>
          <p:cNvPr id="13" name="TextBox 12"/>
          <p:cNvSpPr txBox="1"/>
          <p:nvPr/>
        </p:nvSpPr>
        <p:spPr>
          <a:xfrm>
            <a:off x="1203048" y="1854981"/>
            <a:ext cx="6583346" cy="369332"/>
          </a:xfrm>
          <a:prstGeom prst="rect">
            <a:avLst/>
          </a:prstGeom>
          <a:noFill/>
        </p:spPr>
        <p:txBody>
          <a:bodyPr wrap="square" rtlCol="0">
            <a:spAutoFit/>
          </a:bodyPr>
          <a:lstStyle/>
          <a:p>
            <a:r>
              <a:rPr lang="en-US" dirty="0" smtClean="0"/>
              <a:t>THERE IS A DEEPER, UNDERLYING PRINCIPLE HERE:</a:t>
            </a:r>
            <a:endParaRPr lang="en-US" dirty="0"/>
          </a:p>
        </p:txBody>
      </p:sp>
    </p:spTree>
    <p:extLst>
      <p:ext uri="{BB962C8B-B14F-4D97-AF65-F5344CB8AC3E}">
        <p14:creationId xmlns:p14="http://schemas.microsoft.com/office/powerpoint/2010/main" val="64431738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2">
            <a:alphaModFix amt="48000"/>
          </a:blip>
          <a:stretch>
            <a:fillRect/>
          </a:stretch>
        </p:blipFill>
        <p:spPr>
          <a:xfrm>
            <a:off x="1831825" y="1417638"/>
            <a:ext cx="5226442" cy="5352164"/>
          </a:xfrm>
          <a:prstGeom prst="rect">
            <a:avLst/>
          </a:prstGeom>
        </p:spPr>
      </p:pic>
      <p:sp>
        <p:nvSpPr>
          <p:cNvPr id="2" name="Title 1"/>
          <p:cNvSpPr>
            <a:spLocks noGrp="1"/>
          </p:cNvSpPr>
          <p:nvPr>
            <p:ph type="title"/>
          </p:nvPr>
        </p:nvSpPr>
        <p:spPr/>
        <p:txBody>
          <a:bodyPr/>
          <a:lstStyle/>
          <a:p>
            <a:r>
              <a:rPr lang="en-US" dirty="0" smtClean="0"/>
              <a:t>PHYSICS AND GEODYNAMICS</a:t>
            </a:r>
            <a:endParaRPr lang="en-US" dirty="0"/>
          </a:p>
        </p:txBody>
      </p:sp>
      <p:sp>
        <p:nvSpPr>
          <p:cNvPr id="3" name="TextBox 2"/>
          <p:cNvSpPr txBox="1"/>
          <p:nvPr/>
        </p:nvSpPr>
        <p:spPr>
          <a:xfrm>
            <a:off x="256692" y="2473309"/>
            <a:ext cx="8686800" cy="1569660"/>
          </a:xfrm>
          <a:prstGeom prst="rect">
            <a:avLst/>
          </a:prstGeom>
          <a:noFill/>
        </p:spPr>
        <p:txBody>
          <a:bodyPr wrap="square" rtlCol="0">
            <a:spAutoFit/>
          </a:bodyPr>
          <a:lstStyle/>
          <a:p>
            <a:r>
              <a:rPr lang="en-US" sz="2400" b="1" dirty="0" smtClean="0"/>
              <a:t>BUT, WHEN THERE’S AN</a:t>
            </a:r>
            <a:r>
              <a:rPr lang="en-US" sz="2400" b="1" i="1" dirty="0" smtClean="0"/>
              <a:t> </a:t>
            </a:r>
            <a:r>
              <a:rPr lang="en-US" sz="2400" b="1" i="1" dirty="0" smtClean="0">
                <a:solidFill>
                  <a:srgbClr val="FFFF00"/>
                </a:solidFill>
              </a:rPr>
              <a:t>IMBALANCE</a:t>
            </a:r>
            <a:r>
              <a:rPr lang="en-US" sz="2400" b="1" i="1" dirty="0" smtClean="0"/>
              <a:t>, </a:t>
            </a:r>
            <a:r>
              <a:rPr lang="en-US" sz="2400" b="1" i="1" u="sng" dirty="0" smtClean="0">
                <a:solidFill>
                  <a:srgbClr val="FF0000"/>
                </a:solidFill>
              </a:rPr>
              <a:t>THINGS CHANGE</a:t>
            </a:r>
          </a:p>
          <a:p>
            <a:endParaRPr lang="en-US" sz="2400" b="1" dirty="0"/>
          </a:p>
          <a:p>
            <a:r>
              <a:rPr lang="en-US" sz="2400" b="1" dirty="0" smtClean="0"/>
              <a:t>THIS IS ALSO TRUE FOR WHAT GOES ON </a:t>
            </a:r>
            <a:r>
              <a:rPr lang="en-US" sz="2400" b="1" i="1" dirty="0" smtClean="0"/>
              <a:t>INSIDE</a:t>
            </a:r>
            <a:r>
              <a:rPr lang="en-US" sz="2400" b="1" dirty="0" smtClean="0"/>
              <a:t> THE    					  EARTH AS WELL!</a:t>
            </a:r>
            <a:endParaRPr lang="en-US" sz="2400" b="1" dirty="0"/>
          </a:p>
        </p:txBody>
      </p:sp>
      <p:sp>
        <p:nvSpPr>
          <p:cNvPr id="13" name="TextBox 12"/>
          <p:cNvSpPr txBox="1"/>
          <p:nvPr/>
        </p:nvSpPr>
        <p:spPr>
          <a:xfrm>
            <a:off x="1203048" y="1854981"/>
            <a:ext cx="6583346" cy="369332"/>
          </a:xfrm>
          <a:prstGeom prst="rect">
            <a:avLst/>
          </a:prstGeom>
          <a:noFill/>
        </p:spPr>
        <p:txBody>
          <a:bodyPr wrap="square" rtlCol="0">
            <a:spAutoFit/>
          </a:bodyPr>
          <a:lstStyle/>
          <a:p>
            <a:r>
              <a:rPr lang="en-US" dirty="0" smtClean="0"/>
              <a:t>THERE IS A DEEPER, UNDERLYING PRINCIPLE HERE:</a:t>
            </a:r>
            <a:endParaRPr lang="en-US" dirty="0"/>
          </a:p>
        </p:txBody>
      </p:sp>
      <p:sp>
        <p:nvSpPr>
          <p:cNvPr id="4" name="TextBox 3"/>
          <p:cNvSpPr txBox="1"/>
          <p:nvPr/>
        </p:nvSpPr>
        <p:spPr>
          <a:xfrm>
            <a:off x="989339" y="4386166"/>
            <a:ext cx="7191163" cy="646331"/>
          </a:xfrm>
          <a:prstGeom prst="rect">
            <a:avLst/>
          </a:prstGeom>
          <a:noFill/>
        </p:spPr>
        <p:txBody>
          <a:bodyPr wrap="square" rtlCol="0">
            <a:spAutoFit/>
          </a:bodyPr>
          <a:lstStyle/>
          <a:p>
            <a:r>
              <a:rPr lang="en-US" dirty="0" smtClean="0"/>
              <a:t>BALANCES AND IMBALANCES ARE CONSTANTLY AT WORK WITHIN THE EARTH THAT MAY IMPACT THE EARTH’S SURFACE!</a:t>
            </a:r>
            <a:endParaRPr lang="en-US" dirty="0"/>
          </a:p>
        </p:txBody>
      </p:sp>
    </p:spTree>
    <p:extLst>
      <p:ext uri="{BB962C8B-B14F-4D97-AF65-F5344CB8AC3E}">
        <p14:creationId xmlns:p14="http://schemas.microsoft.com/office/powerpoint/2010/main" val="91039647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2">
            <a:alphaModFix amt="48000"/>
          </a:blip>
          <a:stretch>
            <a:fillRect/>
          </a:stretch>
        </p:blipFill>
        <p:spPr>
          <a:xfrm>
            <a:off x="1831825" y="1417638"/>
            <a:ext cx="5226442" cy="5352164"/>
          </a:xfrm>
          <a:prstGeom prst="rect">
            <a:avLst/>
          </a:prstGeom>
        </p:spPr>
      </p:pic>
      <p:sp>
        <p:nvSpPr>
          <p:cNvPr id="2" name="Title 1"/>
          <p:cNvSpPr>
            <a:spLocks noGrp="1"/>
          </p:cNvSpPr>
          <p:nvPr>
            <p:ph type="title"/>
          </p:nvPr>
        </p:nvSpPr>
        <p:spPr/>
        <p:txBody>
          <a:bodyPr/>
          <a:lstStyle/>
          <a:p>
            <a:r>
              <a:rPr lang="en-US" dirty="0" smtClean="0"/>
              <a:t>PHYSICS AND GEODYNAMICS</a:t>
            </a:r>
            <a:endParaRPr lang="en-US" dirty="0"/>
          </a:p>
        </p:txBody>
      </p:sp>
      <p:sp>
        <p:nvSpPr>
          <p:cNvPr id="3" name="TextBox 2"/>
          <p:cNvSpPr txBox="1"/>
          <p:nvPr/>
        </p:nvSpPr>
        <p:spPr>
          <a:xfrm>
            <a:off x="256692" y="2473309"/>
            <a:ext cx="8686800" cy="1569660"/>
          </a:xfrm>
          <a:prstGeom prst="rect">
            <a:avLst/>
          </a:prstGeom>
          <a:noFill/>
        </p:spPr>
        <p:txBody>
          <a:bodyPr wrap="square" rtlCol="0">
            <a:spAutoFit/>
          </a:bodyPr>
          <a:lstStyle/>
          <a:p>
            <a:r>
              <a:rPr lang="en-US" sz="2400" b="1" dirty="0" smtClean="0"/>
              <a:t>BUT, WHEN THERE’S AN </a:t>
            </a:r>
            <a:r>
              <a:rPr lang="en-US" sz="2400" b="1" i="1" dirty="0" smtClean="0">
                <a:solidFill>
                  <a:srgbClr val="FFFF00"/>
                </a:solidFill>
              </a:rPr>
              <a:t>IMBALANCE,</a:t>
            </a:r>
            <a:r>
              <a:rPr lang="en-US" sz="2400" b="1" i="1" dirty="0" smtClean="0"/>
              <a:t> </a:t>
            </a:r>
            <a:r>
              <a:rPr lang="en-US" sz="2400" b="1" i="1" u="sng" dirty="0" smtClean="0">
                <a:solidFill>
                  <a:srgbClr val="FF0000"/>
                </a:solidFill>
              </a:rPr>
              <a:t>THINGS CHANGE</a:t>
            </a:r>
          </a:p>
          <a:p>
            <a:endParaRPr lang="en-US" sz="2400" b="1" dirty="0"/>
          </a:p>
          <a:p>
            <a:r>
              <a:rPr lang="en-US" sz="2400" b="1" dirty="0" smtClean="0"/>
              <a:t>THIS IS ALSO TRUE FOR WHAT GOES ON </a:t>
            </a:r>
            <a:r>
              <a:rPr lang="en-US" sz="2400" b="1" i="1" dirty="0" smtClean="0"/>
              <a:t>INSIDE</a:t>
            </a:r>
            <a:r>
              <a:rPr lang="en-US" sz="2400" b="1" dirty="0" smtClean="0"/>
              <a:t> THE    					  EARTH AS WELL!</a:t>
            </a:r>
            <a:endParaRPr lang="en-US" sz="2400" b="1" dirty="0"/>
          </a:p>
        </p:txBody>
      </p:sp>
      <p:sp>
        <p:nvSpPr>
          <p:cNvPr id="13" name="TextBox 12"/>
          <p:cNvSpPr txBox="1"/>
          <p:nvPr/>
        </p:nvSpPr>
        <p:spPr>
          <a:xfrm>
            <a:off x="1203048" y="1854981"/>
            <a:ext cx="6583346" cy="369332"/>
          </a:xfrm>
          <a:prstGeom prst="rect">
            <a:avLst/>
          </a:prstGeom>
          <a:noFill/>
        </p:spPr>
        <p:txBody>
          <a:bodyPr wrap="square" rtlCol="0">
            <a:spAutoFit/>
          </a:bodyPr>
          <a:lstStyle/>
          <a:p>
            <a:r>
              <a:rPr lang="en-US" dirty="0" smtClean="0"/>
              <a:t>THERE IS A DEEPER, UNDERLYING PRINCIPLE HERE:</a:t>
            </a:r>
            <a:endParaRPr lang="en-US" dirty="0"/>
          </a:p>
        </p:txBody>
      </p:sp>
      <p:sp>
        <p:nvSpPr>
          <p:cNvPr id="4" name="TextBox 3"/>
          <p:cNvSpPr txBox="1"/>
          <p:nvPr/>
        </p:nvSpPr>
        <p:spPr>
          <a:xfrm>
            <a:off x="989339" y="4386166"/>
            <a:ext cx="7191163" cy="646331"/>
          </a:xfrm>
          <a:prstGeom prst="rect">
            <a:avLst/>
          </a:prstGeom>
          <a:noFill/>
        </p:spPr>
        <p:txBody>
          <a:bodyPr wrap="square" rtlCol="0">
            <a:spAutoFit/>
          </a:bodyPr>
          <a:lstStyle/>
          <a:p>
            <a:r>
              <a:rPr lang="en-US" dirty="0" smtClean="0"/>
              <a:t>BALANCES AND IMBALANCES ARE CONSTANTLY AT WORK WITHIN THE EARTH THAT MAY IMPACT THE EARTH’S SURFACE!</a:t>
            </a:r>
            <a:endParaRPr lang="en-US" dirty="0"/>
          </a:p>
        </p:txBody>
      </p:sp>
      <p:sp>
        <p:nvSpPr>
          <p:cNvPr id="5" name="TextBox 4"/>
          <p:cNvSpPr txBox="1"/>
          <p:nvPr/>
        </p:nvSpPr>
        <p:spPr>
          <a:xfrm>
            <a:off x="256692" y="5523321"/>
            <a:ext cx="8686799" cy="646331"/>
          </a:xfrm>
          <a:prstGeom prst="rect">
            <a:avLst/>
          </a:prstGeom>
          <a:noFill/>
        </p:spPr>
        <p:txBody>
          <a:bodyPr wrap="square" rtlCol="0">
            <a:spAutoFit/>
          </a:bodyPr>
          <a:lstStyle/>
          <a:p>
            <a:r>
              <a:rPr lang="en-US" dirty="0" smtClean="0"/>
              <a:t>LET’S LOOK AT THE DYNAMICS PRINCIPLES FROM BASIC PHYSICS,</a:t>
            </a:r>
          </a:p>
          <a:p>
            <a:r>
              <a:rPr lang="en-US" b="1" i="1" dirty="0" smtClean="0"/>
              <a:t>THEN, WE WILL LOOK AT DYNAMICS WITHIN </a:t>
            </a:r>
            <a:r>
              <a:rPr lang="en-US" dirty="0" smtClean="0"/>
              <a:t>THE EARTH </a:t>
            </a:r>
            <a:r>
              <a:rPr lang="en-US" b="1" i="1" dirty="0" smtClean="0">
                <a:solidFill>
                  <a:srgbClr val="FFFF00"/>
                </a:solidFill>
              </a:rPr>
              <a:t>(GEODYNAMICS)</a:t>
            </a:r>
            <a:endParaRPr lang="en-US" b="1" i="1" dirty="0">
              <a:solidFill>
                <a:srgbClr val="FFFF00"/>
              </a:solidFill>
            </a:endParaRPr>
          </a:p>
        </p:txBody>
      </p:sp>
    </p:spTree>
    <p:extLst>
      <p:ext uri="{BB962C8B-B14F-4D97-AF65-F5344CB8AC3E}">
        <p14:creationId xmlns:p14="http://schemas.microsoft.com/office/powerpoint/2010/main" val="259165296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PHYSICS AND GEODYNAMICS</a:t>
            </a:r>
            <a:endParaRPr lang="en-US" dirty="0"/>
          </a:p>
        </p:txBody>
      </p:sp>
      <p:sp>
        <p:nvSpPr>
          <p:cNvPr id="7" name="TextBox 6"/>
          <p:cNvSpPr txBox="1"/>
          <p:nvPr/>
        </p:nvSpPr>
        <p:spPr>
          <a:xfrm>
            <a:off x="620181" y="1639274"/>
            <a:ext cx="7944243" cy="369332"/>
          </a:xfrm>
          <a:prstGeom prst="rect">
            <a:avLst/>
          </a:prstGeom>
          <a:noFill/>
        </p:spPr>
        <p:txBody>
          <a:bodyPr wrap="square" rtlCol="0">
            <a:spAutoFit/>
          </a:bodyPr>
          <a:lstStyle/>
          <a:p>
            <a:r>
              <a:rPr lang="en-US" dirty="0" smtClean="0"/>
              <a:t>FORCE  -  AN “INTERACTION” BETWEEN TWO OR MORE BODIES.</a:t>
            </a:r>
            <a:endParaRPr lang="en-US" dirty="0"/>
          </a:p>
        </p:txBody>
      </p:sp>
    </p:spTree>
    <p:extLst>
      <p:ext uri="{BB962C8B-B14F-4D97-AF65-F5344CB8AC3E}">
        <p14:creationId xmlns:p14="http://schemas.microsoft.com/office/powerpoint/2010/main" val="202516890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PHYSICS AND GEODYNAMICS</a:t>
            </a:r>
            <a:endParaRPr lang="en-US" dirty="0"/>
          </a:p>
        </p:txBody>
      </p:sp>
      <p:sp>
        <p:nvSpPr>
          <p:cNvPr id="7" name="TextBox 6"/>
          <p:cNvSpPr txBox="1"/>
          <p:nvPr/>
        </p:nvSpPr>
        <p:spPr>
          <a:xfrm>
            <a:off x="620181" y="1639274"/>
            <a:ext cx="7944243" cy="923330"/>
          </a:xfrm>
          <a:prstGeom prst="rect">
            <a:avLst/>
          </a:prstGeom>
          <a:noFill/>
        </p:spPr>
        <p:txBody>
          <a:bodyPr wrap="square" rtlCol="0">
            <a:spAutoFit/>
          </a:bodyPr>
          <a:lstStyle/>
          <a:p>
            <a:r>
              <a:rPr lang="en-US" dirty="0" smtClean="0"/>
              <a:t>FORCE  -  AN “INTERACTION” BETWEEN TWO OR MORE BODIES.</a:t>
            </a:r>
          </a:p>
          <a:p>
            <a:pPr marL="342900" indent="-342900">
              <a:buAutoNum type="arabicPeriod"/>
            </a:pPr>
            <a:endParaRPr lang="en-US" dirty="0"/>
          </a:p>
          <a:p>
            <a:r>
              <a:rPr lang="en-US" dirty="0" smtClean="0"/>
              <a:t>FROM THE PERSPECTIVE OF ONE BODY, A FORCE CAN BE EITHER A</a:t>
            </a:r>
          </a:p>
        </p:txBody>
      </p:sp>
    </p:spTree>
    <p:extLst>
      <p:ext uri="{BB962C8B-B14F-4D97-AF65-F5344CB8AC3E}">
        <p14:creationId xmlns:p14="http://schemas.microsoft.com/office/powerpoint/2010/main" val="166630784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PHYSICS AND GEODYNAMICS</a:t>
            </a:r>
            <a:endParaRPr lang="en-US" dirty="0"/>
          </a:p>
        </p:txBody>
      </p:sp>
      <p:sp>
        <p:nvSpPr>
          <p:cNvPr id="7" name="TextBox 6"/>
          <p:cNvSpPr txBox="1"/>
          <p:nvPr/>
        </p:nvSpPr>
        <p:spPr>
          <a:xfrm>
            <a:off x="620181" y="1639274"/>
            <a:ext cx="7944243" cy="923330"/>
          </a:xfrm>
          <a:prstGeom prst="rect">
            <a:avLst/>
          </a:prstGeom>
          <a:noFill/>
        </p:spPr>
        <p:txBody>
          <a:bodyPr wrap="square" rtlCol="0">
            <a:spAutoFit/>
          </a:bodyPr>
          <a:lstStyle/>
          <a:p>
            <a:r>
              <a:rPr lang="en-US" dirty="0" smtClean="0"/>
              <a:t>FORCE  -  AN “INTERACTION” BETWEEN TWO OR MORE BODIES.</a:t>
            </a:r>
          </a:p>
          <a:p>
            <a:pPr marL="342900" indent="-342900">
              <a:buAutoNum type="arabicPeriod"/>
            </a:pPr>
            <a:endParaRPr lang="en-US" dirty="0"/>
          </a:p>
          <a:p>
            <a:r>
              <a:rPr lang="en-US" dirty="0" smtClean="0"/>
              <a:t>FROM THE PERSPECTIVE OF ONE BODY, A FORCE CAN BE EITHER A</a:t>
            </a:r>
          </a:p>
        </p:txBody>
      </p:sp>
      <p:pic>
        <p:nvPicPr>
          <p:cNvPr id="3" name="Picture 2"/>
          <p:cNvPicPr>
            <a:picLocks noChangeAspect="1"/>
          </p:cNvPicPr>
          <p:nvPr/>
        </p:nvPicPr>
        <p:blipFill>
          <a:blip r:embed="rId2"/>
          <a:stretch>
            <a:fillRect/>
          </a:stretch>
        </p:blipFill>
        <p:spPr>
          <a:xfrm>
            <a:off x="620181" y="2580263"/>
            <a:ext cx="3167371" cy="1237153"/>
          </a:xfrm>
          <a:prstGeom prst="rect">
            <a:avLst/>
          </a:prstGeom>
        </p:spPr>
      </p:pic>
      <p:sp>
        <p:nvSpPr>
          <p:cNvPr id="4" name="TextBox 3"/>
          <p:cNvSpPr txBox="1"/>
          <p:nvPr/>
        </p:nvSpPr>
        <p:spPr>
          <a:xfrm>
            <a:off x="1868714" y="3915620"/>
            <a:ext cx="1143000" cy="369332"/>
          </a:xfrm>
          <a:prstGeom prst="rect">
            <a:avLst/>
          </a:prstGeom>
          <a:noFill/>
        </p:spPr>
        <p:txBody>
          <a:bodyPr wrap="square" rtlCol="0">
            <a:spAutoFit/>
          </a:bodyPr>
          <a:lstStyle/>
          <a:p>
            <a:r>
              <a:rPr lang="en-US" dirty="0" smtClean="0"/>
              <a:t>PUSH</a:t>
            </a:r>
            <a:endParaRPr lang="en-US" dirty="0"/>
          </a:p>
        </p:txBody>
      </p:sp>
    </p:spTree>
    <p:extLst>
      <p:ext uri="{BB962C8B-B14F-4D97-AF65-F5344CB8AC3E}">
        <p14:creationId xmlns:p14="http://schemas.microsoft.com/office/powerpoint/2010/main" val="282311623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PHYSICS AND GEODYNAMICS</a:t>
            </a:r>
            <a:endParaRPr lang="en-US" dirty="0"/>
          </a:p>
        </p:txBody>
      </p:sp>
      <p:sp>
        <p:nvSpPr>
          <p:cNvPr id="7" name="TextBox 6"/>
          <p:cNvSpPr txBox="1"/>
          <p:nvPr/>
        </p:nvSpPr>
        <p:spPr>
          <a:xfrm>
            <a:off x="620181" y="1639274"/>
            <a:ext cx="7944243" cy="923330"/>
          </a:xfrm>
          <a:prstGeom prst="rect">
            <a:avLst/>
          </a:prstGeom>
          <a:noFill/>
        </p:spPr>
        <p:txBody>
          <a:bodyPr wrap="square" rtlCol="0">
            <a:spAutoFit/>
          </a:bodyPr>
          <a:lstStyle/>
          <a:p>
            <a:r>
              <a:rPr lang="en-US" dirty="0" smtClean="0"/>
              <a:t>FORCE  -  AN “INTERACTION” BETWEEN TWO OR MORE BODIES.</a:t>
            </a:r>
          </a:p>
          <a:p>
            <a:pPr marL="342900" indent="-342900">
              <a:buAutoNum type="arabicPeriod"/>
            </a:pPr>
            <a:endParaRPr lang="en-US" dirty="0"/>
          </a:p>
          <a:p>
            <a:r>
              <a:rPr lang="en-US" dirty="0" smtClean="0"/>
              <a:t>FROM THE PERSPECTIVE OF ONE BODY, A FORCE CAN BE EITHER A</a:t>
            </a:r>
          </a:p>
        </p:txBody>
      </p:sp>
      <p:pic>
        <p:nvPicPr>
          <p:cNvPr id="3" name="Picture 2"/>
          <p:cNvPicPr>
            <a:picLocks noChangeAspect="1"/>
          </p:cNvPicPr>
          <p:nvPr/>
        </p:nvPicPr>
        <p:blipFill>
          <a:blip r:embed="rId2"/>
          <a:stretch>
            <a:fillRect/>
          </a:stretch>
        </p:blipFill>
        <p:spPr>
          <a:xfrm>
            <a:off x="620181" y="2580263"/>
            <a:ext cx="3167371" cy="1237153"/>
          </a:xfrm>
          <a:prstGeom prst="rect">
            <a:avLst/>
          </a:prstGeom>
        </p:spPr>
      </p:pic>
      <p:sp>
        <p:nvSpPr>
          <p:cNvPr id="4" name="TextBox 3"/>
          <p:cNvSpPr txBox="1"/>
          <p:nvPr/>
        </p:nvSpPr>
        <p:spPr>
          <a:xfrm>
            <a:off x="1868714" y="3915620"/>
            <a:ext cx="1143000" cy="369332"/>
          </a:xfrm>
          <a:prstGeom prst="rect">
            <a:avLst/>
          </a:prstGeom>
          <a:noFill/>
        </p:spPr>
        <p:txBody>
          <a:bodyPr wrap="square" rtlCol="0">
            <a:spAutoFit/>
          </a:bodyPr>
          <a:lstStyle/>
          <a:p>
            <a:r>
              <a:rPr lang="en-US" dirty="0" smtClean="0"/>
              <a:t>PUSH</a:t>
            </a:r>
            <a:endParaRPr lang="en-US" dirty="0"/>
          </a:p>
        </p:txBody>
      </p:sp>
      <p:sp>
        <p:nvSpPr>
          <p:cNvPr id="5" name="TextBox 4"/>
          <p:cNvSpPr txBox="1"/>
          <p:nvPr/>
        </p:nvSpPr>
        <p:spPr>
          <a:xfrm>
            <a:off x="3918857" y="3138714"/>
            <a:ext cx="925286" cy="369332"/>
          </a:xfrm>
          <a:prstGeom prst="rect">
            <a:avLst/>
          </a:prstGeom>
          <a:noFill/>
        </p:spPr>
        <p:txBody>
          <a:bodyPr wrap="square" rtlCol="0">
            <a:spAutoFit/>
          </a:bodyPr>
          <a:lstStyle/>
          <a:p>
            <a:r>
              <a:rPr lang="en-US" dirty="0" smtClean="0"/>
              <a:t>OR  A</a:t>
            </a:r>
            <a:endParaRPr lang="en-US" dirty="0"/>
          </a:p>
        </p:txBody>
      </p:sp>
      <p:pic>
        <p:nvPicPr>
          <p:cNvPr id="6" name="Picture 5"/>
          <p:cNvPicPr>
            <a:picLocks noChangeAspect="1"/>
          </p:cNvPicPr>
          <p:nvPr/>
        </p:nvPicPr>
        <p:blipFill>
          <a:blip r:embed="rId3"/>
          <a:stretch>
            <a:fillRect/>
          </a:stretch>
        </p:blipFill>
        <p:spPr>
          <a:xfrm>
            <a:off x="5043715" y="2512153"/>
            <a:ext cx="2881086" cy="1305263"/>
          </a:xfrm>
          <a:prstGeom prst="rect">
            <a:avLst/>
          </a:prstGeom>
        </p:spPr>
      </p:pic>
      <p:sp>
        <p:nvSpPr>
          <p:cNvPr id="8" name="TextBox 7"/>
          <p:cNvSpPr txBox="1"/>
          <p:nvPr/>
        </p:nvSpPr>
        <p:spPr>
          <a:xfrm>
            <a:off x="6041571" y="3897477"/>
            <a:ext cx="798286" cy="369332"/>
          </a:xfrm>
          <a:prstGeom prst="rect">
            <a:avLst/>
          </a:prstGeom>
          <a:noFill/>
        </p:spPr>
        <p:txBody>
          <a:bodyPr wrap="square" rtlCol="0">
            <a:spAutoFit/>
          </a:bodyPr>
          <a:lstStyle/>
          <a:p>
            <a:r>
              <a:rPr lang="en-US" dirty="0" smtClean="0"/>
              <a:t>PULL</a:t>
            </a:r>
            <a:endParaRPr lang="en-US" dirty="0"/>
          </a:p>
        </p:txBody>
      </p:sp>
    </p:spTree>
    <p:extLst>
      <p:ext uri="{BB962C8B-B14F-4D97-AF65-F5344CB8AC3E}">
        <p14:creationId xmlns:p14="http://schemas.microsoft.com/office/powerpoint/2010/main" val="323191468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PHYSICS AND GEODYNAMICS</a:t>
            </a:r>
            <a:endParaRPr lang="en-US" dirty="0"/>
          </a:p>
        </p:txBody>
      </p:sp>
      <p:sp>
        <p:nvSpPr>
          <p:cNvPr id="3" name="Content Placeholder 2"/>
          <p:cNvSpPr>
            <a:spLocks noGrp="1"/>
          </p:cNvSpPr>
          <p:nvPr>
            <p:ph idx="1"/>
          </p:nvPr>
        </p:nvSpPr>
        <p:spPr/>
        <p:txBody>
          <a:bodyPr>
            <a:normAutofit/>
          </a:bodyPr>
          <a:lstStyle/>
          <a:p>
            <a:r>
              <a:rPr lang="en-US" sz="3200" b="1" dirty="0" smtClean="0"/>
              <a:t>Pre-Modular Questions</a:t>
            </a:r>
            <a:r>
              <a:rPr lang="en-US" sz="3200" b="1" dirty="0" smtClean="0"/>
              <a:t>:</a:t>
            </a:r>
          </a:p>
          <a:p>
            <a:pPr marL="493776" indent="-457200">
              <a:buAutoNum type="arabicPeriod"/>
            </a:pPr>
            <a:r>
              <a:rPr lang="en-US" sz="2000" b="1" dirty="0" smtClean="0"/>
              <a:t>Newton’s Laws of Motion have little to do with the complex motions of materials within the Earth. (T/F)</a:t>
            </a:r>
          </a:p>
          <a:p>
            <a:pPr marL="493776" indent="-457200">
              <a:buAutoNum type="arabicPeriod"/>
            </a:pPr>
            <a:endParaRPr lang="en-US" sz="2000" b="1" dirty="0" smtClean="0"/>
          </a:p>
          <a:p>
            <a:pPr marL="493776" indent="-457200">
              <a:buAutoNum type="arabicPeriod"/>
            </a:pPr>
            <a:r>
              <a:rPr lang="en-US" sz="2000" b="1" dirty="0" smtClean="0"/>
              <a:t> Hooke’s Law can be applied to moving solid/liquid structures.  (T/F)</a:t>
            </a:r>
          </a:p>
          <a:p>
            <a:pPr marL="493776" indent="-457200">
              <a:buAutoNum type="arabicPeriod"/>
            </a:pPr>
            <a:endParaRPr lang="en-US" sz="2000" b="1" dirty="0"/>
          </a:p>
          <a:p>
            <a:pPr marL="493776" indent="-457200">
              <a:buFont typeface="Wingdings 2"/>
              <a:buAutoNum type="arabicPeriod"/>
            </a:pPr>
            <a:r>
              <a:rPr lang="en-US" sz="2000" b="1" dirty="0"/>
              <a:t>Conduction is the primary principle behind the vertical motion of inner Earth toward the surface</a:t>
            </a:r>
            <a:r>
              <a:rPr lang="en-US" sz="2000" b="1" dirty="0" smtClean="0"/>
              <a:t>.  (T/F)</a:t>
            </a:r>
          </a:p>
          <a:p>
            <a:pPr marL="493776" indent="-457200">
              <a:buFont typeface="Wingdings 2"/>
              <a:buAutoNum type="arabicPeriod"/>
            </a:pPr>
            <a:endParaRPr lang="en-US" sz="2000" b="1" dirty="0"/>
          </a:p>
          <a:p>
            <a:pPr marL="493776" indent="-457200">
              <a:buFont typeface="Wingdings 2"/>
              <a:buAutoNum type="arabicPeriod"/>
            </a:pPr>
            <a:endParaRPr lang="en-US" sz="2000" b="1" dirty="0"/>
          </a:p>
          <a:p>
            <a:pPr marL="493776" indent="-457200">
              <a:buAutoNum type="arabicPeriod"/>
            </a:pPr>
            <a:endParaRPr lang="en-US" sz="2000" b="1" dirty="0" smtClean="0"/>
          </a:p>
          <a:p>
            <a:pPr marL="36576" indent="0">
              <a:buNone/>
            </a:pPr>
            <a:endParaRPr lang="en-US" sz="2000" b="1" dirty="0" smtClean="0"/>
          </a:p>
          <a:p>
            <a:pPr marL="36576" indent="0">
              <a:buNone/>
            </a:pPr>
            <a:endParaRPr lang="en-US" sz="2000" b="1" dirty="0" smtClean="0"/>
          </a:p>
          <a:p>
            <a:endParaRPr lang="en-US" sz="2000" b="1" dirty="0"/>
          </a:p>
          <a:p>
            <a:endParaRPr lang="en-US" sz="2000" b="1" dirty="0" smtClean="0"/>
          </a:p>
          <a:p>
            <a:endParaRPr lang="en-US" sz="3200" b="1" dirty="0"/>
          </a:p>
          <a:p>
            <a:endParaRPr lang="en-US" sz="2000" b="1" dirty="0"/>
          </a:p>
        </p:txBody>
      </p:sp>
    </p:spTree>
    <p:extLst>
      <p:ext uri="{BB962C8B-B14F-4D97-AF65-F5344CB8AC3E}">
        <p14:creationId xmlns:p14="http://schemas.microsoft.com/office/powerpoint/2010/main" val="272761846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PHYSICS AND GEODYNAMICS</a:t>
            </a:r>
            <a:endParaRPr lang="en-US" dirty="0"/>
          </a:p>
        </p:txBody>
      </p:sp>
      <p:sp>
        <p:nvSpPr>
          <p:cNvPr id="7" name="TextBox 6"/>
          <p:cNvSpPr txBox="1"/>
          <p:nvPr/>
        </p:nvSpPr>
        <p:spPr>
          <a:xfrm>
            <a:off x="620181" y="1639274"/>
            <a:ext cx="7944243" cy="923330"/>
          </a:xfrm>
          <a:prstGeom prst="rect">
            <a:avLst/>
          </a:prstGeom>
          <a:noFill/>
        </p:spPr>
        <p:txBody>
          <a:bodyPr wrap="square" rtlCol="0">
            <a:spAutoFit/>
          </a:bodyPr>
          <a:lstStyle/>
          <a:p>
            <a:r>
              <a:rPr lang="en-US" dirty="0" smtClean="0"/>
              <a:t>FORCE  -  AN “INTERACTION” BETWEEN TWO OR MORE BODIES.</a:t>
            </a:r>
          </a:p>
          <a:p>
            <a:pPr marL="342900" indent="-342900">
              <a:buAutoNum type="arabicPeriod"/>
            </a:pPr>
            <a:endParaRPr lang="en-US" dirty="0"/>
          </a:p>
          <a:p>
            <a:r>
              <a:rPr lang="en-US" dirty="0" smtClean="0"/>
              <a:t>FROM THE PERSPECTIVE OF ONE BODY, A FORCE CAN BE EITHER A</a:t>
            </a:r>
          </a:p>
        </p:txBody>
      </p:sp>
      <p:pic>
        <p:nvPicPr>
          <p:cNvPr id="3" name="Picture 2"/>
          <p:cNvPicPr>
            <a:picLocks noChangeAspect="1"/>
          </p:cNvPicPr>
          <p:nvPr/>
        </p:nvPicPr>
        <p:blipFill>
          <a:blip r:embed="rId2"/>
          <a:stretch>
            <a:fillRect/>
          </a:stretch>
        </p:blipFill>
        <p:spPr>
          <a:xfrm>
            <a:off x="620181" y="2580263"/>
            <a:ext cx="3167371" cy="1237153"/>
          </a:xfrm>
          <a:prstGeom prst="rect">
            <a:avLst/>
          </a:prstGeom>
        </p:spPr>
      </p:pic>
      <p:sp>
        <p:nvSpPr>
          <p:cNvPr id="4" name="TextBox 3"/>
          <p:cNvSpPr txBox="1"/>
          <p:nvPr/>
        </p:nvSpPr>
        <p:spPr>
          <a:xfrm>
            <a:off x="1868714" y="3915620"/>
            <a:ext cx="1143000" cy="369332"/>
          </a:xfrm>
          <a:prstGeom prst="rect">
            <a:avLst/>
          </a:prstGeom>
          <a:noFill/>
        </p:spPr>
        <p:txBody>
          <a:bodyPr wrap="square" rtlCol="0">
            <a:spAutoFit/>
          </a:bodyPr>
          <a:lstStyle/>
          <a:p>
            <a:r>
              <a:rPr lang="en-US" dirty="0" smtClean="0"/>
              <a:t>PUSH</a:t>
            </a:r>
            <a:endParaRPr lang="en-US" dirty="0"/>
          </a:p>
        </p:txBody>
      </p:sp>
      <p:sp>
        <p:nvSpPr>
          <p:cNvPr id="5" name="TextBox 4"/>
          <p:cNvSpPr txBox="1"/>
          <p:nvPr/>
        </p:nvSpPr>
        <p:spPr>
          <a:xfrm>
            <a:off x="3918857" y="3138714"/>
            <a:ext cx="925286" cy="369332"/>
          </a:xfrm>
          <a:prstGeom prst="rect">
            <a:avLst/>
          </a:prstGeom>
          <a:noFill/>
        </p:spPr>
        <p:txBody>
          <a:bodyPr wrap="square" rtlCol="0">
            <a:spAutoFit/>
          </a:bodyPr>
          <a:lstStyle/>
          <a:p>
            <a:r>
              <a:rPr lang="en-US" dirty="0" smtClean="0"/>
              <a:t>OR  A</a:t>
            </a:r>
            <a:endParaRPr lang="en-US" dirty="0"/>
          </a:p>
        </p:txBody>
      </p:sp>
      <p:pic>
        <p:nvPicPr>
          <p:cNvPr id="6" name="Picture 5"/>
          <p:cNvPicPr>
            <a:picLocks noChangeAspect="1"/>
          </p:cNvPicPr>
          <p:nvPr/>
        </p:nvPicPr>
        <p:blipFill>
          <a:blip r:embed="rId3"/>
          <a:stretch>
            <a:fillRect/>
          </a:stretch>
        </p:blipFill>
        <p:spPr>
          <a:xfrm>
            <a:off x="5043715" y="2512153"/>
            <a:ext cx="2881086" cy="1305263"/>
          </a:xfrm>
          <a:prstGeom prst="rect">
            <a:avLst/>
          </a:prstGeom>
        </p:spPr>
      </p:pic>
      <p:sp>
        <p:nvSpPr>
          <p:cNvPr id="8" name="TextBox 7"/>
          <p:cNvSpPr txBox="1"/>
          <p:nvPr/>
        </p:nvSpPr>
        <p:spPr>
          <a:xfrm>
            <a:off x="6041571" y="3897477"/>
            <a:ext cx="798286" cy="369332"/>
          </a:xfrm>
          <a:prstGeom prst="rect">
            <a:avLst/>
          </a:prstGeom>
          <a:noFill/>
        </p:spPr>
        <p:txBody>
          <a:bodyPr wrap="square" rtlCol="0">
            <a:spAutoFit/>
          </a:bodyPr>
          <a:lstStyle/>
          <a:p>
            <a:r>
              <a:rPr lang="en-US" dirty="0" smtClean="0"/>
              <a:t>PULL</a:t>
            </a:r>
            <a:endParaRPr lang="en-US" dirty="0"/>
          </a:p>
        </p:txBody>
      </p:sp>
      <p:sp>
        <p:nvSpPr>
          <p:cNvPr id="9" name="TextBox 8"/>
          <p:cNvSpPr txBox="1"/>
          <p:nvPr/>
        </p:nvSpPr>
        <p:spPr>
          <a:xfrm>
            <a:off x="511629" y="4284952"/>
            <a:ext cx="8124675" cy="923330"/>
          </a:xfrm>
          <a:prstGeom prst="rect">
            <a:avLst/>
          </a:prstGeom>
          <a:noFill/>
        </p:spPr>
        <p:txBody>
          <a:bodyPr wrap="square" rtlCol="0">
            <a:spAutoFit/>
          </a:bodyPr>
          <a:lstStyle/>
          <a:p>
            <a:r>
              <a:rPr lang="en-US" dirty="0" smtClean="0"/>
              <a:t>FORCES CAN BE APPLIED “DIRECTLY”,  AS SEEN ABOVE BY PHYSICAL CONTACT BETWEEN BODIES, OR THEY CAN BE APPLIED THROUGH AN INTERACTION WITH A “FORCE FIELD”  (e.g., gravity, electricity, magnetism) </a:t>
            </a:r>
            <a:endParaRPr lang="en-US" dirty="0"/>
          </a:p>
        </p:txBody>
      </p:sp>
    </p:spTree>
    <p:extLst>
      <p:ext uri="{BB962C8B-B14F-4D97-AF65-F5344CB8AC3E}">
        <p14:creationId xmlns:p14="http://schemas.microsoft.com/office/powerpoint/2010/main" val="96211453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PHYSICS AND GEODYNAMICS</a:t>
            </a:r>
            <a:endParaRPr lang="en-US" dirty="0"/>
          </a:p>
        </p:txBody>
      </p:sp>
      <p:sp>
        <p:nvSpPr>
          <p:cNvPr id="7" name="TextBox 6"/>
          <p:cNvSpPr txBox="1"/>
          <p:nvPr/>
        </p:nvSpPr>
        <p:spPr>
          <a:xfrm>
            <a:off x="620181" y="1639274"/>
            <a:ext cx="7944243" cy="923330"/>
          </a:xfrm>
          <a:prstGeom prst="rect">
            <a:avLst/>
          </a:prstGeom>
          <a:noFill/>
        </p:spPr>
        <p:txBody>
          <a:bodyPr wrap="square" rtlCol="0">
            <a:spAutoFit/>
          </a:bodyPr>
          <a:lstStyle/>
          <a:p>
            <a:r>
              <a:rPr lang="en-US" dirty="0" smtClean="0"/>
              <a:t>FORCE</a:t>
            </a:r>
            <a:r>
              <a:rPr lang="en-US" b="1" i="1" dirty="0" smtClean="0"/>
              <a:t> </a:t>
            </a:r>
            <a:r>
              <a:rPr lang="en-US" dirty="0" smtClean="0"/>
              <a:t> -  AN “INTERACTION” BETWEEN TWO OR MORE BODIES.</a:t>
            </a:r>
          </a:p>
          <a:p>
            <a:pPr marL="342900" indent="-342900">
              <a:buAutoNum type="arabicPeriod"/>
            </a:pPr>
            <a:endParaRPr lang="en-US" dirty="0"/>
          </a:p>
          <a:p>
            <a:r>
              <a:rPr lang="en-US" dirty="0" smtClean="0"/>
              <a:t>FROM THE PERSPECTIVE OF ONE BODY, A FORCE CAN BE EITHER A</a:t>
            </a:r>
          </a:p>
        </p:txBody>
      </p:sp>
      <p:pic>
        <p:nvPicPr>
          <p:cNvPr id="3" name="Picture 2"/>
          <p:cNvPicPr>
            <a:picLocks noChangeAspect="1"/>
          </p:cNvPicPr>
          <p:nvPr/>
        </p:nvPicPr>
        <p:blipFill>
          <a:blip r:embed="rId2"/>
          <a:stretch>
            <a:fillRect/>
          </a:stretch>
        </p:blipFill>
        <p:spPr>
          <a:xfrm>
            <a:off x="620181" y="2580263"/>
            <a:ext cx="3167371" cy="1237153"/>
          </a:xfrm>
          <a:prstGeom prst="rect">
            <a:avLst/>
          </a:prstGeom>
        </p:spPr>
      </p:pic>
      <p:sp>
        <p:nvSpPr>
          <p:cNvPr id="4" name="TextBox 3"/>
          <p:cNvSpPr txBox="1"/>
          <p:nvPr/>
        </p:nvSpPr>
        <p:spPr>
          <a:xfrm>
            <a:off x="1868714" y="3915620"/>
            <a:ext cx="1143000" cy="369332"/>
          </a:xfrm>
          <a:prstGeom prst="rect">
            <a:avLst/>
          </a:prstGeom>
          <a:noFill/>
        </p:spPr>
        <p:txBody>
          <a:bodyPr wrap="square" rtlCol="0">
            <a:spAutoFit/>
          </a:bodyPr>
          <a:lstStyle/>
          <a:p>
            <a:r>
              <a:rPr lang="en-US" dirty="0" smtClean="0"/>
              <a:t>PUSH</a:t>
            </a:r>
            <a:endParaRPr lang="en-US" dirty="0"/>
          </a:p>
        </p:txBody>
      </p:sp>
      <p:sp>
        <p:nvSpPr>
          <p:cNvPr id="5" name="TextBox 4"/>
          <p:cNvSpPr txBox="1"/>
          <p:nvPr/>
        </p:nvSpPr>
        <p:spPr>
          <a:xfrm>
            <a:off x="3918857" y="3138714"/>
            <a:ext cx="925286" cy="369332"/>
          </a:xfrm>
          <a:prstGeom prst="rect">
            <a:avLst/>
          </a:prstGeom>
          <a:noFill/>
        </p:spPr>
        <p:txBody>
          <a:bodyPr wrap="square" rtlCol="0">
            <a:spAutoFit/>
          </a:bodyPr>
          <a:lstStyle/>
          <a:p>
            <a:r>
              <a:rPr lang="en-US" dirty="0" smtClean="0"/>
              <a:t>OR  A</a:t>
            </a:r>
            <a:endParaRPr lang="en-US" dirty="0"/>
          </a:p>
        </p:txBody>
      </p:sp>
      <p:pic>
        <p:nvPicPr>
          <p:cNvPr id="6" name="Picture 5"/>
          <p:cNvPicPr>
            <a:picLocks noChangeAspect="1"/>
          </p:cNvPicPr>
          <p:nvPr/>
        </p:nvPicPr>
        <p:blipFill>
          <a:blip r:embed="rId3"/>
          <a:stretch>
            <a:fillRect/>
          </a:stretch>
        </p:blipFill>
        <p:spPr>
          <a:xfrm>
            <a:off x="5043715" y="2512153"/>
            <a:ext cx="2881086" cy="1305263"/>
          </a:xfrm>
          <a:prstGeom prst="rect">
            <a:avLst/>
          </a:prstGeom>
        </p:spPr>
      </p:pic>
      <p:sp>
        <p:nvSpPr>
          <p:cNvPr id="8" name="TextBox 7"/>
          <p:cNvSpPr txBox="1"/>
          <p:nvPr/>
        </p:nvSpPr>
        <p:spPr>
          <a:xfrm>
            <a:off x="6041571" y="3897477"/>
            <a:ext cx="798286" cy="369332"/>
          </a:xfrm>
          <a:prstGeom prst="rect">
            <a:avLst/>
          </a:prstGeom>
          <a:noFill/>
        </p:spPr>
        <p:txBody>
          <a:bodyPr wrap="square" rtlCol="0">
            <a:spAutoFit/>
          </a:bodyPr>
          <a:lstStyle/>
          <a:p>
            <a:r>
              <a:rPr lang="en-US" dirty="0" smtClean="0"/>
              <a:t>PULL</a:t>
            </a:r>
            <a:endParaRPr lang="en-US" dirty="0"/>
          </a:p>
        </p:txBody>
      </p:sp>
      <p:sp>
        <p:nvSpPr>
          <p:cNvPr id="9" name="TextBox 8"/>
          <p:cNvSpPr txBox="1"/>
          <p:nvPr/>
        </p:nvSpPr>
        <p:spPr>
          <a:xfrm>
            <a:off x="511629" y="4284952"/>
            <a:ext cx="8124675" cy="923330"/>
          </a:xfrm>
          <a:prstGeom prst="rect">
            <a:avLst/>
          </a:prstGeom>
          <a:noFill/>
        </p:spPr>
        <p:txBody>
          <a:bodyPr wrap="square" rtlCol="0">
            <a:spAutoFit/>
          </a:bodyPr>
          <a:lstStyle/>
          <a:p>
            <a:r>
              <a:rPr lang="en-US" dirty="0" smtClean="0"/>
              <a:t>FORCES CAN BE APPLIED “DIRECTLY”,  AS SEEN ABOVE BY PHYSICAL CONTACT BETWEEN BODIES, OR THEY CAN BE APPLIED THROUGH AN INTERACTION WITH A “FORCE FIELD”  (e.g., gravity, electricity, magnetism) </a:t>
            </a:r>
            <a:endParaRPr lang="en-US" dirty="0"/>
          </a:p>
        </p:txBody>
      </p:sp>
      <p:pic>
        <p:nvPicPr>
          <p:cNvPr id="10" name="Picture 9"/>
          <p:cNvPicPr>
            <a:picLocks noChangeAspect="1"/>
          </p:cNvPicPr>
          <p:nvPr/>
        </p:nvPicPr>
        <p:blipFill>
          <a:blip r:embed="rId4"/>
          <a:stretch>
            <a:fillRect/>
          </a:stretch>
        </p:blipFill>
        <p:spPr>
          <a:xfrm>
            <a:off x="620181" y="5396317"/>
            <a:ext cx="1821041" cy="1349046"/>
          </a:xfrm>
          <a:prstGeom prst="rect">
            <a:avLst/>
          </a:prstGeom>
        </p:spPr>
      </p:pic>
      <p:pic>
        <p:nvPicPr>
          <p:cNvPr id="11" name="Picture 10"/>
          <p:cNvPicPr>
            <a:picLocks noChangeAspect="1"/>
          </p:cNvPicPr>
          <p:nvPr/>
        </p:nvPicPr>
        <p:blipFill>
          <a:blip r:embed="rId5"/>
          <a:stretch>
            <a:fillRect/>
          </a:stretch>
        </p:blipFill>
        <p:spPr>
          <a:xfrm>
            <a:off x="3523473" y="5396317"/>
            <a:ext cx="2102757" cy="1349046"/>
          </a:xfrm>
          <a:prstGeom prst="rect">
            <a:avLst/>
          </a:prstGeom>
        </p:spPr>
      </p:pic>
      <p:pic>
        <p:nvPicPr>
          <p:cNvPr id="12" name="Picture 11"/>
          <p:cNvPicPr>
            <a:picLocks noChangeAspect="1"/>
          </p:cNvPicPr>
          <p:nvPr/>
        </p:nvPicPr>
        <p:blipFill>
          <a:blip r:embed="rId6"/>
          <a:stretch>
            <a:fillRect/>
          </a:stretch>
        </p:blipFill>
        <p:spPr>
          <a:xfrm>
            <a:off x="6505222" y="5396317"/>
            <a:ext cx="2131082" cy="1349046"/>
          </a:xfrm>
          <a:prstGeom prst="rect">
            <a:avLst/>
          </a:prstGeom>
        </p:spPr>
      </p:pic>
    </p:spTree>
    <p:extLst>
      <p:ext uri="{BB962C8B-B14F-4D97-AF65-F5344CB8AC3E}">
        <p14:creationId xmlns:p14="http://schemas.microsoft.com/office/powerpoint/2010/main" val="289531204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PHYSICS AND GEODYNAMICS</a:t>
            </a:r>
            <a:endParaRPr lang="en-US" dirty="0"/>
          </a:p>
        </p:txBody>
      </p:sp>
      <p:sp>
        <p:nvSpPr>
          <p:cNvPr id="13" name="TextBox 12"/>
          <p:cNvSpPr txBox="1"/>
          <p:nvPr/>
        </p:nvSpPr>
        <p:spPr>
          <a:xfrm>
            <a:off x="1492820" y="1645040"/>
            <a:ext cx="6142931" cy="400110"/>
          </a:xfrm>
          <a:prstGeom prst="rect">
            <a:avLst/>
          </a:prstGeom>
          <a:noFill/>
        </p:spPr>
        <p:txBody>
          <a:bodyPr wrap="square" rtlCol="0">
            <a:spAutoFit/>
          </a:bodyPr>
          <a:lstStyle/>
          <a:p>
            <a:r>
              <a:rPr lang="en-US" sz="2000" b="1" dirty="0" smtClean="0"/>
              <a:t>Besides moving objects, sometimes forces can </a:t>
            </a:r>
            <a:endParaRPr lang="en-US" sz="2000" b="1" dirty="0"/>
          </a:p>
        </p:txBody>
      </p:sp>
    </p:spTree>
    <p:extLst>
      <p:ext uri="{BB962C8B-B14F-4D97-AF65-F5344CB8AC3E}">
        <p14:creationId xmlns:p14="http://schemas.microsoft.com/office/powerpoint/2010/main" val="281009988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PHYSICS AND GEODYNAMICS</a:t>
            </a:r>
            <a:endParaRPr lang="en-US" dirty="0"/>
          </a:p>
        </p:txBody>
      </p:sp>
      <p:sp>
        <p:nvSpPr>
          <p:cNvPr id="13" name="TextBox 12"/>
          <p:cNvSpPr txBox="1"/>
          <p:nvPr/>
        </p:nvSpPr>
        <p:spPr>
          <a:xfrm>
            <a:off x="1492820" y="1608667"/>
            <a:ext cx="6233653" cy="400110"/>
          </a:xfrm>
          <a:prstGeom prst="rect">
            <a:avLst/>
          </a:prstGeom>
          <a:noFill/>
        </p:spPr>
        <p:txBody>
          <a:bodyPr wrap="square" rtlCol="0">
            <a:spAutoFit/>
          </a:bodyPr>
          <a:lstStyle/>
          <a:p>
            <a:r>
              <a:rPr lang="en-US" sz="2000" b="1" dirty="0" smtClean="0"/>
              <a:t>Besides moving objects, sometimes forces can </a:t>
            </a:r>
            <a:endParaRPr lang="en-US" sz="2000" b="1" dirty="0"/>
          </a:p>
        </p:txBody>
      </p:sp>
      <p:pic>
        <p:nvPicPr>
          <p:cNvPr id="6" name="Picture 5"/>
          <p:cNvPicPr>
            <a:picLocks noChangeAspect="1"/>
          </p:cNvPicPr>
          <p:nvPr/>
        </p:nvPicPr>
        <p:blipFill>
          <a:blip r:embed="rId2"/>
          <a:stretch>
            <a:fillRect/>
          </a:stretch>
        </p:blipFill>
        <p:spPr>
          <a:xfrm>
            <a:off x="1905000" y="2250909"/>
            <a:ext cx="5321300" cy="2870200"/>
          </a:xfrm>
          <a:prstGeom prst="rect">
            <a:avLst/>
          </a:prstGeom>
        </p:spPr>
      </p:pic>
      <p:sp>
        <p:nvSpPr>
          <p:cNvPr id="7" name="TextBox 6"/>
          <p:cNvSpPr txBox="1"/>
          <p:nvPr/>
        </p:nvSpPr>
        <p:spPr>
          <a:xfrm>
            <a:off x="2116843" y="5348330"/>
            <a:ext cx="4808254" cy="400110"/>
          </a:xfrm>
          <a:prstGeom prst="rect">
            <a:avLst/>
          </a:prstGeom>
          <a:noFill/>
        </p:spPr>
        <p:txBody>
          <a:bodyPr wrap="square" rtlCol="0">
            <a:spAutoFit/>
          </a:bodyPr>
          <a:lstStyle/>
          <a:p>
            <a:r>
              <a:rPr lang="en-US" sz="2000" b="1" dirty="0" smtClean="0"/>
              <a:t>STRETCH OR DEFORM AN OBJECT.</a:t>
            </a:r>
            <a:endParaRPr lang="en-US" sz="2000" b="1" dirty="0"/>
          </a:p>
        </p:txBody>
      </p:sp>
    </p:spTree>
    <p:extLst>
      <p:ext uri="{BB962C8B-B14F-4D97-AF65-F5344CB8AC3E}">
        <p14:creationId xmlns:p14="http://schemas.microsoft.com/office/powerpoint/2010/main" val="54240567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PHYSICS AND GEODYNAMICS</a:t>
            </a:r>
            <a:endParaRPr lang="en-US" dirty="0"/>
          </a:p>
        </p:txBody>
      </p:sp>
      <p:sp>
        <p:nvSpPr>
          <p:cNvPr id="13" name="TextBox 12"/>
          <p:cNvSpPr txBox="1"/>
          <p:nvPr/>
        </p:nvSpPr>
        <p:spPr>
          <a:xfrm>
            <a:off x="1492820" y="1608667"/>
            <a:ext cx="6233653" cy="400110"/>
          </a:xfrm>
          <a:prstGeom prst="rect">
            <a:avLst/>
          </a:prstGeom>
          <a:noFill/>
        </p:spPr>
        <p:txBody>
          <a:bodyPr wrap="square" rtlCol="0">
            <a:spAutoFit/>
          </a:bodyPr>
          <a:lstStyle/>
          <a:p>
            <a:r>
              <a:rPr lang="en-US" sz="2000" b="1" dirty="0" smtClean="0"/>
              <a:t>Besides moving objects, sometimes forces can </a:t>
            </a:r>
            <a:endParaRPr lang="en-US" sz="2000" b="1" dirty="0"/>
          </a:p>
        </p:txBody>
      </p:sp>
      <p:pic>
        <p:nvPicPr>
          <p:cNvPr id="6" name="Picture 5"/>
          <p:cNvPicPr>
            <a:picLocks noChangeAspect="1"/>
          </p:cNvPicPr>
          <p:nvPr/>
        </p:nvPicPr>
        <p:blipFill>
          <a:blip r:embed="rId2"/>
          <a:stretch>
            <a:fillRect/>
          </a:stretch>
        </p:blipFill>
        <p:spPr>
          <a:xfrm>
            <a:off x="1905000" y="2250909"/>
            <a:ext cx="5321300" cy="2870200"/>
          </a:xfrm>
          <a:prstGeom prst="rect">
            <a:avLst/>
          </a:prstGeom>
        </p:spPr>
      </p:pic>
      <p:sp>
        <p:nvSpPr>
          <p:cNvPr id="7" name="TextBox 6"/>
          <p:cNvSpPr txBox="1"/>
          <p:nvPr/>
        </p:nvSpPr>
        <p:spPr>
          <a:xfrm>
            <a:off x="2116843" y="5348330"/>
            <a:ext cx="4808254" cy="400110"/>
          </a:xfrm>
          <a:prstGeom prst="rect">
            <a:avLst/>
          </a:prstGeom>
          <a:noFill/>
        </p:spPr>
        <p:txBody>
          <a:bodyPr wrap="square" rtlCol="0">
            <a:spAutoFit/>
          </a:bodyPr>
          <a:lstStyle/>
          <a:p>
            <a:r>
              <a:rPr lang="en-US" sz="2000" b="1" dirty="0" smtClean="0"/>
              <a:t>STRETCH OR DEFORM AN OBJECT.</a:t>
            </a:r>
            <a:endParaRPr lang="en-US" sz="2000" b="1" dirty="0"/>
          </a:p>
        </p:txBody>
      </p:sp>
      <p:sp>
        <p:nvSpPr>
          <p:cNvPr id="3" name="TextBox 2"/>
          <p:cNvSpPr txBox="1"/>
          <p:nvPr/>
        </p:nvSpPr>
        <p:spPr>
          <a:xfrm>
            <a:off x="2751894" y="6122877"/>
            <a:ext cx="4006879" cy="369332"/>
          </a:xfrm>
          <a:prstGeom prst="rect">
            <a:avLst/>
          </a:prstGeom>
          <a:noFill/>
        </p:spPr>
        <p:txBody>
          <a:bodyPr wrap="square" rtlCol="0">
            <a:spAutoFit/>
          </a:bodyPr>
          <a:lstStyle/>
          <a:p>
            <a:r>
              <a:rPr lang="en-US" dirty="0" smtClean="0"/>
              <a:t>SOMETIMES, FORCES CAN . . . </a:t>
            </a:r>
            <a:endParaRPr lang="en-US" dirty="0"/>
          </a:p>
        </p:txBody>
      </p:sp>
    </p:spTree>
    <p:extLst>
      <p:ext uri="{BB962C8B-B14F-4D97-AF65-F5344CB8AC3E}">
        <p14:creationId xmlns:p14="http://schemas.microsoft.com/office/powerpoint/2010/main" val="399239340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PHYSICS AND GEODYNAMICS</a:t>
            </a:r>
            <a:endParaRPr lang="en-US" dirty="0"/>
          </a:p>
        </p:txBody>
      </p:sp>
      <p:pic>
        <p:nvPicPr>
          <p:cNvPr id="4" name="Picture 3"/>
          <p:cNvPicPr>
            <a:picLocks noChangeAspect="1"/>
          </p:cNvPicPr>
          <p:nvPr/>
        </p:nvPicPr>
        <p:blipFill>
          <a:blip r:embed="rId2"/>
          <a:stretch>
            <a:fillRect/>
          </a:stretch>
        </p:blipFill>
        <p:spPr>
          <a:xfrm>
            <a:off x="1917700" y="1287099"/>
            <a:ext cx="5308600" cy="4597400"/>
          </a:xfrm>
          <a:prstGeom prst="rect">
            <a:avLst/>
          </a:prstGeom>
        </p:spPr>
      </p:pic>
      <p:sp>
        <p:nvSpPr>
          <p:cNvPr id="5" name="TextBox 4"/>
          <p:cNvSpPr txBox="1"/>
          <p:nvPr/>
        </p:nvSpPr>
        <p:spPr>
          <a:xfrm>
            <a:off x="3072822" y="6087297"/>
            <a:ext cx="3417732" cy="369332"/>
          </a:xfrm>
          <a:prstGeom prst="rect">
            <a:avLst/>
          </a:prstGeom>
          <a:noFill/>
        </p:spPr>
        <p:txBody>
          <a:bodyPr wrap="square" rtlCol="0">
            <a:spAutoFit/>
          </a:bodyPr>
          <a:lstStyle/>
          <a:p>
            <a:r>
              <a:rPr lang="en-US" dirty="0" smtClean="0"/>
              <a:t>SPIN OR ROTATE A BODY.</a:t>
            </a:r>
            <a:endParaRPr lang="en-US" dirty="0"/>
          </a:p>
        </p:txBody>
      </p:sp>
    </p:spTree>
    <p:extLst>
      <p:ext uri="{BB962C8B-B14F-4D97-AF65-F5344CB8AC3E}">
        <p14:creationId xmlns:p14="http://schemas.microsoft.com/office/powerpoint/2010/main" val="192221280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PHYSICS AND GEODYNAMICS</a:t>
            </a:r>
            <a:endParaRPr lang="en-US" dirty="0"/>
          </a:p>
        </p:txBody>
      </p:sp>
      <p:sp>
        <p:nvSpPr>
          <p:cNvPr id="3" name="TextBox 2"/>
          <p:cNvSpPr txBox="1"/>
          <p:nvPr/>
        </p:nvSpPr>
        <p:spPr>
          <a:xfrm>
            <a:off x="752529" y="1508764"/>
            <a:ext cx="7603668" cy="923330"/>
          </a:xfrm>
          <a:prstGeom prst="rect">
            <a:avLst/>
          </a:prstGeom>
          <a:noFill/>
        </p:spPr>
        <p:txBody>
          <a:bodyPr wrap="square" rtlCol="0">
            <a:spAutoFit/>
          </a:bodyPr>
          <a:lstStyle/>
          <a:p>
            <a:r>
              <a:rPr lang="en-US" dirty="0" smtClean="0"/>
              <a:t>IF A FORCE DEFORMS A BODY AND STRETCHES IT OUT, LIKE A SPRING, THEN THE MORE FORCE (AKA STRESS) EXERTED ON THE SPRING, THE FARTHER OUT IT STRETCHES (AKA STRAIN).</a:t>
            </a:r>
            <a:endParaRPr lang="en-US" dirty="0"/>
          </a:p>
        </p:txBody>
      </p:sp>
      <p:pic>
        <p:nvPicPr>
          <p:cNvPr id="6" name="Picture 5"/>
          <p:cNvPicPr>
            <a:picLocks noChangeAspect="1"/>
          </p:cNvPicPr>
          <p:nvPr/>
        </p:nvPicPr>
        <p:blipFill>
          <a:blip r:embed="rId2"/>
          <a:stretch>
            <a:fillRect/>
          </a:stretch>
        </p:blipFill>
        <p:spPr>
          <a:xfrm>
            <a:off x="1587500" y="2695222"/>
            <a:ext cx="5956300" cy="3048000"/>
          </a:xfrm>
          <a:prstGeom prst="rect">
            <a:avLst/>
          </a:prstGeom>
        </p:spPr>
      </p:pic>
    </p:spTree>
    <p:extLst>
      <p:ext uri="{BB962C8B-B14F-4D97-AF65-F5344CB8AC3E}">
        <p14:creationId xmlns:p14="http://schemas.microsoft.com/office/powerpoint/2010/main" val="50071438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PHYSICS AND GEODYNAMICS</a:t>
            </a:r>
            <a:endParaRPr lang="en-US" dirty="0"/>
          </a:p>
        </p:txBody>
      </p:sp>
      <p:sp>
        <p:nvSpPr>
          <p:cNvPr id="3" name="TextBox 2"/>
          <p:cNvSpPr txBox="1"/>
          <p:nvPr/>
        </p:nvSpPr>
        <p:spPr>
          <a:xfrm>
            <a:off x="752529" y="1508764"/>
            <a:ext cx="7603668" cy="923330"/>
          </a:xfrm>
          <a:prstGeom prst="rect">
            <a:avLst/>
          </a:prstGeom>
          <a:noFill/>
        </p:spPr>
        <p:txBody>
          <a:bodyPr wrap="square" rtlCol="0">
            <a:spAutoFit/>
          </a:bodyPr>
          <a:lstStyle/>
          <a:p>
            <a:r>
              <a:rPr lang="en-US" dirty="0" smtClean="0"/>
              <a:t>IF A FORCE DEFORMS A BODY AND STRETCHES IT OUT, LIKE A SPRING, THEN THE MORE FORCE (AKA STRESS) EXERTED ON THE SPRING, THE FARTHER OUT IT STRETCHES (AKA STRAIN).</a:t>
            </a:r>
            <a:endParaRPr lang="en-US" dirty="0"/>
          </a:p>
        </p:txBody>
      </p:sp>
      <p:pic>
        <p:nvPicPr>
          <p:cNvPr id="6" name="Picture 5"/>
          <p:cNvPicPr>
            <a:picLocks noChangeAspect="1"/>
          </p:cNvPicPr>
          <p:nvPr/>
        </p:nvPicPr>
        <p:blipFill>
          <a:blip r:embed="rId2"/>
          <a:stretch>
            <a:fillRect/>
          </a:stretch>
        </p:blipFill>
        <p:spPr>
          <a:xfrm>
            <a:off x="1587500" y="2695222"/>
            <a:ext cx="5956300" cy="3048000"/>
          </a:xfrm>
          <a:prstGeom prst="rect">
            <a:avLst/>
          </a:prstGeom>
        </p:spPr>
      </p:pic>
      <p:sp>
        <p:nvSpPr>
          <p:cNvPr id="4" name="TextBox 3"/>
          <p:cNvSpPr txBox="1"/>
          <p:nvPr/>
        </p:nvSpPr>
        <p:spPr>
          <a:xfrm>
            <a:off x="1876779" y="6011332"/>
            <a:ext cx="5461000" cy="584776"/>
          </a:xfrm>
          <a:prstGeom prst="rect">
            <a:avLst/>
          </a:prstGeom>
          <a:noFill/>
        </p:spPr>
        <p:txBody>
          <a:bodyPr wrap="square" rtlCol="0">
            <a:spAutoFit/>
          </a:bodyPr>
          <a:lstStyle/>
          <a:p>
            <a:r>
              <a:rPr lang="en-US" dirty="0" smtClean="0"/>
              <a:t>THIS IS KNOWN AS </a:t>
            </a:r>
            <a:r>
              <a:rPr lang="en-US" sz="3200" b="1" i="1" dirty="0" smtClean="0">
                <a:solidFill>
                  <a:srgbClr val="FFFF00"/>
                </a:solidFill>
              </a:rPr>
              <a:t>HOOKE’S LAW</a:t>
            </a:r>
            <a:r>
              <a:rPr lang="en-US" dirty="0" smtClean="0"/>
              <a:t>.</a:t>
            </a:r>
            <a:endParaRPr lang="en-US" dirty="0"/>
          </a:p>
        </p:txBody>
      </p:sp>
    </p:spTree>
    <p:extLst>
      <p:ext uri="{BB962C8B-B14F-4D97-AF65-F5344CB8AC3E}">
        <p14:creationId xmlns:p14="http://schemas.microsoft.com/office/powerpoint/2010/main" val="157982679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PHYSICS AND GEODYNAMICS</a:t>
            </a:r>
            <a:endParaRPr lang="en-US" dirty="0"/>
          </a:p>
        </p:txBody>
      </p:sp>
      <p:sp>
        <p:nvSpPr>
          <p:cNvPr id="4" name="TextBox 3"/>
          <p:cNvSpPr txBox="1"/>
          <p:nvPr/>
        </p:nvSpPr>
        <p:spPr>
          <a:xfrm>
            <a:off x="2808112" y="1474081"/>
            <a:ext cx="3287888" cy="584776"/>
          </a:xfrm>
          <a:prstGeom prst="rect">
            <a:avLst/>
          </a:prstGeom>
          <a:noFill/>
        </p:spPr>
        <p:txBody>
          <a:bodyPr wrap="square" rtlCol="0">
            <a:spAutoFit/>
          </a:bodyPr>
          <a:lstStyle/>
          <a:p>
            <a:r>
              <a:rPr lang="en-US" sz="3200" b="1" i="1" dirty="0" smtClean="0">
                <a:solidFill>
                  <a:srgbClr val="FFFF00"/>
                </a:solidFill>
              </a:rPr>
              <a:t>HOOKE’S LAW</a:t>
            </a:r>
            <a:endParaRPr lang="en-US" dirty="0"/>
          </a:p>
        </p:txBody>
      </p:sp>
      <p:pic>
        <p:nvPicPr>
          <p:cNvPr id="5" name="Picture 4"/>
          <p:cNvPicPr>
            <a:picLocks noChangeAspect="1"/>
          </p:cNvPicPr>
          <p:nvPr/>
        </p:nvPicPr>
        <p:blipFill>
          <a:blip r:embed="rId2"/>
          <a:stretch>
            <a:fillRect/>
          </a:stretch>
        </p:blipFill>
        <p:spPr>
          <a:xfrm>
            <a:off x="3403600" y="2197100"/>
            <a:ext cx="2336800" cy="1447800"/>
          </a:xfrm>
          <a:prstGeom prst="rect">
            <a:avLst/>
          </a:prstGeom>
        </p:spPr>
      </p:pic>
      <p:sp>
        <p:nvSpPr>
          <p:cNvPr id="7" name="TextBox 6"/>
          <p:cNvSpPr txBox="1"/>
          <p:nvPr/>
        </p:nvSpPr>
        <p:spPr>
          <a:xfrm>
            <a:off x="1733176" y="4198471"/>
            <a:ext cx="6191624" cy="369332"/>
          </a:xfrm>
          <a:prstGeom prst="rect">
            <a:avLst/>
          </a:prstGeom>
          <a:noFill/>
        </p:spPr>
        <p:txBody>
          <a:bodyPr wrap="square" rtlCol="0">
            <a:spAutoFit/>
          </a:bodyPr>
          <a:lstStyle/>
          <a:p>
            <a:r>
              <a:rPr lang="en-US" dirty="0" smtClean="0"/>
              <a:t>STRESS       IS PROPORTIONAL TO       STRAIN</a:t>
            </a:r>
            <a:endParaRPr lang="en-US" dirty="0"/>
          </a:p>
        </p:txBody>
      </p:sp>
      <p:cxnSp>
        <p:nvCxnSpPr>
          <p:cNvPr id="11" name="Straight Arrow Connector 10"/>
          <p:cNvCxnSpPr/>
          <p:nvPr/>
        </p:nvCxnSpPr>
        <p:spPr>
          <a:xfrm flipV="1">
            <a:off x="2315882" y="3272118"/>
            <a:ext cx="1087718" cy="926353"/>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3" name="Straight Arrow Connector 12"/>
          <p:cNvCxnSpPr/>
          <p:nvPr/>
        </p:nvCxnSpPr>
        <p:spPr>
          <a:xfrm flipH="1" flipV="1">
            <a:off x="5483412" y="3122706"/>
            <a:ext cx="1165412" cy="1270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4" name="TextBox 13"/>
          <p:cNvSpPr txBox="1"/>
          <p:nvPr/>
        </p:nvSpPr>
        <p:spPr>
          <a:xfrm>
            <a:off x="457200" y="5020235"/>
            <a:ext cx="8089153" cy="1754327"/>
          </a:xfrm>
          <a:prstGeom prst="rect">
            <a:avLst/>
          </a:prstGeom>
          <a:noFill/>
        </p:spPr>
        <p:txBody>
          <a:bodyPr wrap="square" rtlCol="0">
            <a:spAutoFit/>
          </a:bodyPr>
          <a:lstStyle/>
          <a:p>
            <a:r>
              <a:rPr lang="en-US" dirty="0" smtClean="0"/>
              <a:t>THE “k” IS CALLED THE “SPRING CONSTANT”, AND VARIES DEPENDING ON HOW EASY (OR DIFFICULT) IS IS TO STRETCH THE SPRING. </a:t>
            </a:r>
          </a:p>
          <a:p>
            <a:r>
              <a:rPr lang="en-US" dirty="0" smtClean="0"/>
              <a:t>(SMALL k = EASY TO STRETCH, LARGE k = HARD TO STRETCH)</a:t>
            </a:r>
          </a:p>
          <a:p>
            <a:r>
              <a:rPr lang="en-US" dirty="0" smtClean="0"/>
              <a:t>THE MINUS SIGN IMPLIES THAT THE FORCE APPLIED BY THE SPRING PULLS IN THE OPPOSITE DIRECTION FROM WHICH IT IS STRETCHED.</a:t>
            </a:r>
          </a:p>
          <a:p>
            <a:r>
              <a:rPr lang="en-US" dirty="0" smtClean="0"/>
              <a:t>(This factor will play an important role later on, as we will see, in dynamics.)</a:t>
            </a:r>
            <a:endParaRPr lang="en-US" dirty="0"/>
          </a:p>
        </p:txBody>
      </p:sp>
    </p:spTree>
    <p:extLst>
      <p:ext uri="{BB962C8B-B14F-4D97-AF65-F5344CB8AC3E}">
        <p14:creationId xmlns:p14="http://schemas.microsoft.com/office/powerpoint/2010/main" val="258312465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PHYSICS AND GEODYNAMICS</a:t>
            </a:r>
            <a:endParaRPr lang="en-US" dirty="0"/>
          </a:p>
        </p:txBody>
      </p:sp>
      <p:sp>
        <p:nvSpPr>
          <p:cNvPr id="4" name="TextBox 3"/>
          <p:cNvSpPr txBox="1"/>
          <p:nvPr/>
        </p:nvSpPr>
        <p:spPr>
          <a:xfrm>
            <a:off x="2808112" y="1474081"/>
            <a:ext cx="3287888" cy="584776"/>
          </a:xfrm>
          <a:prstGeom prst="rect">
            <a:avLst/>
          </a:prstGeom>
          <a:noFill/>
        </p:spPr>
        <p:txBody>
          <a:bodyPr wrap="square" rtlCol="0">
            <a:spAutoFit/>
          </a:bodyPr>
          <a:lstStyle/>
          <a:p>
            <a:r>
              <a:rPr lang="en-US" sz="3200" b="1" i="1" dirty="0" smtClean="0">
                <a:solidFill>
                  <a:srgbClr val="FFFF00"/>
                </a:solidFill>
              </a:rPr>
              <a:t>HOOKE’S LAW</a:t>
            </a:r>
            <a:endParaRPr lang="en-US" dirty="0"/>
          </a:p>
        </p:txBody>
      </p:sp>
      <p:pic>
        <p:nvPicPr>
          <p:cNvPr id="3" name="Picture 2"/>
          <p:cNvPicPr>
            <a:picLocks noChangeAspect="1"/>
          </p:cNvPicPr>
          <p:nvPr/>
        </p:nvPicPr>
        <p:blipFill>
          <a:blip r:embed="rId2"/>
          <a:stretch>
            <a:fillRect/>
          </a:stretch>
        </p:blipFill>
        <p:spPr>
          <a:xfrm>
            <a:off x="357012" y="3666358"/>
            <a:ext cx="4902200" cy="2832100"/>
          </a:xfrm>
          <a:prstGeom prst="rect">
            <a:avLst/>
          </a:prstGeom>
        </p:spPr>
      </p:pic>
      <p:sp>
        <p:nvSpPr>
          <p:cNvPr id="6" name="TextBox 5"/>
          <p:cNvSpPr txBox="1"/>
          <p:nvPr/>
        </p:nvSpPr>
        <p:spPr>
          <a:xfrm>
            <a:off x="457200" y="2266576"/>
            <a:ext cx="8353195" cy="1200329"/>
          </a:xfrm>
          <a:prstGeom prst="rect">
            <a:avLst/>
          </a:prstGeom>
          <a:noFill/>
        </p:spPr>
        <p:txBody>
          <a:bodyPr wrap="square" rtlCol="0">
            <a:spAutoFit/>
          </a:bodyPr>
          <a:lstStyle/>
          <a:p>
            <a:r>
              <a:rPr lang="en-US" dirty="0" smtClean="0"/>
              <a:t>OF COURSE, SPRINGS CAN NOT ONLY BE STRETCHED OUT, THEY CAN ALSO BE COMPRESSED.  THEY HAVE THE PROPERTY THAT ALLOWS THEM TO RETURN TO THEIR ORIGINAL SHAPE AFTER BEING DEFORMED.</a:t>
            </a:r>
          </a:p>
          <a:p>
            <a:r>
              <a:rPr lang="en-US" dirty="0" smtClean="0"/>
              <a:t>(Not all materials do.)</a:t>
            </a:r>
            <a:endParaRPr lang="en-US" dirty="0"/>
          </a:p>
        </p:txBody>
      </p:sp>
      <p:sp>
        <p:nvSpPr>
          <p:cNvPr id="8" name="TextBox 7"/>
          <p:cNvSpPr txBox="1"/>
          <p:nvPr/>
        </p:nvSpPr>
        <p:spPr>
          <a:xfrm>
            <a:off x="5546689" y="4050902"/>
            <a:ext cx="3263705" cy="2462213"/>
          </a:xfrm>
          <a:prstGeom prst="rect">
            <a:avLst/>
          </a:prstGeom>
          <a:noFill/>
        </p:spPr>
        <p:txBody>
          <a:bodyPr wrap="square" rtlCol="0">
            <a:spAutoFit/>
          </a:bodyPr>
          <a:lstStyle/>
          <a:p>
            <a:r>
              <a:rPr lang="en-US" sz="1400" dirty="0" smtClean="0"/>
              <a:t>FORCE COMPRESSING</a:t>
            </a:r>
          </a:p>
          <a:p>
            <a:r>
              <a:rPr lang="en-US" sz="1400" i="1" dirty="0" smtClean="0">
                <a:solidFill>
                  <a:srgbClr val="FFFF00"/>
                </a:solidFill>
              </a:rPr>
              <a:t>(COPRESSION)</a:t>
            </a:r>
            <a:endParaRPr lang="en-US" sz="1400" i="1" dirty="0">
              <a:solidFill>
                <a:srgbClr val="FFFF00"/>
              </a:solidFill>
            </a:endParaRPr>
          </a:p>
          <a:p>
            <a:endParaRPr lang="en-US" sz="1400" dirty="0" smtClean="0"/>
          </a:p>
          <a:p>
            <a:endParaRPr lang="en-US" sz="1400" dirty="0"/>
          </a:p>
          <a:p>
            <a:r>
              <a:rPr lang="en-US" sz="1400" dirty="0" smtClean="0"/>
              <a:t>NO FORCES ACTING ON SPRING</a:t>
            </a:r>
          </a:p>
          <a:p>
            <a:r>
              <a:rPr lang="en-US" sz="1400" i="1" dirty="0" smtClean="0">
                <a:solidFill>
                  <a:srgbClr val="FFFF00"/>
                </a:solidFill>
              </a:rPr>
              <a:t>(SPRING IN EQUILIBRIUM)</a:t>
            </a:r>
          </a:p>
          <a:p>
            <a:endParaRPr lang="en-US" sz="1400" dirty="0"/>
          </a:p>
          <a:p>
            <a:endParaRPr lang="en-US" sz="1400" dirty="0"/>
          </a:p>
          <a:p>
            <a:endParaRPr lang="en-US" sz="1400" dirty="0" smtClean="0"/>
          </a:p>
          <a:p>
            <a:r>
              <a:rPr lang="en-US" sz="1400" dirty="0" smtClean="0"/>
              <a:t>SPRING STRETCHED OUT</a:t>
            </a:r>
          </a:p>
          <a:p>
            <a:r>
              <a:rPr lang="en-US" sz="1400" i="1" dirty="0" smtClean="0">
                <a:solidFill>
                  <a:srgbClr val="FFFF00"/>
                </a:solidFill>
              </a:rPr>
              <a:t>(TENSION)</a:t>
            </a:r>
            <a:endParaRPr lang="en-US" sz="1400" i="1" dirty="0">
              <a:solidFill>
                <a:srgbClr val="FFFF00"/>
              </a:solidFill>
            </a:endParaRPr>
          </a:p>
        </p:txBody>
      </p:sp>
      <p:cxnSp>
        <p:nvCxnSpPr>
          <p:cNvPr id="10" name="Straight Arrow Connector 9"/>
          <p:cNvCxnSpPr/>
          <p:nvPr/>
        </p:nvCxnSpPr>
        <p:spPr>
          <a:xfrm flipH="1">
            <a:off x="3102931" y="4211652"/>
            <a:ext cx="2443758"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5" name="Straight Arrow Connector 14"/>
          <p:cNvCxnSpPr/>
          <p:nvPr/>
        </p:nvCxnSpPr>
        <p:spPr>
          <a:xfrm flipH="1">
            <a:off x="3102931" y="5079702"/>
            <a:ext cx="2443758" cy="3215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p:nvPr/>
        </p:nvCxnSpPr>
        <p:spPr>
          <a:xfrm flipH="1">
            <a:off x="4485584" y="6156728"/>
            <a:ext cx="1061105"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22561275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PHYSICS AND GEODYNAMICS</a:t>
            </a:r>
            <a:endParaRPr lang="en-US" dirty="0"/>
          </a:p>
        </p:txBody>
      </p:sp>
      <p:sp>
        <p:nvSpPr>
          <p:cNvPr id="3" name="Content Placeholder 2"/>
          <p:cNvSpPr>
            <a:spLocks noGrp="1"/>
          </p:cNvSpPr>
          <p:nvPr>
            <p:ph idx="1"/>
          </p:nvPr>
        </p:nvSpPr>
        <p:spPr/>
        <p:txBody>
          <a:bodyPr>
            <a:normAutofit/>
          </a:bodyPr>
          <a:lstStyle/>
          <a:p>
            <a:r>
              <a:rPr lang="en-US" sz="3200" b="1" dirty="0" smtClean="0"/>
              <a:t>Pre-Modular Questions</a:t>
            </a:r>
            <a:r>
              <a:rPr lang="en-US" sz="3200" b="1" dirty="0" smtClean="0"/>
              <a:t>:</a:t>
            </a:r>
          </a:p>
          <a:p>
            <a:pPr marL="493776" indent="-457200">
              <a:buAutoNum type="arabicPeriod"/>
            </a:pPr>
            <a:r>
              <a:rPr lang="en-US" sz="2000" b="1" dirty="0" smtClean="0"/>
              <a:t>Newton’s Laws of Motion have little to do with the complex motions of materials within the Earth. (T/F)</a:t>
            </a:r>
          </a:p>
          <a:p>
            <a:pPr marL="493776" indent="-457200">
              <a:buAutoNum type="arabicPeriod"/>
            </a:pPr>
            <a:endParaRPr lang="en-US" sz="2000" b="1" dirty="0" smtClean="0"/>
          </a:p>
          <a:p>
            <a:pPr marL="493776" indent="-457200">
              <a:buAutoNum type="arabicPeriod"/>
            </a:pPr>
            <a:r>
              <a:rPr lang="en-US" sz="2000" b="1" dirty="0" smtClean="0"/>
              <a:t> Hooke’s Law can be applied to moving solid/liquid structures.  (T/F)</a:t>
            </a:r>
          </a:p>
          <a:p>
            <a:pPr marL="493776" indent="-457200">
              <a:buAutoNum type="arabicPeriod"/>
            </a:pPr>
            <a:endParaRPr lang="en-US" sz="2000" b="1" dirty="0"/>
          </a:p>
          <a:p>
            <a:pPr marL="493776" indent="-457200">
              <a:buFont typeface="Wingdings 2"/>
              <a:buAutoNum type="arabicPeriod"/>
            </a:pPr>
            <a:r>
              <a:rPr lang="en-US" sz="2000" b="1" dirty="0"/>
              <a:t>Conduction is the primary principle behind the vertical motion of inner Earth toward the surface</a:t>
            </a:r>
            <a:r>
              <a:rPr lang="en-US" sz="2000" b="1" dirty="0" smtClean="0"/>
              <a:t>.  (T/F)</a:t>
            </a:r>
          </a:p>
          <a:p>
            <a:pPr marL="493776" indent="-457200">
              <a:buFont typeface="Wingdings 2"/>
              <a:buAutoNum type="arabicPeriod"/>
            </a:pPr>
            <a:endParaRPr lang="en-US" sz="2000" b="1" dirty="0"/>
          </a:p>
          <a:p>
            <a:pPr marL="493776" indent="-457200">
              <a:buFont typeface="Wingdings 2"/>
              <a:buAutoNum type="arabicPeriod"/>
            </a:pPr>
            <a:r>
              <a:rPr lang="en-US" sz="2000" dirty="0"/>
              <a:t>C-O-H-S fluids may constitute up to 10% in </a:t>
            </a:r>
            <a:r>
              <a:rPr lang="en-US" sz="2000" dirty="0" smtClean="0"/>
              <a:t>the liquid </a:t>
            </a:r>
            <a:r>
              <a:rPr lang="en-US" sz="2000" dirty="0"/>
              <a:t>metallic </a:t>
            </a:r>
            <a:r>
              <a:rPr lang="en-US" sz="2000" dirty="0" err="1" smtClean="0"/>
              <a:t>coreof</a:t>
            </a:r>
            <a:r>
              <a:rPr lang="en-US" sz="2000" dirty="0" smtClean="0"/>
              <a:t> the Earth.  (T/F)</a:t>
            </a:r>
            <a:endParaRPr lang="en-US" sz="2000" dirty="0"/>
          </a:p>
          <a:p>
            <a:pPr marL="493776" indent="-457200">
              <a:buFont typeface="Wingdings 2"/>
              <a:buAutoNum type="arabicPeriod"/>
            </a:pPr>
            <a:endParaRPr lang="en-US" sz="2000" b="1" dirty="0" smtClean="0"/>
          </a:p>
          <a:p>
            <a:pPr marL="493776" indent="-457200">
              <a:buFont typeface="Wingdings 2"/>
              <a:buAutoNum type="arabicPeriod"/>
            </a:pPr>
            <a:endParaRPr lang="en-US" sz="2000" b="1" dirty="0"/>
          </a:p>
          <a:p>
            <a:pPr marL="493776" indent="-457200">
              <a:buFont typeface="Wingdings 2"/>
              <a:buAutoNum type="arabicPeriod"/>
            </a:pPr>
            <a:endParaRPr lang="en-US" sz="2000" b="1" dirty="0"/>
          </a:p>
          <a:p>
            <a:pPr marL="493776" indent="-457200">
              <a:buAutoNum type="arabicPeriod"/>
            </a:pPr>
            <a:endParaRPr lang="en-US" sz="2000" b="1" dirty="0" smtClean="0"/>
          </a:p>
          <a:p>
            <a:pPr marL="36576" indent="0">
              <a:buNone/>
            </a:pPr>
            <a:endParaRPr lang="en-US" sz="2000" b="1" dirty="0" smtClean="0"/>
          </a:p>
          <a:p>
            <a:pPr marL="36576" indent="0">
              <a:buNone/>
            </a:pPr>
            <a:endParaRPr lang="en-US" sz="2000" b="1" dirty="0" smtClean="0"/>
          </a:p>
          <a:p>
            <a:endParaRPr lang="en-US" sz="2000" b="1" dirty="0"/>
          </a:p>
          <a:p>
            <a:endParaRPr lang="en-US" sz="2000" b="1" dirty="0" smtClean="0"/>
          </a:p>
          <a:p>
            <a:endParaRPr lang="en-US" sz="3200" b="1" dirty="0"/>
          </a:p>
          <a:p>
            <a:endParaRPr lang="en-US" sz="2000" b="1" dirty="0"/>
          </a:p>
        </p:txBody>
      </p:sp>
    </p:spTree>
    <p:extLst>
      <p:ext uri="{BB962C8B-B14F-4D97-AF65-F5344CB8AC3E}">
        <p14:creationId xmlns:p14="http://schemas.microsoft.com/office/powerpoint/2010/main" val="305580878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PHYSICS AND GEODYNAMICS</a:t>
            </a:r>
            <a:endParaRPr lang="en-US" dirty="0"/>
          </a:p>
        </p:txBody>
      </p:sp>
      <p:sp>
        <p:nvSpPr>
          <p:cNvPr id="4" name="TextBox 3"/>
          <p:cNvSpPr txBox="1"/>
          <p:nvPr/>
        </p:nvSpPr>
        <p:spPr>
          <a:xfrm>
            <a:off x="2808112" y="1474081"/>
            <a:ext cx="3287888" cy="584776"/>
          </a:xfrm>
          <a:prstGeom prst="rect">
            <a:avLst/>
          </a:prstGeom>
          <a:noFill/>
        </p:spPr>
        <p:txBody>
          <a:bodyPr wrap="square" rtlCol="0">
            <a:spAutoFit/>
          </a:bodyPr>
          <a:lstStyle/>
          <a:p>
            <a:r>
              <a:rPr lang="en-US" sz="3200" b="1" i="1" dirty="0" smtClean="0">
                <a:solidFill>
                  <a:srgbClr val="FFFF00"/>
                </a:solidFill>
              </a:rPr>
              <a:t>HOOKE’S LAW</a:t>
            </a:r>
            <a:endParaRPr lang="en-US" dirty="0"/>
          </a:p>
        </p:txBody>
      </p:sp>
      <p:sp>
        <p:nvSpPr>
          <p:cNvPr id="5" name="TextBox 4"/>
          <p:cNvSpPr txBox="1"/>
          <p:nvPr/>
        </p:nvSpPr>
        <p:spPr>
          <a:xfrm>
            <a:off x="3226123" y="2475551"/>
            <a:ext cx="2540223" cy="369332"/>
          </a:xfrm>
          <a:prstGeom prst="rect">
            <a:avLst/>
          </a:prstGeom>
          <a:noFill/>
        </p:spPr>
        <p:txBody>
          <a:bodyPr wrap="square" rtlCol="0">
            <a:spAutoFit/>
          </a:bodyPr>
          <a:lstStyle/>
          <a:p>
            <a:r>
              <a:rPr lang="en-US" dirty="0" smtClean="0"/>
              <a:t>SOME EXAMPLES:</a:t>
            </a:r>
            <a:endParaRPr lang="en-US" dirty="0"/>
          </a:p>
        </p:txBody>
      </p:sp>
      <p:pic>
        <p:nvPicPr>
          <p:cNvPr id="7" name="Picture 6"/>
          <p:cNvPicPr>
            <a:picLocks noChangeAspect="1"/>
          </p:cNvPicPr>
          <p:nvPr/>
        </p:nvPicPr>
        <p:blipFill>
          <a:blip r:embed="rId2"/>
          <a:stretch>
            <a:fillRect/>
          </a:stretch>
        </p:blipFill>
        <p:spPr>
          <a:xfrm>
            <a:off x="114300" y="2844883"/>
            <a:ext cx="8902700" cy="3175000"/>
          </a:xfrm>
          <a:prstGeom prst="rect">
            <a:avLst/>
          </a:prstGeom>
        </p:spPr>
      </p:pic>
      <p:sp>
        <p:nvSpPr>
          <p:cNvPr id="9" name="TextBox 8"/>
          <p:cNvSpPr txBox="1"/>
          <p:nvPr/>
        </p:nvSpPr>
        <p:spPr>
          <a:xfrm>
            <a:off x="1415143" y="6204857"/>
            <a:ext cx="6858000" cy="369332"/>
          </a:xfrm>
          <a:prstGeom prst="rect">
            <a:avLst/>
          </a:prstGeom>
          <a:noFill/>
        </p:spPr>
        <p:txBody>
          <a:bodyPr wrap="square" rtlCol="0">
            <a:spAutoFit/>
          </a:bodyPr>
          <a:lstStyle/>
          <a:p>
            <a:r>
              <a:rPr lang="en-US" dirty="0" smtClean="0"/>
              <a:t>STRETCHING PRODUCES </a:t>
            </a:r>
            <a:r>
              <a:rPr lang="en-US" b="1" i="1" dirty="0" smtClean="0">
                <a:solidFill>
                  <a:srgbClr val="FFFF00"/>
                </a:solidFill>
              </a:rPr>
              <a:t>TENSION</a:t>
            </a:r>
            <a:r>
              <a:rPr lang="en-US" dirty="0" smtClean="0"/>
              <a:t> ON THIS OBJECT.</a:t>
            </a:r>
            <a:endParaRPr lang="en-US" dirty="0"/>
          </a:p>
        </p:txBody>
      </p:sp>
    </p:spTree>
    <p:extLst>
      <p:ext uri="{BB962C8B-B14F-4D97-AF65-F5344CB8AC3E}">
        <p14:creationId xmlns:p14="http://schemas.microsoft.com/office/powerpoint/2010/main" val="211900230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PHYSICS AND GEODYNAMICS</a:t>
            </a:r>
            <a:endParaRPr lang="en-US" dirty="0"/>
          </a:p>
        </p:txBody>
      </p:sp>
      <p:sp>
        <p:nvSpPr>
          <p:cNvPr id="5" name="TextBox 4"/>
          <p:cNvSpPr txBox="1"/>
          <p:nvPr/>
        </p:nvSpPr>
        <p:spPr>
          <a:xfrm>
            <a:off x="3226123" y="2475551"/>
            <a:ext cx="2540223" cy="369332"/>
          </a:xfrm>
          <a:prstGeom prst="rect">
            <a:avLst/>
          </a:prstGeom>
          <a:noFill/>
        </p:spPr>
        <p:txBody>
          <a:bodyPr wrap="square" rtlCol="0">
            <a:spAutoFit/>
          </a:bodyPr>
          <a:lstStyle/>
          <a:p>
            <a:r>
              <a:rPr lang="en-US" dirty="0" smtClean="0"/>
              <a:t>SOME EXAMPLES:</a:t>
            </a:r>
            <a:endParaRPr lang="en-US" dirty="0"/>
          </a:p>
        </p:txBody>
      </p:sp>
      <p:sp>
        <p:nvSpPr>
          <p:cNvPr id="9" name="TextBox 8"/>
          <p:cNvSpPr txBox="1"/>
          <p:nvPr/>
        </p:nvSpPr>
        <p:spPr>
          <a:xfrm>
            <a:off x="1853091" y="5879496"/>
            <a:ext cx="5577435" cy="369332"/>
          </a:xfrm>
          <a:prstGeom prst="rect">
            <a:avLst/>
          </a:prstGeom>
          <a:noFill/>
        </p:spPr>
        <p:txBody>
          <a:bodyPr wrap="square" rtlCol="0">
            <a:spAutoFit/>
          </a:bodyPr>
          <a:lstStyle/>
          <a:p>
            <a:r>
              <a:rPr lang="en-US" dirty="0" smtClean="0"/>
              <a:t>A BASEBALL BEING </a:t>
            </a:r>
            <a:r>
              <a:rPr lang="en-US" b="1" i="1" dirty="0" smtClean="0">
                <a:solidFill>
                  <a:srgbClr val="FFFF00"/>
                </a:solidFill>
              </a:rPr>
              <a:t>COMPRESSED</a:t>
            </a:r>
            <a:r>
              <a:rPr lang="en-US" dirty="0" smtClean="0"/>
              <a:t> AS IT IS HIT.</a:t>
            </a:r>
            <a:endParaRPr lang="en-US" dirty="0"/>
          </a:p>
        </p:txBody>
      </p:sp>
      <p:pic>
        <p:nvPicPr>
          <p:cNvPr id="3" name="Picture 2"/>
          <p:cNvPicPr>
            <a:picLocks noChangeAspect="1"/>
          </p:cNvPicPr>
          <p:nvPr/>
        </p:nvPicPr>
        <p:blipFill>
          <a:blip r:embed="rId2"/>
          <a:stretch>
            <a:fillRect/>
          </a:stretch>
        </p:blipFill>
        <p:spPr>
          <a:xfrm>
            <a:off x="1415143" y="2058857"/>
            <a:ext cx="5824178" cy="3466255"/>
          </a:xfrm>
          <a:prstGeom prst="rect">
            <a:avLst/>
          </a:prstGeom>
        </p:spPr>
      </p:pic>
      <p:sp>
        <p:nvSpPr>
          <p:cNvPr id="6" name="TextBox 5"/>
          <p:cNvSpPr txBox="1"/>
          <p:nvPr/>
        </p:nvSpPr>
        <p:spPr>
          <a:xfrm>
            <a:off x="1415143" y="1552222"/>
            <a:ext cx="5626301" cy="369332"/>
          </a:xfrm>
          <a:prstGeom prst="rect">
            <a:avLst/>
          </a:prstGeom>
          <a:noFill/>
        </p:spPr>
        <p:txBody>
          <a:bodyPr wrap="square" rtlCol="0">
            <a:spAutoFit/>
          </a:bodyPr>
          <a:lstStyle/>
          <a:p>
            <a:r>
              <a:rPr lang="en-US" b="1" dirty="0" smtClean="0"/>
              <a:t>   FORCES CAN ALSO </a:t>
            </a:r>
            <a:r>
              <a:rPr lang="en-US" b="1" i="1" dirty="0" smtClean="0">
                <a:solidFill>
                  <a:srgbClr val="FFFF00"/>
                </a:solidFill>
              </a:rPr>
              <a:t>COMPRESS</a:t>
            </a:r>
            <a:r>
              <a:rPr lang="en-US" b="1" dirty="0" smtClean="0"/>
              <a:t> AN OBJECT! </a:t>
            </a:r>
            <a:endParaRPr lang="en-US" b="1" dirty="0"/>
          </a:p>
        </p:txBody>
      </p:sp>
    </p:spTree>
    <p:extLst>
      <p:ext uri="{BB962C8B-B14F-4D97-AF65-F5344CB8AC3E}">
        <p14:creationId xmlns:p14="http://schemas.microsoft.com/office/powerpoint/2010/main" val="144757333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PHYSICS AND GEODYNAMICS</a:t>
            </a:r>
            <a:endParaRPr lang="en-US" dirty="0"/>
          </a:p>
        </p:txBody>
      </p:sp>
      <p:sp>
        <p:nvSpPr>
          <p:cNvPr id="6" name="TextBox 5"/>
          <p:cNvSpPr txBox="1"/>
          <p:nvPr/>
        </p:nvSpPr>
        <p:spPr>
          <a:xfrm>
            <a:off x="1415143" y="1552222"/>
            <a:ext cx="5626301" cy="369332"/>
          </a:xfrm>
          <a:prstGeom prst="rect">
            <a:avLst/>
          </a:prstGeom>
          <a:noFill/>
        </p:spPr>
        <p:txBody>
          <a:bodyPr wrap="square" rtlCol="0">
            <a:spAutoFit/>
          </a:bodyPr>
          <a:lstStyle/>
          <a:p>
            <a:r>
              <a:rPr lang="en-US" b="1" dirty="0" smtClean="0"/>
              <a:t>   FORCES CAN ALSO </a:t>
            </a:r>
            <a:r>
              <a:rPr lang="en-US" b="1" i="1" dirty="0" smtClean="0">
                <a:solidFill>
                  <a:srgbClr val="FFFF00"/>
                </a:solidFill>
              </a:rPr>
              <a:t>COMPRESS</a:t>
            </a:r>
            <a:r>
              <a:rPr lang="en-US" b="1" dirty="0" smtClean="0"/>
              <a:t> AN OBJECT! </a:t>
            </a:r>
            <a:endParaRPr lang="en-US" b="1" dirty="0"/>
          </a:p>
        </p:txBody>
      </p:sp>
      <p:sp>
        <p:nvSpPr>
          <p:cNvPr id="4" name="TextBox 3"/>
          <p:cNvSpPr txBox="1"/>
          <p:nvPr/>
        </p:nvSpPr>
        <p:spPr>
          <a:xfrm>
            <a:off x="457200" y="2078769"/>
            <a:ext cx="4306313" cy="2031325"/>
          </a:xfrm>
          <a:prstGeom prst="rect">
            <a:avLst/>
          </a:prstGeom>
          <a:noFill/>
        </p:spPr>
        <p:txBody>
          <a:bodyPr wrap="square" rtlCol="0">
            <a:spAutoFit/>
          </a:bodyPr>
          <a:lstStyle/>
          <a:p>
            <a:r>
              <a:rPr lang="en-US" dirty="0"/>
              <a:t>The bulk elastic properties of a material determine how much it will compress under a given amount of external pressure. The ratio of the change in pressure to the fractional volume compression is called the bulk modulus of the material.</a:t>
            </a:r>
          </a:p>
        </p:txBody>
      </p:sp>
      <p:pic>
        <p:nvPicPr>
          <p:cNvPr id="7" name="Picture 6"/>
          <p:cNvPicPr>
            <a:picLocks noChangeAspect="1"/>
          </p:cNvPicPr>
          <p:nvPr/>
        </p:nvPicPr>
        <p:blipFill>
          <a:blip r:embed="rId2"/>
          <a:stretch>
            <a:fillRect/>
          </a:stretch>
        </p:blipFill>
        <p:spPr>
          <a:xfrm>
            <a:off x="5223535" y="2078769"/>
            <a:ext cx="2540000" cy="1422400"/>
          </a:xfrm>
          <a:prstGeom prst="rect">
            <a:avLst/>
          </a:prstGeom>
        </p:spPr>
      </p:pic>
    </p:spTree>
    <p:extLst>
      <p:ext uri="{BB962C8B-B14F-4D97-AF65-F5344CB8AC3E}">
        <p14:creationId xmlns:p14="http://schemas.microsoft.com/office/powerpoint/2010/main" val="298238470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PHYSICS AND GEODYNAMICS</a:t>
            </a:r>
            <a:endParaRPr lang="en-US" dirty="0"/>
          </a:p>
        </p:txBody>
      </p:sp>
      <p:sp>
        <p:nvSpPr>
          <p:cNvPr id="6" name="TextBox 5"/>
          <p:cNvSpPr txBox="1"/>
          <p:nvPr/>
        </p:nvSpPr>
        <p:spPr>
          <a:xfrm>
            <a:off x="1415143" y="1552222"/>
            <a:ext cx="5626301" cy="369332"/>
          </a:xfrm>
          <a:prstGeom prst="rect">
            <a:avLst/>
          </a:prstGeom>
          <a:noFill/>
        </p:spPr>
        <p:txBody>
          <a:bodyPr wrap="square" rtlCol="0">
            <a:spAutoFit/>
          </a:bodyPr>
          <a:lstStyle/>
          <a:p>
            <a:r>
              <a:rPr lang="en-US" b="1" dirty="0" smtClean="0"/>
              <a:t>   FORCES CAN ALSO </a:t>
            </a:r>
            <a:r>
              <a:rPr lang="en-US" b="1" i="1" dirty="0" smtClean="0">
                <a:solidFill>
                  <a:srgbClr val="FFFF00"/>
                </a:solidFill>
              </a:rPr>
              <a:t>COMPRESS</a:t>
            </a:r>
            <a:r>
              <a:rPr lang="en-US" b="1" dirty="0" smtClean="0"/>
              <a:t> AN OBJECT! </a:t>
            </a:r>
            <a:endParaRPr lang="en-US" b="1" dirty="0"/>
          </a:p>
        </p:txBody>
      </p:sp>
      <p:sp>
        <p:nvSpPr>
          <p:cNvPr id="4" name="TextBox 3"/>
          <p:cNvSpPr txBox="1"/>
          <p:nvPr/>
        </p:nvSpPr>
        <p:spPr>
          <a:xfrm>
            <a:off x="457200" y="2078769"/>
            <a:ext cx="4306313" cy="2031325"/>
          </a:xfrm>
          <a:prstGeom prst="rect">
            <a:avLst/>
          </a:prstGeom>
          <a:noFill/>
        </p:spPr>
        <p:txBody>
          <a:bodyPr wrap="square" rtlCol="0">
            <a:spAutoFit/>
          </a:bodyPr>
          <a:lstStyle/>
          <a:p>
            <a:r>
              <a:rPr lang="en-US" dirty="0"/>
              <a:t>The bulk elastic properties of a material determine how much it will compress under a given amount of external pressure. The ratio of the change in pressure to the fractional volume compression is called the bulk modulus of the material.</a:t>
            </a:r>
          </a:p>
        </p:txBody>
      </p:sp>
      <p:pic>
        <p:nvPicPr>
          <p:cNvPr id="7" name="Picture 6"/>
          <p:cNvPicPr>
            <a:picLocks noChangeAspect="1"/>
          </p:cNvPicPr>
          <p:nvPr/>
        </p:nvPicPr>
        <p:blipFill>
          <a:blip r:embed="rId2"/>
          <a:stretch>
            <a:fillRect/>
          </a:stretch>
        </p:blipFill>
        <p:spPr>
          <a:xfrm>
            <a:off x="5223535" y="2078769"/>
            <a:ext cx="2540000" cy="1422400"/>
          </a:xfrm>
          <a:prstGeom prst="rect">
            <a:avLst/>
          </a:prstGeom>
        </p:spPr>
      </p:pic>
      <p:sp>
        <p:nvSpPr>
          <p:cNvPr id="3" name="TextBox 2"/>
          <p:cNvSpPr txBox="1"/>
          <p:nvPr/>
        </p:nvSpPr>
        <p:spPr>
          <a:xfrm>
            <a:off x="620889" y="4219222"/>
            <a:ext cx="7303911" cy="1600438"/>
          </a:xfrm>
          <a:prstGeom prst="rect">
            <a:avLst/>
          </a:prstGeom>
          <a:noFill/>
        </p:spPr>
        <p:txBody>
          <a:bodyPr wrap="square" rtlCol="0">
            <a:spAutoFit/>
          </a:bodyPr>
          <a:lstStyle/>
          <a:p>
            <a:r>
              <a:rPr lang="en-US" sz="1400" b="1" i="1" dirty="0">
                <a:solidFill>
                  <a:srgbClr val="FFFF00"/>
                </a:solidFill>
              </a:rPr>
              <a:t>Note:  </a:t>
            </a:r>
            <a:r>
              <a:rPr lang="en-US" sz="1400" i="1" dirty="0">
                <a:solidFill>
                  <a:srgbClr val="FFFF00"/>
                </a:solidFill>
              </a:rPr>
              <a:t>Temperature is important </a:t>
            </a:r>
            <a:r>
              <a:rPr lang="en-US" sz="1400" i="1" dirty="0" smtClean="0">
                <a:solidFill>
                  <a:srgbClr val="FFFF00"/>
                </a:solidFill>
              </a:rPr>
              <a:t>in fluids because </a:t>
            </a:r>
            <a:r>
              <a:rPr lang="en-US" sz="1400" i="1" dirty="0">
                <a:solidFill>
                  <a:srgbClr val="FFFF00"/>
                </a:solidFill>
              </a:rPr>
              <a:t>a fluid compresses as its temperature rises. As the temperature rises, the fluid attempts to expand, which, in turn, creates additional pressure. This can occur rapidly or slowly. Compressing the fluid very slowly allows generated heat to dissipate. This bulk modulus is called </a:t>
            </a:r>
            <a:r>
              <a:rPr lang="en-US" sz="1400" b="1" i="1" dirty="0">
                <a:solidFill>
                  <a:srgbClr val="FFFF00"/>
                </a:solidFill>
              </a:rPr>
              <a:t>isothermal</a:t>
            </a:r>
            <a:r>
              <a:rPr lang="en-US" sz="1400" i="1" dirty="0">
                <a:solidFill>
                  <a:srgbClr val="FFFF00"/>
                </a:solidFill>
              </a:rPr>
              <a:t> (constant temperature) bulk modulus. </a:t>
            </a:r>
            <a:r>
              <a:rPr lang="en-US" sz="1400" b="1" i="1" dirty="0">
                <a:solidFill>
                  <a:srgbClr val="FFFF00"/>
                </a:solidFill>
              </a:rPr>
              <a:t>Adiabatic </a:t>
            </a:r>
            <a:r>
              <a:rPr lang="en-US" sz="1400" i="1" dirty="0">
                <a:solidFill>
                  <a:srgbClr val="FFFF00"/>
                </a:solidFill>
              </a:rPr>
              <a:t>or isentropic bulk modulus occurs by compressing the fluid rapidly and measuring the pressure — even though it results from both compression and thermal expansion.  </a:t>
            </a:r>
            <a:r>
              <a:rPr lang="en-US" sz="1400" i="1" dirty="0" smtClean="0">
                <a:solidFill>
                  <a:srgbClr val="FFFF00"/>
                </a:solidFill>
              </a:rPr>
              <a:t>  (This will be seen later in this module.)</a:t>
            </a:r>
            <a:endParaRPr lang="en-US" sz="1400" i="1" dirty="0">
              <a:solidFill>
                <a:srgbClr val="FFFF00"/>
              </a:solidFill>
            </a:endParaRPr>
          </a:p>
        </p:txBody>
      </p:sp>
    </p:spTree>
    <p:extLst>
      <p:ext uri="{BB962C8B-B14F-4D97-AF65-F5344CB8AC3E}">
        <p14:creationId xmlns:p14="http://schemas.microsoft.com/office/powerpoint/2010/main" val="238340314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PHYSICS AND GEODYNAMICS</a:t>
            </a:r>
            <a:endParaRPr lang="en-US" dirty="0"/>
          </a:p>
        </p:txBody>
      </p:sp>
      <p:sp>
        <p:nvSpPr>
          <p:cNvPr id="6" name="TextBox 5"/>
          <p:cNvSpPr txBox="1"/>
          <p:nvPr/>
        </p:nvSpPr>
        <p:spPr>
          <a:xfrm>
            <a:off x="1415143" y="1552222"/>
            <a:ext cx="5626301" cy="369332"/>
          </a:xfrm>
          <a:prstGeom prst="rect">
            <a:avLst/>
          </a:prstGeom>
          <a:noFill/>
        </p:spPr>
        <p:txBody>
          <a:bodyPr wrap="square" rtlCol="0">
            <a:spAutoFit/>
          </a:bodyPr>
          <a:lstStyle/>
          <a:p>
            <a:r>
              <a:rPr lang="en-US" b="1" dirty="0" smtClean="0"/>
              <a:t>   FORCES CAN ALSO </a:t>
            </a:r>
            <a:r>
              <a:rPr lang="en-US" b="1" i="1" dirty="0" smtClean="0">
                <a:solidFill>
                  <a:srgbClr val="FFFF00"/>
                </a:solidFill>
              </a:rPr>
              <a:t>COMPRESS</a:t>
            </a:r>
            <a:r>
              <a:rPr lang="en-US" b="1" dirty="0" smtClean="0"/>
              <a:t> AN OBJECT! </a:t>
            </a:r>
            <a:endParaRPr lang="en-US" b="1" dirty="0"/>
          </a:p>
        </p:txBody>
      </p:sp>
      <p:sp>
        <p:nvSpPr>
          <p:cNvPr id="4" name="TextBox 3"/>
          <p:cNvSpPr txBox="1"/>
          <p:nvPr/>
        </p:nvSpPr>
        <p:spPr>
          <a:xfrm>
            <a:off x="457200" y="2078769"/>
            <a:ext cx="4306313" cy="2031325"/>
          </a:xfrm>
          <a:prstGeom prst="rect">
            <a:avLst/>
          </a:prstGeom>
          <a:noFill/>
        </p:spPr>
        <p:txBody>
          <a:bodyPr wrap="square" rtlCol="0">
            <a:spAutoFit/>
          </a:bodyPr>
          <a:lstStyle/>
          <a:p>
            <a:r>
              <a:rPr lang="en-US" dirty="0"/>
              <a:t>The bulk elastic properties of a material determine how much it will compress under a given amount of external pressure. The ratio of the change in pressure to the fractional volume compression is called the bulk modulus of the material</a:t>
            </a:r>
            <a:r>
              <a:rPr lang="en-US" dirty="0" smtClean="0"/>
              <a:t>.  From Hooke’s Law:</a:t>
            </a:r>
            <a:endParaRPr lang="en-US" dirty="0"/>
          </a:p>
        </p:txBody>
      </p:sp>
      <p:pic>
        <p:nvPicPr>
          <p:cNvPr id="7" name="Picture 6"/>
          <p:cNvPicPr>
            <a:picLocks noChangeAspect="1"/>
          </p:cNvPicPr>
          <p:nvPr/>
        </p:nvPicPr>
        <p:blipFill>
          <a:blip r:embed="rId2"/>
          <a:stretch>
            <a:fillRect/>
          </a:stretch>
        </p:blipFill>
        <p:spPr>
          <a:xfrm>
            <a:off x="5223535" y="2078769"/>
            <a:ext cx="2540000" cy="1422400"/>
          </a:xfrm>
          <a:prstGeom prst="rect">
            <a:avLst/>
          </a:prstGeom>
        </p:spPr>
      </p:pic>
      <p:pic>
        <p:nvPicPr>
          <p:cNvPr id="8" name="Picture 7"/>
          <p:cNvPicPr>
            <a:picLocks noChangeAspect="1"/>
          </p:cNvPicPr>
          <p:nvPr/>
        </p:nvPicPr>
        <p:blipFill>
          <a:blip r:embed="rId3"/>
          <a:stretch>
            <a:fillRect/>
          </a:stretch>
        </p:blipFill>
        <p:spPr>
          <a:xfrm>
            <a:off x="574121" y="4110094"/>
            <a:ext cx="1428807" cy="885239"/>
          </a:xfrm>
          <a:prstGeom prst="rect">
            <a:avLst/>
          </a:prstGeom>
        </p:spPr>
      </p:pic>
      <p:sp>
        <p:nvSpPr>
          <p:cNvPr id="9" name="TextBox 8"/>
          <p:cNvSpPr txBox="1"/>
          <p:nvPr/>
        </p:nvSpPr>
        <p:spPr>
          <a:xfrm>
            <a:off x="2441222" y="4110094"/>
            <a:ext cx="6364111" cy="1477328"/>
          </a:xfrm>
          <a:prstGeom prst="rect">
            <a:avLst/>
          </a:prstGeom>
          <a:noFill/>
        </p:spPr>
        <p:txBody>
          <a:bodyPr wrap="square" rtlCol="0">
            <a:spAutoFit/>
          </a:bodyPr>
          <a:lstStyle/>
          <a:p>
            <a:r>
              <a:rPr lang="en-US" dirty="0" smtClean="0"/>
              <a:t>If STRESS is defined as force per unit area (pressure), and if the constant of proportionality “k” is expressed in terms of stress and strain, the constant becomes a measure of this bulk elastic property of materials, called “YOUNG’S MODULUS.”</a:t>
            </a:r>
            <a:endParaRPr lang="en-US" dirty="0"/>
          </a:p>
        </p:txBody>
      </p:sp>
      <p:pic>
        <p:nvPicPr>
          <p:cNvPr id="10" name="Picture 9"/>
          <p:cNvPicPr>
            <a:picLocks noChangeAspect="1"/>
          </p:cNvPicPr>
          <p:nvPr/>
        </p:nvPicPr>
        <p:blipFill>
          <a:blip r:embed="rId4"/>
          <a:stretch>
            <a:fillRect/>
          </a:stretch>
        </p:blipFill>
        <p:spPr>
          <a:xfrm>
            <a:off x="574121" y="5573620"/>
            <a:ext cx="5125690" cy="928333"/>
          </a:xfrm>
          <a:prstGeom prst="rect">
            <a:avLst/>
          </a:prstGeom>
        </p:spPr>
      </p:pic>
      <p:sp>
        <p:nvSpPr>
          <p:cNvPr id="11" name="TextBox 10"/>
          <p:cNvSpPr txBox="1"/>
          <p:nvPr/>
        </p:nvSpPr>
        <p:spPr>
          <a:xfrm>
            <a:off x="5967220" y="5587422"/>
            <a:ext cx="2838113" cy="1200329"/>
          </a:xfrm>
          <a:prstGeom prst="rect">
            <a:avLst/>
          </a:prstGeom>
          <a:noFill/>
        </p:spPr>
        <p:txBody>
          <a:bodyPr wrap="square" rtlCol="0">
            <a:spAutoFit/>
          </a:bodyPr>
          <a:lstStyle/>
          <a:p>
            <a:r>
              <a:rPr lang="en-US" b="1" dirty="0"/>
              <a:t>The higher the value of Young’s modulus, the stiffer the material.</a:t>
            </a:r>
          </a:p>
          <a:p>
            <a:endParaRPr lang="en-US" dirty="0"/>
          </a:p>
        </p:txBody>
      </p:sp>
    </p:spTree>
    <p:extLst>
      <p:ext uri="{BB962C8B-B14F-4D97-AF65-F5344CB8AC3E}">
        <p14:creationId xmlns:p14="http://schemas.microsoft.com/office/powerpoint/2010/main" val="115003800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PHYSICS AND GEODYNAMICS</a:t>
            </a:r>
            <a:endParaRPr lang="en-US" dirty="0"/>
          </a:p>
        </p:txBody>
      </p:sp>
      <p:sp>
        <p:nvSpPr>
          <p:cNvPr id="5" name="TextBox 4"/>
          <p:cNvSpPr txBox="1"/>
          <p:nvPr/>
        </p:nvSpPr>
        <p:spPr>
          <a:xfrm>
            <a:off x="3226123" y="2475551"/>
            <a:ext cx="2540223" cy="369332"/>
          </a:xfrm>
          <a:prstGeom prst="rect">
            <a:avLst/>
          </a:prstGeom>
          <a:noFill/>
        </p:spPr>
        <p:txBody>
          <a:bodyPr wrap="square" rtlCol="0">
            <a:spAutoFit/>
          </a:bodyPr>
          <a:lstStyle/>
          <a:p>
            <a:r>
              <a:rPr lang="en-US" dirty="0" smtClean="0"/>
              <a:t>SOME EXAMPLES:</a:t>
            </a:r>
            <a:endParaRPr lang="en-US" dirty="0"/>
          </a:p>
        </p:txBody>
      </p:sp>
      <p:sp>
        <p:nvSpPr>
          <p:cNvPr id="9" name="TextBox 8"/>
          <p:cNvSpPr txBox="1"/>
          <p:nvPr/>
        </p:nvSpPr>
        <p:spPr>
          <a:xfrm>
            <a:off x="1853091" y="5879496"/>
            <a:ext cx="5577435" cy="369332"/>
          </a:xfrm>
          <a:prstGeom prst="rect">
            <a:avLst/>
          </a:prstGeom>
          <a:noFill/>
        </p:spPr>
        <p:txBody>
          <a:bodyPr wrap="square" rtlCol="0">
            <a:spAutoFit/>
          </a:bodyPr>
          <a:lstStyle/>
          <a:p>
            <a:r>
              <a:rPr lang="en-US" dirty="0" smtClean="0"/>
              <a:t>A BASEBALL BEING </a:t>
            </a:r>
            <a:r>
              <a:rPr lang="en-US" b="1" i="1" dirty="0" smtClean="0">
                <a:solidFill>
                  <a:srgbClr val="FFFF00"/>
                </a:solidFill>
              </a:rPr>
              <a:t>COMPRESSED</a:t>
            </a:r>
            <a:r>
              <a:rPr lang="en-US" dirty="0" smtClean="0"/>
              <a:t> AS IT IS HIT.</a:t>
            </a:r>
            <a:endParaRPr lang="en-US" dirty="0"/>
          </a:p>
        </p:txBody>
      </p:sp>
      <p:pic>
        <p:nvPicPr>
          <p:cNvPr id="3" name="Picture 2"/>
          <p:cNvPicPr>
            <a:picLocks noChangeAspect="1"/>
          </p:cNvPicPr>
          <p:nvPr/>
        </p:nvPicPr>
        <p:blipFill>
          <a:blip r:embed="rId2"/>
          <a:stretch>
            <a:fillRect/>
          </a:stretch>
        </p:blipFill>
        <p:spPr>
          <a:xfrm>
            <a:off x="1415143" y="2058857"/>
            <a:ext cx="5824178" cy="3466255"/>
          </a:xfrm>
          <a:prstGeom prst="rect">
            <a:avLst/>
          </a:prstGeom>
        </p:spPr>
      </p:pic>
      <p:sp>
        <p:nvSpPr>
          <p:cNvPr id="6" name="TextBox 5"/>
          <p:cNvSpPr txBox="1"/>
          <p:nvPr/>
        </p:nvSpPr>
        <p:spPr>
          <a:xfrm>
            <a:off x="1165795" y="2362158"/>
            <a:ext cx="6759005" cy="646331"/>
          </a:xfrm>
          <a:prstGeom prst="rect">
            <a:avLst/>
          </a:prstGeom>
          <a:noFill/>
        </p:spPr>
        <p:txBody>
          <a:bodyPr wrap="square" rtlCol="0">
            <a:spAutoFit/>
          </a:bodyPr>
          <a:lstStyle/>
          <a:p>
            <a:r>
              <a:rPr lang="en-US" dirty="0" smtClean="0"/>
              <a:t>SOMETIMES, A DEFORMING FORCE CAN PRODUCE BOTH </a:t>
            </a:r>
          </a:p>
          <a:p>
            <a:r>
              <a:rPr lang="en-US" b="1" i="1" dirty="0" smtClean="0">
                <a:solidFill>
                  <a:srgbClr val="FFFF00"/>
                </a:solidFill>
              </a:rPr>
              <a:t>     TENSION</a:t>
            </a:r>
            <a:r>
              <a:rPr lang="en-US" dirty="0" smtClean="0"/>
              <a:t> AND </a:t>
            </a:r>
            <a:r>
              <a:rPr lang="en-US" b="1" i="1" dirty="0" smtClean="0">
                <a:solidFill>
                  <a:srgbClr val="FFFF00"/>
                </a:solidFill>
              </a:rPr>
              <a:t>COMPRESSION</a:t>
            </a:r>
            <a:r>
              <a:rPr lang="en-US" dirty="0" smtClean="0"/>
              <a:t> </a:t>
            </a:r>
            <a:r>
              <a:rPr lang="en-US" dirty="0" smtClean="0">
                <a:solidFill>
                  <a:srgbClr val="CCFFCC"/>
                </a:solidFill>
              </a:rPr>
              <a:t>AT THE SAME TIME</a:t>
            </a:r>
            <a:r>
              <a:rPr lang="en-US" dirty="0" smtClean="0"/>
              <a:t>!</a:t>
            </a:r>
            <a:endParaRPr lang="en-US" dirty="0"/>
          </a:p>
        </p:txBody>
      </p:sp>
    </p:spTree>
    <p:extLst>
      <p:ext uri="{BB962C8B-B14F-4D97-AF65-F5344CB8AC3E}">
        <p14:creationId xmlns:p14="http://schemas.microsoft.com/office/powerpoint/2010/main" val="145552621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PHYSICS AND GEODYNAMICS</a:t>
            </a:r>
            <a:endParaRPr lang="en-US" dirty="0"/>
          </a:p>
        </p:txBody>
      </p:sp>
      <p:pic>
        <p:nvPicPr>
          <p:cNvPr id="7" name="Picture 6"/>
          <p:cNvPicPr>
            <a:picLocks noChangeAspect="1"/>
          </p:cNvPicPr>
          <p:nvPr/>
        </p:nvPicPr>
        <p:blipFill>
          <a:blip r:embed="rId2"/>
          <a:stretch>
            <a:fillRect/>
          </a:stretch>
        </p:blipFill>
        <p:spPr>
          <a:xfrm>
            <a:off x="457200" y="3632951"/>
            <a:ext cx="3223526" cy="2741749"/>
          </a:xfrm>
          <a:prstGeom prst="rect">
            <a:avLst/>
          </a:prstGeom>
        </p:spPr>
      </p:pic>
      <p:sp>
        <p:nvSpPr>
          <p:cNvPr id="10" name="TextBox 9"/>
          <p:cNvSpPr txBox="1"/>
          <p:nvPr/>
        </p:nvSpPr>
        <p:spPr>
          <a:xfrm>
            <a:off x="1165795" y="2346083"/>
            <a:ext cx="6759005" cy="646331"/>
          </a:xfrm>
          <a:prstGeom prst="rect">
            <a:avLst/>
          </a:prstGeom>
          <a:noFill/>
        </p:spPr>
        <p:txBody>
          <a:bodyPr wrap="square" rtlCol="0">
            <a:spAutoFit/>
          </a:bodyPr>
          <a:lstStyle/>
          <a:p>
            <a:r>
              <a:rPr lang="en-US" dirty="0" smtClean="0"/>
              <a:t>SOMETIMES, A DEFORMING FORCE CAN PRODUCE BOTH </a:t>
            </a:r>
          </a:p>
          <a:p>
            <a:r>
              <a:rPr lang="en-US" b="1" i="1" dirty="0" smtClean="0">
                <a:solidFill>
                  <a:srgbClr val="FFFF00"/>
                </a:solidFill>
              </a:rPr>
              <a:t>     TENSION</a:t>
            </a:r>
            <a:r>
              <a:rPr lang="en-US" dirty="0" smtClean="0"/>
              <a:t> AND </a:t>
            </a:r>
            <a:r>
              <a:rPr lang="en-US" b="1" i="1" dirty="0" smtClean="0">
                <a:solidFill>
                  <a:srgbClr val="FFFF00"/>
                </a:solidFill>
              </a:rPr>
              <a:t>COMPRESSION</a:t>
            </a:r>
            <a:r>
              <a:rPr lang="en-US" dirty="0" smtClean="0"/>
              <a:t> </a:t>
            </a:r>
            <a:r>
              <a:rPr lang="en-US" dirty="0" smtClean="0">
                <a:solidFill>
                  <a:srgbClr val="CCFFCC"/>
                </a:solidFill>
              </a:rPr>
              <a:t>AT THE SAME TIME</a:t>
            </a:r>
            <a:r>
              <a:rPr lang="en-US" dirty="0" smtClean="0"/>
              <a:t>!</a:t>
            </a:r>
            <a:endParaRPr lang="en-US" dirty="0"/>
          </a:p>
        </p:txBody>
      </p:sp>
      <p:pic>
        <p:nvPicPr>
          <p:cNvPr id="8" name="Picture 7"/>
          <p:cNvPicPr>
            <a:picLocks noChangeAspect="1"/>
          </p:cNvPicPr>
          <p:nvPr/>
        </p:nvPicPr>
        <p:blipFill>
          <a:blip r:embed="rId3"/>
          <a:stretch>
            <a:fillRect/>
          </a:stretch>
        </p:blipFill>
        <p:spPr>
          <a:xfrm>
            <a:off x="3902651" y="3851468"/>
            <a:ext cx="5103209" cy="2284021"/>
          </a:xfrm>
          <a:prstGeom prst="rect">
            <a:avLst/>
          </a:prstGeom>
        </p:spPr>
      </p:pic>
    </p:spTree>
    <p:extLst>
      <p:ext uri="{BB962C8B-B14F-4D97-AF65-F5344CB8AC3E}">
        <p14:creationId xmlns:p14="http://schemas.microsoft.com/office/powerpoint/2010/main" val="306940573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PHYSICS AND GEODYNAMICS</a:t>
            </a:r>
            <a:endParaRPr lang="en-US" dirty="0"/>
          </a:p>
        </p:txBody>
      </p:sp>
      <p:sp>
        <p:nvSpPr>
          <p:cNvPr id="10" name="TextBox 9"/>
          <p:cNvSpPr txBox="1"/>
          <p:nvPr/>
        </p:nvSpPr>
        <p:spPr>
          <a:xfrm>
            <a:off x="1165795" y="2346083"/>
            <a:ext cx="6759005" cy="646331"/>
          </a:xfrm>
          <a:prstGeom prst="rect">
            <a:avLst/>
          </a:prstGeom>
          <a:noFill/>
        </p:spPr>
        <p:txBody>
          <a:bodyPr wrap="square" rtlCol="0">
            <a:spAutoFit/>
          </a:bodyPr>
          <a:lstStyle/>
          <a:p>
            <a:r>
              <a:rPr lang="en-US" dirty="0" smtClean="0"/>
              <a:t>SOMETIMES, A DEFORMING FORCE CAN PRODUCE BOTH </a:t>
            </a:r>
          </a:p>
          <a:p>
            <a:r>
              <a:rPr lang="en-US" b="1" i="1" dirty="0" smtClean="0">
                <a:solidFill>
                  <a:srgbClr val="FFFF00"/>
                </a:solidFill>
              </a:rPr>
              <a:t>     TENSION</a:t>
            </a:r>
            <a:r>
              <a:rPr lang="en-US" dirty="0" smtClean="0"/>
              <a:t> AND </a:t>
            </a:r>
            <a:r>
              <a:rPr lang="en-US" b="1" i="1" dirty="0" smtClean="0">
                <a:solidFill>
                  <a:srgbClr val="FFFF00"/>
                </a:solidFill>
              </a:rPr>
              <a:t>COMPRESSION</a:t>
            </a:r>
            <a:r>
              <a:rPr lang="en-US" dirty="0" smtClean="0"/>
              <a:t> </a:t>
            </a:r>
            <a:r>
              <a:rPr lang="en-US" dirty="0" smtClean="0">
                <a:solidFill>
                  <a:srgbClr val="CCFFCC"/>
                </a:solidFill>
              </a:rPr>
              <a:t>AT THE SAME TIME</a:t>
            </a:r>
            <a:r>
              <a:rPr lang="en-US" dirty="0" smtClean="0"/>
              <a:t>!</a:t>
            </a:r>
            <a:endParaRPr lang="en-US" dirty="0"/>
          </a:p>
        </p:txBody>
      </p:sp>
      <p:pic>
        <p:nvPicPr>
          <p:cNvPr id="3" name="Picture 2"/>
          <p:cNvPicPr>
            <a:picLocks noChangeAspect="1"/>
          </p:cNvPicPr>
          <p:nvPr/>
        </p:nvPicPr>
        <p:blipFill>
          <a:blip r:embed="rId2"/>
          <a:stretch>
            <a:fillRect/>
          </a:stretch>
        </p:blipFill>
        <p:spPr>
          <a:xfrm>
            <a:off x="179212" y="3256341"/>
            <a:ext cx="4356707" cy="3293839"/>
          </a:xfrm>
          <a:prstGeom prst="rect">
            <a:avLst/>
          </a:prstGeom>
        </p:spPr>
      </p:pic>
      <p:sp>
        <p:nvSpPr>
          <p:cNvPr id="5" name="TextBox 4"/>
          <p:cNvSpPr txBox="1"/>
          <p:nvPr/>
        </p:nvSpPr>
        <p:spPr>
          <a:xfrm>
            <a:off x="4921056" y="3256341"/>
            <a:ext cx="3752125" cy="3139321"/>
          </a:xfrm>
          <a:prstGeom prst="rect">
            <a:avLst/>
          </a:prstGeom>
          <a:noFill/>
        </p:spPr>
        <p:txBody>
          <a:bodyPr wrap="square" rtlCol="0">
            <a:spAutoFit/>
          </a:bodyPr>
          <a:lstStyle/>
          <a:p>
            <a:r>
              <a:rPr lang="en-US" dirty="0" smtClean="0"/>
              <a:t>In a structure, such as a bridge, these forces, caused by the bridge’s weight and other external forces acting on it, interact in a </a:t>
            </a:r>
            <a:r>
              <a:rPr lang="en-US" dirty="0" err="1" smtClean="0"/>
              <a:t>firly</a:t>
            </a:r>
            <a:r>
              <a:rPr lang="en-US" dirty="0" smtClean="0"/>
              <a:t> simple way to balance each other out and assure EQUILIBRIUM (balance, implying that the sum of the forces is zero).  If there is net force, the bridge fails, and, according to Newton’s 2</a:t>
            </a:r>
            <a:r>
              <a:rPr lang="en-US" baseline="30000" dirty="0" smtClean="0"/>
              <a:t>nd</a:t>
            </a:r>
            <a:r>
              <a:rPr lang="en-US" dirty="0" smtClean="0"/>
              <a:t> Law, will accelerate (that’s bad).</a:t>
            </a:r>
            <a:endParaRPr lang="en-US" dirty="0"/>
          </a:p>
        </p:txBody>
      </p:sp>
    </p:spTree>
    <p:extLst>
      <p:ext uri="{BB962C8B-B14F-4D97-AF65-F5344CB8AC3E}">
        <p14:creationId xmlns:p14="http://schemas.microsoft.com/office/powerpoint/2010/main" val="170835518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PHYSICS AND GEODYNAMICS</a:t>
            </a:r>
            <a:endParaRPr lang="en-US" dirty="0"/>
          </a:p>
        </p:txBody>
      </p:sp>
      <p:sp>
        <p:nvSpPr>
          <p:cNvPr id="6" name="TextBox 5"/>
          <p:cNvSpPr txBox="1"/>
          <p:nvPr/>
        </p:nvSpPr>
        <p:spPr>
          <a:xfrm>
            <a:off x="909169" y="1746066"/>
            <a:ext cx="6912568" cy="646331"/>
          </a:xfrm>
          <a:prstGeom prst="rect">
            <a:avLst/>
          </a:prstGeom>
          <a:noFill/>
        </p:spPr>
        <p:txBody>
          <a:bodyPr wrap="square" rtlCol="0">
            <a:spAutoFit/>
          </a:bodyPr>
          <a:lstStyle/>
          <a:p>
            <a:r>
              <a:rPr lang="en-US" dirty="0" smtClean="0"/>
              <a:t>OTHER FORCES CAN ALSO AFFECT THE DYNAMICS OF THE SYSTEM.      FOR EXAMPLE,</a:t>
            </a:r>
            <a:endParaRPr lang="en-US" dirty="0"/>
          </a:p>
        </p:txBody>
      </p:sp>
    </p:spTree>
    <p:extLst>
      <p:ext uri="{BB962C8B-B14F-4D97-AF65-F5344CB8AC3E}">
        <p14:creationId xmlns:p14="http://schemas.microsoft.com/office/powerpoint/2010/main" val="263825620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PHYSICS AND GEODYNAMICS</a:t>
            </a:r>
            <a:endParaRPr lang="en-US" dirty="0"/>
          </a:p>
        </p:txBody>
      </p:sp>
      <p:sp>
        <p:nvSpPr>
          <p:cNvPr id="6" name="TextBox 5"/>
          <p:cNvSpPr txBox="1"/>
          <p:nvPr/>
        </p:nvSpPr>
        <p:spPr>
          <a:xfrm>
            <a:off x="909169" y="1746066"/>
            <a:ext cx="6912568" cy="646331"/>
          </a:xfrm>
          <a:prstGeom prst="rect">
            <a:avLst/>
          </a:prstGeom>
          <a:noFill/>
        </p:spPr>
        <p:txBody>
          <a:bodyPr wrap="square" rtlCol="0">
            <a:spAutoFit/>
          </a:bodyPr>
          <a:lstStyle/>
          <a:p>
            <a:r>
              <a:rPr lang="en-US" dirty="0" smtClean="0"/>
              <a:t>OTHER FORCES CAN ALSO AFFECT THE DYNAMICS OF THE SYSTEM.      FOR EXAMPLE,</a:t>
            </a:r>
            <a:endParaRPr lang="en-US" dirty="0"/>
          </a:p>
        </p:txBody>
      </p:sp>
      <p:pic>
        <p:nvPicPr>
          <p:cNvPr id="3" name="Picture 2"/>
          <p:cNvPicPr>
            <a:picLocks noChangeAspect="1"/>
          </p:cNvPicPr>
          <p:nvPr/>
        </p:nvPicPr>
        <p:blipFill>
          <a:blip r:embed="rId2"/>
          <a:stretch>
            <a:fillRect/>
          </a:stretch>
        </p:blipFill>
        <p:spPr>
          <a:xfrm>
            <a:off x="909169" y="2659702"/>
            <a:ext cx="2832087" cy="3528189"/>
          </a:xfrm>
          <a:prstGeom prst="rect">
            <a:avLst/>
          </a:prstGeom>
        </p:spPr>
      </p:pic>
      <p:sp>
        <p:nvSpPr>
          <p:cNvPr id="4" name="TextBox 3"/>
          <p:cNvSpPr txBox="1"/>
          <p:nvPr/>
        </p:nvSpPr>
        <p:spPr>
          <a:xfrm>
            <a:off x="4577538" y="2392397"/>
            <a:ext cx="3012314" cy="523220"/>
          </a:xfrm>
          <a:prstGeom prst="rect">
            <a:avLst/>
          </a:prstGeom>
          <a:noFill/>
        </p:spPr>
        <p:txBody>
          <a:bodyPr wrap="square" rtlCol="0">
            <a:spAutoFit/>
          </a:bodyPr>
          <a:lstStyle/>
          <a:p>
            <a:r>
              <a:rPr lang="en-US" sz="2800" b="1" i="1" dirty="0" smtClean="0">
                <a:solidFill>
                  <a:srgbClr val="FFFF00"/>
                </a:solidFill>
              </a:rPr>
              <a:t>SHEAR FORCE</a:t>
            </a:r>
            <a:endParaRPr lang="en-US" sz="2800" b="1" i="1" dirty="0">
              <a:solidFill>
                <a:srgbClr val="FFFF00"/>
              </a:solidFill>
            </a:endParaRPr>
          </a:p>
        </p:txBody>
      </p:sp>
      <p:cxnSp>
        <p:nvCxnSpPr>
          <p:cNvPr id="7" name="Straight Arrow Connector 6"/>
          <p:cNvCxnSpPr/>
          <p:nvPr/>
        </p:nvCxnSpPr>
        <p:spPr>
          <a:xfrm flipH="1">
            <a:off x="3233809" y="2915617"/>
            <a:ext cx="2554561" cy="2046511"/>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0965221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PHYSICS AND GEODYNAMICS</a:t>
            </a:r>
            <a:endParaRPr lang="en-US" dirty="0"/>
          </a:p>
        </p:txBody>
      </p:sp>
      <p:sp>
        <p:nvSpPr>
          <p:cNvPr id="3" name="Content Placeholder 2"/>
          <p:cNvSpPr>
            <a:spLocks noGrp="1"/>
          </p:cNvSpPr>
          <p:nvPr>
            <p:ph idx="1"/>
          </p:nvPr>
        </p:nvSpPr>
        <p:spPr/>
        <p:txBody>
          <a:bodyPr>
            <a:normAutofit fontScale="92500" lnSpcReduction="10000"/>
          </a:bodyPr>
          <a:lstStyle/>
          <a:p>
            <a:r>
              <a:rPr lang="en-US" sz="3200" b="1" dirty="0" smtClean="0"/>
              <a:t>Pre-Modular Questions</a:t>
            </a:r>
            <a:r>
              <a:rPr lang="en-US" sz="3200" b="1" dirty="0" smtClean="0"/>
              <a:t>:</a:t>
            </a:r>
          </a:p>
          <a:p>
            <a:pPr marL="493776" indent="-457200">
              <a:buAutoNum type="arabicPeriod"/>
            </a:pPr>
            <a:r>
              <a:rPr lang="en-US" sz="2000" b="1" dirty="0" smtClean="0"/>
              <a:t>Newton’s Laws of Motion have little to do with the complex motions of materials within the Earth. (T/F)</a:t>
            </a:r>
          </a:p>
          <a:p>
            <a:pPr marL="493776" indent="-457200">
              <a:buAutoNum type="arabicPeriod"/>
            </a:pPr>
            <a:endParaRPr lang="en-US" sz="2000" b="1" dirty="0" smtClean="0"/>
          </a:p>
          <a:p>
            <a:pPr marL="493776" indent="-457200">
              <a:buAutoNum type="arabicPeriod"/>
            </a:pPr>
            <a:r>
              <a:rPr lang="en-US" sz="2000" b="1" dirty="0" smtClean="0"/>
              <a:t> Hooke’s Law can be applied to moving solid/liquid structures.  (T/F)</a:t>
            </a:r>
          </a:p>
          <a:p>
            <a:pPr marL="493776" indent="-457200">
              <a:buAutoNum type="arabicPeriod"/>
            </a:pPr>
            <a:endParaRPr lang="en-US" sz="2000" b="1" dirty="0"/>
          </a:p>
          <a:p>
            <a:pPr marL="493776" indent="-457200">
              <a:buFont typeface="Wingdings 2"/>
              <a:buAutoNum type="arabicPeriod"/>
            </a:pPr>
            <a:r>
              <a:rPr lang="en-US" sz="2000" b="1" dirty="0"/>
              <a:t>Conduction is the primary principle behind the vertical motion of inner Earth toward the surface</a:t>
            </a:r>
            <a:r>
              <a:rPr lang="en-US" sz="2000" b="1" dirty="0" smtClean="0"/>
              <a:t>.  (T/F)</a:t>
            </a:r>
          </a:p>
          <a:p>
            <a:pPr marL="493776" indent="-457200">
              <a:buFont typeface="Wingdings 2"/>
              <a:buAutoNum type="arabicPeriod"/>
            </a:pPr>
            <a:endParaRPr lang="en-US" sz="2000" b="1" dirty="0"/>
          </a:p>
          <a:p>
            <a:pPr marL="493776" indent="-457200">
              <a:buFont typeface="Wingdings 2"/>
              <a:buAutoNum type="arabicPeriod"/>
            </a:pPr>
            <a:r>
              <a:rPr lang="en-US" sz="2000" dirty="0"/>
              <a:t>C-O-H-S fluids may constitute up to 10% in </a:t>
            </a:r>
            <a:r>
              <a:rPr lang="en-US" sz="2000" dirty="0" smtClean="0"/>
              <a:t>the liquid </a:t>
            </a:r>
            <a:r>
              <a:rPr lang="en-US" sz="2000" dirty="0"/>
              <a:t>metallic </a:t>
            </a:r>
            <a:r>
              <a:rPr lang="en-US" sz="2000" dirty="0" smtClean="0"/>
              <a:t>core of the Earth.  (T/F)</a:t>
            </a:r>
          </a:p>
          <a:p>
            <a:pPr marL="493776" indent="-457200">
              <a:buFont typeface="Wingdings 2"/>
              <a:buAutoNum type="arabicPeriod"/>
            </a:pPr>
            <a:endParaRPr lang="en-US" sz="2000" dirty="0" smtClean="0"/>
          </a:p>
          <a:p>
            <a:pPr marL="493776" indent="-457200">
              <a:buFont typeface="Wingdings 2"/>
              <a:buAutoNum type="arabicPeriod"/>
            </a:pPr>
            <a:r>
              <a:rPr lang="en-US" sz="2000" dirty="0" smtClean="0"/>
              <a:t>A tsunami is another name for a tidal wave.  (T/F)</a:t>
            </a:r>
          </a:p>
          <a:p>
            <a:pPr marL="493776" indent="-457200">
              <a:buFont typeface="Wingdings 2"/>
              <a:buAutoNum type="arabicPeriod"/>
            </a:pPr>
            <a:endParaRPr lang="en-US" sz="2000" dirty="0"/>
          </a:p>
          <a:p>
            <a:pPr marL="493776" indent="-457200">
              <a:buFont typeface="Wingdings 2"/>
              <a:buAutoNum type="arabicPeriod"/>
            </a:pPr>
            <a:endParaRPr lang="en-US" sz="2000" dirty="0" smtClean="0"/>
          </a:p>
          <a:p>
            <a:pPr marL="493776" indent="-457200">
              <a:buFont typeface="Wingdings 2"/>
              <a:buAutoNum type="arabicPeriod"/>
            </a:pPr>
            <a:endParaRPr lang="en-US" sz="2000" dirty="0"/>
          </a:p>
          <a:p>
            <a:pPr marL="493776" indent="-457200">
              <a:buFont typeface="Wingdings 2"/>
              <a:buAutoNum type="arabicPeriod"/>
            </a:pPr>
            <a:endParaRPr lang="en-US" sz="2000" dirty="0"/>
          </a:p>
          <a:p>
            <a:pPr marL="493776" indent="-457200">
              <a:buFont typeface="Wingdings 2"/>
              <a:buAutoNum type="arabicPeriod"/>
            </a:pPr>
            <a:endParaRPr lang="en-US" sz="2000" b="1" dirty="0" smtClean="0"/>
          </a:p>
          <a:p>
            <a:pPr marL="493776" indent="-457200">
              <a:buFont typeface="Wingdings 2"/>
              <a:buAutoNum type="arabicPeriod"/>
            </a:pPr>
            <a:endParaRPr lang="en-US" sz="2000" b="1" dirty="0"/>
          </a:p>
          <a:p>
            <a:pPr marL="493776" indent="-457200">
              <a:buFont typeface="Wingdings 2"/>
              <a:buAutoNum type="arabicPeriod"/>
            </a:pPr>
            <a:endParaRPr lang="en-US" sz="2000" b="1" dirty="0"/>
          </a:p>
          <a:p>
            <a:pPr marL="493776" indent="-457200">
              <a:buAutoNum type="arabicPeriod"/>
            </a:pPr>
            <a:endParaRPr lang="en-US" sz="2000" b="1" dirty="0" smtClean="0"/>
          </a:p>
          <a:p>
            <a:pPr marL="36576" indent="0">
              <a:buNone/>
            </a:pPr>
            <a:endParaRPr lang="en-US" sz="2000" b="1" dirty="0" smtClean="0"/>
          </a:p>
          <a:p>
            <a:pPr marL="36576" indent="0">
              <a:buNone/>
            </a:pPr>
            <a:endParaRPr lang="en-US" sz="2000" b="1" dirty="0" smtClean="0"/>
          </a:p>
          <a:p>
            <a:endParaRPr lang="en-US" sz="2000" b="1" dirty="0"/>
          </a:p>
          <a:p>
            <a:endParaRPr lang="en-US" sz="2000" b="1" dirty="0" smtClean="0"/>
          </a:p>
          <a:p>
            <a:endParaRPr lang="en-US" sz="3200" b="1" dirty="0"/>
          </a:p>
          <a:p>
            <a:endParaRPr lang="en-US" sz="2000" b="1" dirty="0"/>
          </a:p>
        </p:txBody>
      </p:sp>
    </p:spTree>
    <p:extLst>
      <p:ext uri="{BB962C8B-B14F-4D97-AF65-F5344CB8AC3E}">
        <p14:creationId xmlns:p14="http://schemas.microsoft.com/office/powerpoint/2010/main" val="173388072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PHYSICS AND GEODYNAMICS</a:t>
            </a:r>
            <a:endParaRPr lang="en-US" dirty="0"/>
          </a:p>
        </p:txBody>
      </p:sp>
      <p:sp>
        <p:nvSpPr>
          <p:cNvPr id="6" name="TextBox 5"/>
          <p:cNvSpPr txBox="1"/>
          <p:nvPr/>
        </p:nvSpPr>
        <p:spPr>
          <a:xfrm>
            <a:off x="909169" y="1746066"/>
            <a:ext cx="6912568" cy="646331"/>
          </a:xfrm>
          <a:prstGeom prst="rect">
            <a:avLst/>
          </a:prstGeom>
          <a:noFill/>
        </p:spPr>
        <p:txBody>
          <a:bodyPr wrap="square" rtlCol="0">
            <a:spAutoFit/>
          </a:bodyPr>
          <a:lstStyle/>
          <a:p>
            <a:r>
              <a:rPr lang="en-US" dirty="0" smtClean="0"/>
              <a:t>OTHER FORCES CAN ALSO AFFECT THE DYNAMICS OF THE SYSTEM.      FOR EXAMPLE,</a:t>
            </a:r>
            <a:endParaRPr lang="en-US" dirty="0"/>
          </a:p>
        </p:txBody>
      </p:sp>
      <p:pic>
        <p:nvPicPr>
          <p:cNvPr id="3" name="Picture 2"/>
          <p:cNvPicPr>
            <a:picLocks noChangeAspect="1"/>
          </p:cNvPicPr>
          <p:nvPr/>
        </p:nvPicPr>
        <p:blipFill>
          <a:blip r:embed="rId2"/>
          <a:stretch>
            <a:fillRect/>
          </a:stretch>
        </p:blipFill>
        <p:spPr>
          <a:xfrm>
            <a:off x="909169" y="2659702"/>
            <a:ext cx="2832087" cy="3528189"/>
          </a:xfrm>
          <a:prstGeom prst="rect">
            <a:avLst/>
          </a:prstGeom>
        </p:spPr>
      </p:pic>
      <p:sp>
        <p:nvSpPr>
          <p:cNvPr id="4" name="TextBox 3"/>
          <p:cNvSpPr txBox="1"/>
          <p:nvPr/>
        </p:nvSpPr>
        <p:spPr>
          <a:xfrm>
            <a:off x="4577538" y="2392397"/>
            <a:ext cx="3012314" cy="523220"/>
          </a:xfrm>
          <a:prstGeom prst="rect">
            <a:avLst/>
          </a:prstGeom>
          <a:noFill/>
        </p:spPr>
        <p:txBody>
          <a:bodyPr wrap="square" rtlCol="0">
            <a:spAutoFit/>
          </a:bodyPr>
          <a:lstStyle/>
          <a:p>
            <a:r>
              <a:rPr lang="en-US" sz="2800" b="1" i="1" dirty="0" smtClean="0">
                <a:solidFill>
                  <a:srgbClr val="FFFF00"/>
                </a:solidFill>
              </a:rPr>
              <a:t>SHEAR FORCE</a:t>
            </a:r>
            <a:endParaRPr lang="en-US" sz="2800" b="1" i="1" dirty="0">
              <a:solidFill>
                <a:srgbClr val="FFFF00"/>
              </a:solidFill>
            </a:endParaRPr>
          </a:p>
        </p:txBody>
      </p:sp>
      <p:cxnSp>
        <p:nvCxnSpPr>
          <p:cNvPr id="7" name="Straight Arrow Connector 6"/>
          <p:cNvCxnSpPr/>
          <p:nvPr/>
        </p:nvCxnSpPr>
        <p:spPr>
          <a:xfrm flipH="1">
            <a:off x="3233809" y="2915617"/>
            <a:ext cx="2554561" cy="2046511"/>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pic>
        <p:nvPicPr>
          <p:cNvPr id="5" name="Picture 4"/>
          <p:cNvPicPr>
            <a:picLocks noChangeAspect="1"/>
          </p:cNvPicPr>
          <p:nvPr/>
        </p:nvPicPr>
        <p:blipFill>
          <a:blip r:embed="rId3"/>
          <a:stretch>
            <a:fillRect/>
          </a:stretch>
        </p:blipFill>
        <p:spPr>
          <a:xfrm>
            <a:off x="5433133" y="3452631"/>
            <a:ext cx="3341020" cy="3018994"/>
          </a:xfrm>
          <a:prstGeom prst="rect">
            <a:avLst/>
          </a:prstGeom>
        </p:spPr>
      </p:pic>
    </p:spTree>
    <p:extLst>
      <p:ext uri="{BB962C8B-B14F-4D97-AF65-F5344CB8AC3E}">
        <p14:creationId xmlns:p14="http://schemas.microsoft.com/office/powerpoint/2010/main" val="38305608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PHYSICS AND GEODYNAMICS</a:t>
            </a:r>
            <a:endParaRPr lang="en-US" dirty="0"/>
          </a:p>
        </p:txBody>
      </p:sp>
      <p:sp>
        <p:nvSpPr>
          <p:cNvPr id="6" name="TextBox 5"/>
          <p:cNvSpPr txBox="1"/>
          <p:nvPr/>
        </p:nvSpPr>
        <p:spPr>
          <a:xfrm>
            <a:off x="909169" y="1746066"/>
            <a:ext cx="6912568" cy="646331"/>
          </a:xfrm>
          <a:prstGeom prst="rect">
            <a:avLst/>
          </a:prstGeom>
          <a:noFill/>
        </p:spPr>
        <p:txBody>
          <a:bodyPr wrap="square" rtlCol="0">
            <a:spAutoFit/>
          </a:bodyPr>
          <a:lstStyle/>
          <a:p>
            <a:r>
              <a:rPr lang="en-US" dirty="0" smtClean="0"/>
              <a:t>OTHER FORCES CAN ALSO AFFECT THE DYNAMICS OF THE SYSTEM.      FOR EXAMPLE,</a:t>
            </a:r>
            <a:endParaRPr lang="en-US" dirty="0"/>
          </a:p>
        </p:txBody>
      </p:sp>
      <p:sp>
        <p:nvSpPr>
          <p:cNvPr id="4" name="TextBox 3"/>
          <p:cNvSpPr txBox="1"/>
          <p:nvPr/>
        </p:nvSpPr>
        <p:spPr>
          <a:xfrm>
            <a:off x="4577538" y="2392397"/>
            <a:ext cx="1924190" cy="830997"/>
          </a:xfrm>
          <a:prstGeom prst="rect">
            <a:avLst/>
          </a:prstGeom>
          <a:noFill/>
        </p:spPr>
        <p:txBody>
          <a:bodyPr wrap="square" rtlCol="0">
            <a:spAutoFit/>
          </a:bodyPr>
          <a:lstStyle/>
          <a:p>
            <a:r>
              <a:rPr lang="en-US" sz="2800" b="1" i="1" dirty="0" smtClean="0">
                <a:solidFill>
                  <a:srgbClr val="FFFF00"/>
                </a:solidFill>
              </a:rPr>
              <a:t>TORSION</a:t>
            </a:r>
          </a:p>
          <a:p>
            <a:r>
              <a:rPr lang="en-US" sz="2000" b="1" i="1" dirty="0" smtClean="0">
                <a:solidFill>
                  <a:srgbClr val="FFFF00"/>
                </a:solidFill>
              </a:rPr>
              <a:t>(TWISTING)</a:t>
            </a:r>
            <a:endParaRPr lang="en-US" sz="2000" b="1" i="1" dirty="0">
              <a:solidFill>
                <a:srgbClr val="FFFF00"/>
              </a:solidFill>
            </a:endParaRPr>
          </a:p>
        </p:txBody>
      </p:sp>
      <p:cxnSp>
        <p:nvCxnSpPr>
          <p:cNvPr id="7" name="Straight Arrow Connector 6"/>
          <p:cNvCxnSpPr/>
          <p:nvPr/>
        </p:nvCxnSpPr>
        <p:spPr>
          <a:xfrm flipH="1">
            <a:off x="3233809" y="3223394"/>
            <a:ext cx="1343729" cy="28095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pic>
        <p:nvPicPr>
          <p:cNvPr id="8" name="Picture 7"/>
          <p:cNvPicPr>
            <a:picLocks noChangeAspect="1"/>
          </p:cNvPicPr>
          <p:nvPr/>
        </p:nvPicPr>
        <p:blipFill>
          <a:blip r:embed="rId2"/>
          <a:stretch>
            <a:fillRect/>
          </a:stretch>
        </p:blipFill>
        <p:spPr>
          <a:xfrm>
            <a:off x="777714" y="2421768"/>
            <a:ext cx="2164443" cy="4010586"/>
          </a:xfrm>
          <a:prstGeom prst="rect">
            <a:avLst/>
          </a:prstGeom>
        </p:spPr>
      </p:pic>
      <p:pic>
        <p:nvPicPr>
          <p:cNvPr id="11" name="Picture 10"/>
          <p:cNvPicPr>
            <a:picLocks noChangeAspect="1"/>
          </p:cNvPicPr>
          <p:nvPr/>
        </p:nvPicPr>
        <p:blipFill>
          <a:blip r:embed="rId3"/>
          <a:stretch>
            <a:fillRect/>
          </a:stretch>
        </p:blipFill>
        <p:spPr>
          <a:xfrm>
            <a:off x="4372786" y="3482190"/>
            <a:ext cx="4257884" cy="2921000"/>
          </a:xfrm>
          <a:prstGeom prst="rect">
            <a:avLst/>
          </a:prstGeom>
        </p:spPr>
      </p:pic>
      <p:cxnSp>
        <p:nvCxnSpPr>
          <p:cNvPr id="13" name="Straight Arrow Connector 12"/>
          <p:cNvCxnSpPr/>
          <p:nvPr/>
        </p:nvCxnSpPr>
        <p:spPr>
          <a:xfrm>
            <a:off x="5192889" y="3358444"/>
            <a:ext cx="832555" cy="160866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10885003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PHYSICS AND GEODYNAMICS</a:t>
            </a:r>
            <a:endParaRPr lang="en-US" dirty="0"/>
          </a:p>
        </p:txBody>
      </p:sp>
      <p:sp>
        <p:nvSpPr>
          <p:cNvPr id="6" name="TextBox 5"/>
          <p:cNvSpPr txBox="1"/>
          <p:nvPr/>
        </p:nvSpPr>
        <p:spPr>
          <a:xfrm>
            <a:off x="909169" y="1746066"/>
            <a:ext cx="6912568" cy="646331"/>
          </a:xfrm>
          <a:prstGeom prst="rect">
            <a:avLst/>
          </a:prstGeom>
          <a:noFill/>
        </p:spPr>
        <p:txBody>
          <a:bodyPr wrap="square" rtlCol="0">
            <a:spAutoFit/>
          </a:bodyPr>
          <a:lstStyle/>
          <a:p>
            <a:r>
              <a:rPr lang="en-US" dirty="0" smtClean="0"/>
              <a:t>OTHER FORCES CAN ALSO AFFECT THE DYNAMICS OF THE SYSTEM.      FOR EXAMPLE,</a:t>
            </a:r>
            <a:endParaRPr lang="en-US" dirty="0"/>
          </a:p>
        </p:txBody>
      </p:sp>
      <p:sp>
        <p:nvSpPr>
          <p:cNvPr id="4" name="TextBox 3"/>
          <p:cNvSpPr txBox="1"/>
          <p:nvPr/>
        </p:nvSpPr>
        <p:spPr>
          <a:xfrm>
            <a:off x="3189511" y="2499993"/>
            <a:ext cx="1924190" cy="523220"/>
          </a:xfrm>
          <a:prstGeom prst="rect">
            <a:avLst/>
          </a:prstGeom>
          <a:noFill/>
        </p:spPr>
        <p:txBody>
          <a:bodyPr wrap="square" rtlCol="0">
            <a:spAutoFit/>
          </a:bodyPr>
          <a:lstStyle/>
          <a:p>
            <a:r>
              <a:rPr lang="en-US" sz="2800" b="1" i="1" dirty="0" smtClean="0">
                <a:solidFill>
                  <a:srgbClr val="FFFF00"/>
                </a:solidFill>
              </a:rPr>
              <a:t>FRICTION</a:t>
            </a:r>
            <a:endParaRPr lang="en-US" sz="2000" b="1" i="1" dirty="0">
              <a:solidFill>
                <a:srgbClr val="FFFF00"/>
              </a:solidFill>
            </a:endParaRPr>
          </a:p>
        </p:txBody>
      </p:sp>
      <p:pic>
        <p:nvPicPr>
          <p:cNvPr id="3" name="Picture 2"/>
          <p:cNvPicPr>
            <a:picLocks noChangeAspect="1"/>
          </p:cNvPicPr>
          <p:nvPr/>
        </p:nvPicPr>
        <p:blipFill>
          <a:blip r:embed="rId2"/>
          <a:stretch>
            <a:fillRect/>
          </a:stretch>
        </p:blipFill>
        <p:spPr>
          <a:xfrm>
            <a:off x="338667" y="3175000"/>
            <a:ext cx="4394716" cy="1885950"/>
          </a:xfrm>
          <a:prstGeom prst="rect">
            <a:avLst/>
          </a:prstGeom>
        </p:spPr>
      </p:pic>
      <p:pic>
        <p:nvPicPr>
          <p:cNvPr id="5" name="Picture 4"/>
          <p:cNvPicPr>
            <a:picLocks noChangeAspect="1"/>
          </p:cNvPicPr>
          <p:nvPr/>
        </p:nvPicPr>
        <p:blipFill>
          <a:blip r:embed="rId3"/>
          <a:stretch>
            <a:fillRect/>
          </a:stretch>
        </p:blipFill>
        <p:spPr>
          <a:xfrm>
            <a:off x="4733383" y="3175001"/>
            <a:ext cx="4159439" cy="1885950"/>
          </a:xfrm>
          <a:prstGeom prst="rect">
            <a:avLst/>
          </a:prstGeom>
        </p:spPr>
      </p:pic>
      <p:sp>
        <p:nvSpPr>
          <p:cNvPr id="9" name="TextBox 8"/>
          <p:cNvSpPr txBox="1"/>
          <p:nvPr/>
        </p:nvSpPr>
        <p:spPr>
          <a:xfrm>
            <a:off x="1397000" y="5446890"/>
            <a:ext cx="2906889" cy="646331"/>
          </a:xfrm>
          <a:prstGeom prst="rect">
            <a:avLst/>
          </a:prstGeom>
          <a:noFill/>
        </p:spPr>
        <p:txBody>
          <a:bodyPr wrap="square" rtlCol="0">
            <a:spAutoFit/>
          </a:bodyPr>
          <a:lstStyle/>
          <a:p>
            <a:r>
              <a:rPr lang="en-US" dirty="0" smtClean="0">
                <a:solidFill>
                  <a:srgbClr val="FFFF00"/>
                </a:solidFill>
              </a:rPr>
              <a:t>Friction between surfaces</a:t>
            </a:r>
          </a:p>
          <a:p>
            <a:r>
              <a:rPr lang="en-US" dirty="0" smtClean="0">
                <a:solidFill>
                  <a:srgbClr val="FFFF00"/>
                </a:solidFill>
              </a:rPr>
              <a:t>    </a:t>
            </a:r>
            <a:r>
              <a:rPr lang="en-US" i="1" dirty="0" smtClean="0">
                <a:solidFill>
                  <a:srgbClr val="FFFF00"/>
                </a:solidFill>
              </a:rPr>
              <a:t>SLIDING FRICTION</a:t>
            </a:r>
            <a:endParaRPr lang="en-US" i="1" dirty="0">
              <a:solidFill>
                <a:srgbClr val="FFFF00"/>
              </a:solidFill>
            </a:endParaRPr>
          </a:p>
        </p:txBody>
      </p:sp>
      <p:sp>
        <p:nvSpPr>
          <p:cNvPr id="10" name="TextBox 9"/>
          <p:cNvSpPr txBox="1"/>
          <p:nvPr/>
        </p:nvSpPr>
        <p:spPr>
          <a:xfrm>
            <a:off x="5601945" y="5446890"/>
            <a:ext cx="2322855" cy="646331"/>
          </a:xfrm>
          <a:prstGeom prst="rect">
            <a:avLst/>
          </a:prstGeom>
          <a:noFill/>
        </p:spPr>
        <p:txBody>
          <a:bodyPr wrap="square" rtlCol="0">
            <a:spAutoFit/>
          </a:bodyPr>
          <a:lstStyle/>
          <a:p>
            <a:r>
              <a:rPr lang="en-US" dirty="0" smtClean="0">
                <a:solidFill>
                  <a:srgbClr val="FFFF00"/>
                </a:solidFill>
              </a:rPr>
              <a:t>Friction with the air</a:t>
            </a:r>
          </a:p>
          <a:p>
            <a:r>
              <a:rPr lang="en-US" dirty="0" smtClean="0">
                <a:solidFill>
                  <a:srgbClr val="FFFF00"/>
                </a:solidFill>
              </a:rPr>
              <a:t> </a:t>
            </a:r>
            <a:r>
              <a:rPr lang="en-US" i="1" dirty="0" smtClean="0">
                <a:solidFill>
                  <a:srgbClr val="FFFF00"/>
                </a:solidFill>
              </a:rPr>
              <a:t>FLUID FRICTION</a:t>
            </a:r>
            <a:endParaRPr lang="en-US" i="1" dirty="0">
              <a:solidFill>
                <a:srgbClr val="FFFF00"/>
              </a:solidFill>
            </a:endParaRPr>
          </a:p>
        </p:txBody>
      </p:sp>
    </p:spTree>
    <p:extLst>
      <p:ext uri="{BB962C8B-B14F-4D97-AF65-F5344CB8AC3E}">
        <p14:creationId xmlns:p14="http://schemas.microsoft.com/office/powerpoint/2010/main" val="245730139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PHYSICS AND GEODYNAMICS</a:t>
            </a:r>
            <a:endParaRPr lang="en-US" dirty="0"/>
          </a:p>
        </p:txBody>
      </p:sp>
      <p:sp>
        <p:nvSpPr>
          <p:cNvPr id="6" name="TextBox 5"/>
          <p:cNvSpPr txBox="1"/>
          <p:nvPr/>
        </p:nvSpPr>
        <p:spPr>
          <a:xfrm>
            <a:off x="909169" y="1746066"/>
            <a:ext cx="6912568" cy="646331"/>
          </a:xfrm>
          <a:prstGeom prst="rect">
            <a:avLst/>
          </a:prstGeom>
          <a:noFill/>
        </p:spPr>
        <p:txBody>
          <a:bodyPr wrap="square" rtlCol="0">
            <a:spAutoFit/>
          </a:bodyPr>
          <a:lstStyle/>
          <a:p>
            <a:r>
              <a:rPr lang="en-US" dirty="0" smtClean="0"/>
              <a:t>OTHER FORCES CAN ALSO AFFECT THE DYNAMICS OF THE SYSTEM.      FOR EXAMPLE,</a:t>
            </a:r>
            <a:endParaRPr lang="en-US" dirty="0"/>
          </a:p>
        </p:txBody>
      </p:sp>
      <p:sp>
        <p:nvSpPr>
          <p:cNvPr id="4" name="TextBox 3"/>
          <p:cNvSpPr txBox="1"/>
          <p:nvPr/>
        </p:nvSpPr>
        <p:spPr>
          <a:xfrm>
            <a:off x="3189511" y="2499993"/>
            <a:ext cx="1924190" cy="523220"/>
          </a:xfrm>
          <a:prstGeom prst="rect">
            <a:avLst/>
          </a:prstGeom>
          <a:noFill/>
        </p:spPr>
        <p:txBody>
          <a:bodyPr wrap="square" rtlCol="0">
            <a:spAutoFit/>
          </a:bodyPr>
          <a:lstStyle/>
          <a:p>
            <a:r>
              <a:rPr lang="en-US" sz="2800" b="1" i="1" dirty="0" smtClean="0">
                <a:solidFill>
                  <a:srgbClr val="FFFF00"/>
                </a:solidFill>
              </a:rPr>
              <a:t>FRICTION</a:t>
            </a:r>
            <a:endParaRPr lang="en-US" sz="2000" b="1" i="1" dirty="0">
              <a:solidFill>
                <a:srgbClr val="FFFF00"/>
              </a:solidFill>
            </a:endParaRPr>
          </a:p>
        </p:txBody>
      </p:sp>
      <p:pic>
        <p:nvPicPr>
          <p:cNvPr id="3" name="Picture 2"/>
          <p:cNvPicPr>
            <a:picLocks noChangeAspect="1"/>
          </p:cNvPicPr>
          <p:nvPr/>
        </p:nvPicPr>
        <p:blipFill>
          <a:blip r:embed="rId2"/>
          <a:stretch>
            <a:fillRect/>
          </a:stretch>
        </p:blipFill>
        <p:spPr>
          <a:xfrm>
            <a:off x="338667" y="3175000"/>
            <a:ext cx="4394716" cy="1885950"/>
          </a:xfrm>
          <a:prstGeom prst="rect">
            <a:avLst/>
          </a:prstGeom>
        </p:spPr>
      </p:pic>
      <p:pic>
        <p:nvPicPr>
          <p:cNvPr id="5" name="Picture 4"/>
          <p:cNvPicPr>
            <a:picLocks noChangeAspect="1"/>
          </p:cNvPicPr>
          <p:nvPr/>
        </p:nvPicPr>
        <p:blipFill>
          <a:blip r:embed="rId3"/>
          <a:stretch>
            <a:fillRect/>
          </a:stretch>
        </p:blipFill>
        <p:spPr>
          <a:xfrm>
            <a:off x="4733383" y="3175001"/>
            <a:ext cx="4159439" cy="1885950"/>
          </a:xfrm>
          <a:prstGeom prst="rect">
            <a:avLst/>
          </a:prstGeom>
        </p:spPr>
      </p:pic>
      <p:sp>
        <p:nvSpPr>
          <p:cNvPr id="9" name="TextBox 8"/>
          <p:cNvSpPr txBox="1"/>
          <p:nvPr/>
        </p:nvSpPr>
        <p:spPr>
          <a:xfrm>
            <a:off x="1397000" y="5446890"/>
            <a:ext cx="2906889" cy="646331"/>
          </a:xfrm>
          <a:prstGeom prst="rect">
            <a:avLst/>
          </a:prstGeom>
          <a:noFill/>
        </p:spPr>
        <p:txBody>
          <a:bodyPr wrap="square" rtlCol="0">
            <a:spAutoFit/>
          </a:bodyPr>
          <a:lstStyle/>
          <a:p>
            <a:r>
              <a:rPr lang="en-US" dirty="0" smtClean="0">
                <a:solidFill>
                  <a:srgbClr val="FFFF00"/>
                </a:solidFill>
              </a:rPr>
              <a:t>Friction between surfaces</a:t>
            </a:r>
          </a:p>
          <a:p>
            <a:r>
              <a:rPr lang="en-US" dirty="0" smtClean="0">
                <a:solidFill>
                  <a:srgbClr val="FFFF00"/>
                </a:solidFill>
              </a:rPr>
              <a:t>    </a:t>
            </a:r>
            <a:r>
              <a:rPr lang="en-US" i="1" dirty="0" smtClean="0">
                <a:solidFill>
                  <a:srgbClr val="FFFF00"/>
                </a:solidFill>
              </a:rPr>
              <a:t>SLIDING FRICTION</a:t>
            </a:r>
            <a:endParaRPr lang="en-US" i="1" dirty="0">
              <a:solidFill>
                <a:srgbClr val="FFFF00"/>
              </a:solidFill>
            </a:endParaRPr>
          </a:p>
        </p:txBody>
      </p:sp>
      <p:sp>
        <p:nvSpPr>
          <p:cNvPr id="10" name="TextBox 9"/>
          <p:cNvSpPr txBox="1"/>
          <p:nvPr/>
        </p:nvSpPr>
        <p:spPr>
          <a:xfrm>
            <a:off x="5601945" y="5446890"/>
            <a:ext cx="2322855" cy="646331"/>
          </a:xfrm>
          <a:prstGeom prst="rect">
            <a:avLst/>
          </a:prstGeom>
          <a:noFill/>
        </p:spPr>
        <p:txBody>
          <a:bodyPr wrap="square" rtlCol="0">
            <a:spAutoFit/>
          </a:bodyPr>
          <a:lstStyle/>
          <a:p>
            <a:r>
              <a:rPr lang="en-US" dirty="0" smtClean="0">
                <a:solidFill>
                  <a:srgbClr val="FFFF00"/>
                </a:solidFill>
              </a:rPr>
              <a:t>Friction with the air</a:t>
            </a:r>
          </a:p>
          <a:p>
            <a:r>
              <a:rPr lang="en-US" dirty="0" smtClean="0">
                <a:solidFill>
                  <a:srgbClr val="FFFF00"/>
                </a:solidFill>
              </a:rPr>
              <a:t> </a:t>
            </a:r>
            <a:r>
              <a:rPr lang="en-US" i="1" dirty="0" smtClean="0">
                <a:solidFill>
                  <a:srgbClr val="FFFF00"/>
                </a:solidFill>
              </a:rPr>
              <a:t>FLUID FRICTION</a:t>
            </a:r>
            <a:endParaRPr lang="en-US" i="1" dirty="0">
              <a:solidFill>
                <a:srgbClr val="FFFF00"/>
              </a:solidFill>
            </a:endParaRPr>
          </a:p>
        </p:txBody>
      </p:sp>
      <p:sp>
        <p:nvSpPr>
          <p:cNvPr id="7" name="TextBox 6"/>
          <p:cNvSpPr txBox="1"/>
          <p:nvPr/>
        </p:nvSpPr>
        <p:spPr>
          <a:xfrm>
            <a:off x="1328578" y="6265333"/>
            <a:ext cx="6809609" cy="523220"/>
          </a:xfrm>
          <a:prstGeom prst="rect">
            <a:avLst/>
          </a:prstGeom>
          <a:noFill/>
        </p:spPr>
        <p:txBody>
          <a:bodyPr wrap="square" rtlCol="0">
            <a:spAutoFit/>
          </a:bodyPr>
          <a:lstStyle/>
          <a:p>
            <a:r>
              <a:rPr lang="en-US" sz="2800" dirty="0" smtClean="0">
                <a:solidFill>
                  <a:srgbClr val="FFFF00"/>
                </a:solidFill>
              </a:rPr>
              <a:t>FRICTION </a:t>
            </a:r>
            <a:r>
              <a:rPr lang="en-US" sz="2800" i="1" dirty="0" smtClean="0">
                <a:solidFill>
                  <a:srgbClr val="FFFF00"/>
                </a:solidFill>
              </a:rPr>
              <a:t>ALWAYS</a:t>
            </a:r>
            <a:r>
              <a:rPr lang="en-US" sz="2800" dirty="0" smtClean="0">
                <a:solidFill>
                  <a:srgbClr val="FFFF00"/>
                </a:solidFill>
              </a:rPr>
              <a:t> PRODUCES </a:t>
            </a:r>
            <a:r>
              <a:rPr lang="en-US" sz="2800" b="1" i="1" dirty="0" smtClean="0">
                <a:solidFill>
                  <a:srgbClr val="FF0000"/>
                </a:solidFill>
              </a:rPr>
              <a:t>HEAT!</a:t>
            </a:r>
            <a:endParaRPr lang="en-US" sz="2800" b="1" i="1" dirty="0">
              <a:solidFill>
                <a:srgbClr val="FF0000"/>
              </a:solidFill>
            </a:endParaRPr>
          </a:p>
        </p:txBody>
      </p:sp>
    </p:spTree>
    <p:extLst>
      <p:ext uri="{BB962C8B-B14F-4D97-AF65-F5344CB8AC3E}">
        <p14:creationId xmlns:p14="http://schemas.microsoft.com/office/powerpoint/2010/main" val="211343633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536700" y="0"/>
            <a:ext cx="6050488" cy="6858000"/>
          </a:xfrm>
          <a:prstGeom prst="rect">
            <a:avLst/>
          </a:prstGeom>
        </p:spPr>
      </p:pic>
      <p:sp>
        <p:nvSpPr>
          <p:cNvPr id="2" name="Title 1"/>
          <p:cNvSpPr>
            <a:spLocks noGrp="1"/>
          </p:cNvSpPr>
          <p:nvPr>
            <p:ph type="title"/>
          </p:nvPr>
        </p:nvSpPr>
        <p:spPr/>
        <p:txBody>
          <a:bodyPr/>
          <a:lstStyle/>
          <a:p>
            <a:r>
              <a:rPr lang="en-US" dirty="0" smtClean="0"/>
              <a:t>PHYSICS AND GEODYNAMICS</a:t>
            </a:r>
            <a:endParaRPr lang="en-US" dirty="0"/>
          </a:p>
        </p:txBody>
      </p:sp>
      <p:sp>
        <p:nvSpPr>
          <p:cNvPr id="3" name="TextBox 2"/>
          <p:cNvSpPr txBox="1"/>
          <p:nvPr/>
        </p:nvSpPr>
        <p:spPr>
          <a:xfrm>
            <a:off x="612023" y="1707444"/>
            <a:ext cx="7711483" cy="1384995"/>
          </a:xfrm>
          <a:prstGeom prst="rect">
            <a:avLst/>
          </a:prstGeom>
          <a:noFill/>
        </p:spPr>
        <p:txBody>
          <a:bodyPr wrap="square" rtlCol="0">
            <a:spAutoFit/>
          </a:bodyPr>
          <a:lstStyle/>
          <a:p>
            <a:r>
              <a:rPr lang="en-US" sz="2800" dirty="0" smtClean="0"/>
              <a:t>Now that we’ve seen some of the types of forces and their effect, let’s look at these forces and how they affect the interior of the Earth. </a:t>
            </a:r>
            <a:endParaRPr lang="en-US" sz="2800" dirty="0"/>
          </a:p>
        </p:txBody>
      </p:sp>
    </p:spTree>
    <p:extLst>
      <p:ext uri="{BB962C8B-B14F-4D97-AF65-F5344CB8AC3E}">
        <p14:creationId xmlns:p14="http://schemas.microsoft.com/office/powerpoint/2010/main" val="186127820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PHYSICS AND GEODYNAMICS</a:t>
            </a:r>
            <a:endParaRPr lang="en-US" dirty="0"/>
          </a:p>
        </p:txBody>
      </p:sp>
      <p:sp>
        <p:nvSpPr>
          <p:cNvPr id="3" name="TextBox 2"/>
          <p:cNvSpPr txBox="1"/>
          <p:nvPr/>
        </p:nvSpPr>
        <p:spPr>
          <a:xfrm>
            <a:off x="612023" y="1707444"/>
            <a:ext cx="7711483" cy="1384995"/>
          </a:xfrm>
          <a:prstGeom prst="rect">
            <a:avLst/>
          </a:prstGeom>
          <a:noFill/>
        </p:spPr>
        <p:txBody>
          <a:bodyPr wrap="square" rtlCol="0">
            <a:spAutoFit/>
          </a:bodyPr>
          <a:lstStyle/>
          <a:p>
            <a:r>
              <a:rPr lang="en-US" sz="2800" dirty="0" smtClean="0"/>
              <a:t>Now that we’ve seen some of the types of forces and their effect, let’s look at these forces and how they affect the interior of the Earth. </a:t>
            </a:r>
            <a:endParaRPr lang="en-US" sz="2800" dirty="0"/>
          </a:p>
        </p:txBody>
      </p:sp>
      <p:pic>
        <p:nvPicPr>
          <p:cNvPr id="5" name="Picture 4"/>
          <p:cNvPicPr>
            <a:picLocks noChangeAspect="1"/>
          </p:cNvPicPr>
          <p:nvPr/>
        </p:nvPicPr>
        <p:blipFill>
          <a:blip r:embed="rId2"/>
          <a:stretch>
            <a:fillRect/>
          </a:stretch>
        </p:blipFill>
        <p:spPr>
          <a:xfrm>
            <a:off x="732118" y="3092439"/>
            <a:ext cx="4900663" cy="2920795"/>
          </a:xfrm>
          <a:prstGeom prst="rect">
            <a:avLst/>
          </a:prstGeom>
        </p:spPr>
      </p:pic>
      <p:sp>
        <p:nvSpPr>
          <p:cNvPr id="6" name="TextBox 5"/>
          <p:cNvSpPr txBox="1"/>
          <p:nvPr/>
        </p:nvSpPr>
        <p:spPr>
          <a:xfrm>
            <a:off x="5842000" y="3203222"/>
            <a:ext cx="3033889" cy="1477328"/>
          </a:xfrm>
          <a:prstGeom prst="rect">
            <a:avLst/>
          </a:prstGeom>
          <a:noFill/>
        </p:spPr>
        <p:txBody>
          <a:bodyPr wrap="square" rtlCol="0">
            <a:spAutoFit/>
          </a:bodyPr>
          <a:lstStyle/>
          <a:p>
            <a:r>
              <a:rPr lang="en-US" dirty="0" smtClean="0"/>
              <a:t>As we saw in a previous module, the interior of the Earth is divided into three major parts, the Crust, the Mantle, and the Core.</a:t>
            </a:r>
          </a:p>
        </p:txBody>
      </p:sp>
    </p:spTree>
    <p:extLst>
      <p:ext uri="{BB962C8B-B14F-4D97-AF65-F5344CB8AC3E}">
        <p14:creationId xmlns:p14="http://schemas.microsoft.com/office/powerpoint/2010/main" val="185740207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PHYSICS AND GEODYNAMICS</a:t>
            </a:r>
            <a:endParaRPr lang="en-US" dirty="0"/>
          </a:p>
        </p:txBody>
      </p:sp>
      <p:sp>
        <p:nvSpPr>
          <p:cNvPr id="3" name="TextBox 2"/>
          <p:cNvSpPr txBox="1"/>
          <p:nvPr/>
        </p:nvSpPr>
        <p:spPr>
          <a:xfrm>
            <a:off x="2991556" y="1707444"/>
            <a:ext cx="2379533" cy="646331"/>
          </a:xfrm>
          <a:prstGeom prst="rect">
            <a:avLst/>
          </a:prstGeom>
          <a:noFill/>
        </p:spPr>
        <p:txBody>
          <a:bodyPr wrap="square" rtlCol="0">
            <a:spAutoFit/>
          </a:bodyPr>
          <a:lstStyle/>
          <a:p>
            <a:r>
              <a:rPr lang="en-US" sz="3600" dirty="0" smtClean="0"/>
              <a:t>The crust:</a:t>
            </a:r>
            <a:endParaRPr lang="en-US" sz="3600" dirty="0"/>
          </a:p>
        </p:txBody>
      </p:sp>
      <p:pic>
        <p:nvPicPr>
          <p:cNvPr id="5" name="Picture 4"/>
          <p:cNvPicPr>
            <a:picLocks noChangeAspect="1"/>
          </p:cNvPicPr>
          <p:nvPr/>
        </p:nvPicPr>
        <p:blipFill>
          <a:blip r:embed="rId2"/>
          <a:stretch>
            <a:fillRect/>
          </a:stretch>
        </p:blipFill>
        <p:spPr>
          <a:xfrm>
            <a:off x="732118" y="3092439"/>
            <a:ext cx="4900663" cy="2920795"/>
          </a:xfrm>
          <a:prstGeom prst="rect">
            <a:avLst/>
          </a:prstGeom>
        </p:spPr>
      </p:pic>
      <p:sp>
        <p:nvSpPr>
          <p:cNvPr id="6" name="TextBox 5"/>
          <p:cNvSpPr txBox="1"/>
          <p:nvPr/>
        </p:nvSpPr>
        <p:spPr>
          <a:xfrm>
            <a:off x="5842000" y="3203222"/>
            <a:ext cx="3033889" cy="1754327"/>
          </a:xfrm>
          <a:prstGeom prst="rect">
            <a:avLst/>
          </a:prstGeom>
          <a:noFill/>
        </p:spPr>
        <p:txBody>
          <a:bodyPr wrap="square" rtlCol="0">
            <a:spAutoFit/>
          </a:bodyPr>
          <a:lstStyle/>
          <a:p>
            <a:endParaRPr lang="en-US" dirty="0"/>
          </a:p>
          <a:p>
            <a:r>
              <a:rPr lang="en-US" dirty="0" smtClean="0"/>
              <a:t>The Crust is the outer surface.  Like an eggshell, it is hard and rocky, but brittle, subject to the conditions in the adjacent </a:t>
            </a:r>
            <a:r>
              <a:rPr lang="en-US" dirty="0"/>
              <a:t>U</a:t>
            </a:r>
            <a:r>
              <a:rPr lang="en-US" dirty="0" smtClean="0"/>
              <a:t>pper Mantle.</a:t>
            </a:r>
          </a:p>
        </p:txBody>
      </p:sp>
      <p:cxnSp>
        <p:nvCxnSpPr>
          <p:cNvPr id="7" name="Straight Arrow Connector 6"/>
          <p:cNvCxnSpPr/>
          <p:nvPr/>
        </p:nvCxnSpPr>
        <p:spPr>
          <a:xfrm flipH="1">
            <a:off x="4868334" y="3739444"/>
            <a:ext cx="973666" cy="33866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18811355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PHYSICS AND GEODYNAMICS</a:t>
            </a:r>
            <a:endParaRPr lang="en-US" dirty="0"/>
          </a:p>
        </p:txBody>
      </p:sp>
      <p:sp>
        <p:nvSpPr>
          <p:cNvPr id="3" name="TextBox 2"/>
          <p:cNvSpPr txBox="1"/>
          <p:nvPr/>
        </p:nvSpPr>
        <p:spPr>
          <a:xfrm>
            <a:off x="2977445" y="1684358"/>
            <a:ext cx="2280755" cy="646331"/>
          </a:xfrm>
          <a:prstGeom prst="rect">
            <a:avLst/>
          </a:prstGeom>
          <a:noFill/>
        </p:spPr>
        <p:txBody>
          <a:bodyPr wrap="square" rtlCol="0">
            <a:spAutoFit/>
          </a:bodyPr>
          <a:lstStyle/>
          <a:p>
            <a:r>
              <a:rPr lang="en-US" sz="3600" dirty="0" smtClean="0"/>
              <a:t>The crust:</a:t>
            </a:r>
            <a:endParaRPr lang="en-US" sz="3600" dirty="0"/>
          </a:p>
        </p:txBody>
      </p:sp>
      <p:pic>
        <p:nvPicPr>
          <p:cNvPr id="5" name="Picture 4"/>
          <p:cNvPicPr>
            <a:picLocks noChangeAspect="1"/>
          </p:cNvPicPr>
          <p:nvPr/>
        </p:nvPicPr>
        <p:blipFill>
          <a:blip r:embed="rId2"/>
          <a:stretch>
            <a:fillRect/>
          </a:stretch>
        </p:blipFill>
        <p:spPr>
          <a:xfrm>
            <a:off x="732118" y="3092439"/>
            <a:ext cx="4900663" cy="2920795"/>
          </a:xfrm>
          <a:prstGeom prst="rect">
            <a:avLst/>
          </a:prstGeom>
        </p:spPr>
      </p:pic>
      <p:sp>
        <p:nvSpPr>
          <p:cNvPr id="6" name="TextBox 5"/>
          <p:cNvSpPr txBox="1"/>
          <p:nvPr/>
        </p:nvSpPr>
        <p:spPr>
          <a:xfrm>
            <a:off x="5842000" y="3203222"/>
            <a:ext cx="3033889" cy="2585323"/>
          </a:xfrm>
          <a:prstGeom prst="rect">
            <a:avLst/>
          </a:prstGeom>
          <a:noFill/>
        </p:spPr>
        <p:txBody>
          <a:bodyPr wrap="square" rtlCol="0">
            <a:spAutoFit/>
          </a:bodyPr>
          <a:lstStyle/>
          <a:p>
            <a:r>
              <a:rPr lang="en-US" dirty="0" smtClean="0"/>
              <a:t>It extends only a few dozen km below the surface, but it overlaps the upper part of the mantle in a region that extends to about 150 km in a region known as the </a:t>
            </a:r>
          </a:p>
          <a:p>
            <a:r>
              <a:rPr lang="en-US" b="1" i="1" dirty="0" smtClean="0">
                <a:solidFill>
                  <a:srgbClr val="FF6600"/>
                </a:solidFill>
              </a:rPr>
              <a:t>LITHOSPHERE</a:t>
            </a:r>
            <a:r>
              <a:rPr lang="en-US" dirty="0" smtClean="0"/>
              <a:t>.</a:t>
            </a:r>
          </a:p>
          <a:p>
            <a:endParaRPr lang="en-US" dirty="0"/>
          </a:p>
          <a:p>
            <a:endParaRPr lang="en-US" dirty="0" smtClean="0"/>
          </a:p>
        </p:txBody>
      </p:sp>
      <p:cxnSp>
        <p:nvCxnSpPr>
          <p:cNvPr id="7" name="Straight Arrow Connector 6"/>
          <p:cNvCxnSpPr/>
          <p:nvPr/>
        </p:nvCxnSpPr>
        <p:spPr>
          <a:xfrm flipH="1">
            <a:off x="4642556" y="4078111"/>
            <a:ext cx="2257777"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9388471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PHYSICS AND GEODYNAMICS</a:t>
            </a:r>
            <a:endParaRPr lang="en-US" dirty="0"/>
          </a:p>
        </p:txBody>
      </p:sp>
      <p:pic>
        <p:nvPicPr>
          <p:cNvPr id="5" name="Picture 4"/>
          <p:cNvPicPr>
            <a:picLocks noChangeAspect="1"/>
          </p:cNvPicPr>
          <p:nvPr/>
        </p:nvPicPr>
        <p:blipFill>
          <a:blip r:embed="rId2"/>
          <a:stretch>
            <a:fillRect/>
          </a:stretch>
        </p:blipFill>
        <p:spPr>
          <a:xfrm>
            <a:off x="732118" y="3092439"/>
            <a:ext cx="4900663" cy="2920795"/>
          </a:xfrm>
          <a:prstGeom prst="rect">
            <a:avLst/>
          </a:prstGeom>
        </p:spPr>
      </p:pic>
      <p:sp>
        <p:nvSpPr>
          <p:cNvPr id="6" name="TextBox 5"/>
          <p:cNvSpPr txBox="1"/>
          <p:nvPr/>
        </p:nvSpPr>
        <p:spPr>
          <a:xfrm>
            <a:off x="5842000" y="3203222"/>
            <a:ext cx="3033889" cy="3600986"/>
          </a:xfrm>
          <a:prstGeom prst="rect">
            <a:avLst/>
          </a:prstGeom>
          <a:noFill/>
        </p:spPr>
        <p:txBody>
          <a:bodyPr wrap="square" rtlCol="0">
            <a:spAutoFit/>
          </a:bodyPr>
          <a:lstStyle/>
          <a:p>
            <a:r>
              <a:rPr lang="en-US" dirty="0" smtClean="0"/>
              <a:t>It extends only a few dozen km below the surface, but it overlaps the upper part of the mantle in a region that extends to about 150 km in a region known as the </a:t>
            </a:r>
          </a:p>
          <a:p>
            <a:r>
              <a:rPr lang="en-US" b="1" i="1" dirty="0" smtClean="0">
                <a:solidFill>
                  <a:srgbClr val="FF6600"/>
                </a:solidFill>
              </a:rPr>
              <a:t>LITHOSPHERE</a:t>
            </a:r>
            <a:r>
              <a:rPr lang="en-US" dirty="0" smtClean="0"/>
              <a:t>.</a:t>
            </a:r>
          </a:p>
          <a:p>
            <a:endParaRPr lang="en-US" dirty="0"/>
          </a:p>
          <a:p>
            <a:r>
              <a:rPr lang="en-US" sz="1400" b="1" i="1" dirty="0"/>
              <a:t>Temperature and pressure deviations are used to define subdivisions in our basic layers, indicating a transition from one layer to another.</a:t>
            </a:r>
          </a:p>
          <a:p>
            <a:endParaRPr lang="en-US" sz="1400" dirty="0" smtClean="0"/>
          </a:p>
        </p:txBody>
      </p:sp>
      <p:cxnSp>
        <p:nvCxnSpPr>
          <p:cNvPr id="7" name="Straight Arrow Connector 6"/>
          <p:cNvCxnSpPr/>
          <p:nvPr/>
        </p:nvCxnSpPr>
        <p:spPr>
          <a:xfrm flipH="1">
            <a:off x="4642556" y="3527778"/>
            <a:ext cx="1199444" cy="550333"/>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4" name="TextBox 3"/>
          <p:cNvSpPr txBox="1"/>
          <p:nvPr/>
        </p:nvSpPr>
        <p:spPr>
          <a:xfrm>
            <a:off x="1919111" y="1820333"/>
            <a:ext cx="5051778" cy="646331"/>
          </a:xfrm>
          <a:prstGeom prst="rect">
            <a:avLst/>
          </a:prstGeom>
          <a:noFill/>
        </p:spPr>
        <p:txBody>
          <a:bodyPr wrap="square" rtlCol="0">
            <a:spAutoFit/>
          </a:bodyPr>
          <a:lstStyle/>
          <a:p>
            <a:r>
              <a:rPr lang="en-US" sz="3600" dirty="0" smtClean="0"/>
              <a:t>The LITHOSPHERE:</a:t>
            </a:r>
            <a:endParaRPr lang="en-US" sz="3600" dirty="0"/>
          </a:p>
        </p:txBody>
      </p:sp>
    </p:spTree>
    <p:extLst>
      <p:ext uri="{BB962C8B-B14F-4D97-AF65-F5344CB8AC3E}">
        <p14:creationId xmlns:p14="http://schemas.microsoft.com/office/powerpoint/2010/main" val="330973915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PHYSICS AND GEODYNAMICS</a:t>
            </a:r>
            <a:endParaRPr lang="en-US" dirty="0"/>
          </a:p>
        </p:txBody>
      </p:sp>
      <p:pic>
        <p:nvPicPr>
          <p:cNvPr id="5" name="Picture 4"/>
          <p:cNvPicPr>
            <a:picLocks noChangeAspect="1"/>
          </p:cNvPicPr>
          <p:nvPr/>
        </p:nvPicPr>
        <p:blipFill>
          <a:blip r:embed="rId2"/>
          <a:stretch>
            <a:fillRect/>
          </a:stretch>
        </p:blipFill>
        <p:spPr>
          <a:xfrm>
            <a:off x="732118" y="3092439"/>
            <a:ext cx="4900663" cy="2920795"/>
          </a:xfrm>
          <a:prstGeom prst="rect">
            <a:avLst/>
          </a:prstGeom>
        </p:spPr>
      </p:pic>
      <p:sp>
        <p:nvSpPr>
          <p:cNvPr id="6" name="TextBox 5"/>
          <p:cNvSpPr txBox="1"/>
          <p:nvPr/>
        </p:nvSpPr>
        <p:spPr>
          <a:xfrm>
            <a:off x="5842000" y="3203222"/>
            <a:ext cx="3033889" cy="2800767"/>
          </a:xfrm>
          <a:prstGeom prst="rect">
            <a:avLst/>
          </a:prstGeom>
          <a:noFill/>
        </p:spPr>
        <p:txBody>
          <a:bodyPr wrap="square" rtlCol="0">
            <a:spAutoFit/>
          </a:bodyPr>
          <a:lstStyle/>
          <a:p>
            <a:r>
              <a:rPr lang="en-US" dirty="0"/>
              <a:t>The liquid (or flowing) part of the Upper Mantle just below the lithosphere is called the </a:t>
            </a:r>
            <a:r>
              <a:rPr lang="en-US" b="1" i="1" dirty="0">
                <a:solidFill>
                  <a:srgbClr val="FF0000"/>
                </a:solidFill>
              </a:rPr>
              <a:t>ASTHENOSPHERE</a:t>
            </a:r>
            <a:r>
              <a:rPr lang="en-US" dirty="0" smtClean="0"/>
              <a:t>.</a:t>
            </a:r>
          </a:p>
          <a:p>
            <a:endParaRPr lang="en-US" dirty="0"/>
          </a:p>
          <a:p>
            <a:r>
              <a:rPr lang="en-US" dirty="0" smtClean="0"/>
              <a:t>Below this, is a semi-rigid layer, known as the Lower Mantle</a:t>
            </a:r>
          </a:p>
          <a:p>
            <a:endParaRPr lang="en-US" sz="1400" dirty="0" smtClean="0"/>
          </a:p>
        </p:txBody>
      </p:sp>
      <p:cxnSp>
        <p:nvCxnSpPr>
          <p:cNvPr id="7" name="Straight Arrow Connector 6"/>
          <p:cNvCxnSpPr/>
          <p:nvPr/>
        </p:nvCxnSpPr>
        <p:spPr>
          <a:xfrm flipH="1">
            <a:off x="4589632" y="5060985"/>
            <a:ext cx="1252368"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4" name="TextBox 3"/>
          <p:cNvSpPr txBox="1"/>
          <p:nvPr/>
        </p:nvSpPr>
        <p:spPr>
          <a:xfrm>
            <a:off x="1919110" y="1820333"/>
            <a:ext cx="5521815" cy="646331"/>
          </a:xfrm>
          <a:prstGeom prst="rect">
            <a:avLst/>
          </a:prstGeom>
          <a:noFill/>
        </p:spPr>
        <p:txBody>
          <a:bodyPr wrap="square" rtlCol="0">
            <a:spAutoFit/>
          </a:bodyPr>
          <a:lstStyle/>
          <a:p>
            <a:r>
              <a:rPr lang="en-US" sz="3600" dirty="0" smtClean="0"/>
              <a:t>The ASTHENOSPHERE:</a:t>
            </a:r>
            <a:endParaRPr lang="en-US" sz="3600" dirty="0"/>
          </a:p>
        </p:txBody>
      </p:sp>
      <p:cxnSp>
        <p:nvCxnSpPr>
          <p:cNvPr id="11" name="Straight Arrow Connector 10"/>
          <p:cNvCxnSpPr/>
          <p:nvPr/>
        </p:nvCxnSpPr>
        <p:spPr>
          <a:xfrm flipH="1">
            <a:off x="3502367" y="3424991"/>
            <a:ext cx="2339633" cy="51310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53098982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PHYSICS AND GEODYNAMICS</a:t>
            </a:r>
            <a:endParaRPr lang="en-US" dirty="0"/>
          </a:p>
        </p:txBody>
      </p:sp>
      <p:sp>
        <p:nvSpPr>
          <p:cNvPr id="3" name="Content Placeholder 2"/>
          <p:cNvSpPr>
            <a:spLocks noGrp="1"/>
          </p:cNvSpPr>
          <p:nvPr>
            <p:ph idx="1"/>
          </p:nvPr>
        </p:nvSpPr>
        <p:spPr>
          <a:xfrm>
            <a:off x="457200" y="1600200"/>
            <a:ext cx="7673868" cy="4525963"/>
          </a:xfrm>
        </p:spPr>
        <p:txBody>
          <a:bodyPr>
            <a:normAutofit fontScale="85000" lnSpcReduction="10000"/>
          </a:bodyPr>
          <a:lstStyle/>
          <a:p>
            <a:r>
              <a:rPr lang="en-US" sz="3200" b="1" dirty="0" smtClean="0"/>
              <a:t>Pre-Modular Questions</a:t>
            </a:r>
            <a:r>
              <a:rPr lang="en-US" sz="3200" b="1" dirty="0" smtClean="0"/>
              <a:t>:</a:t>
            </a:r>
          </a:p>
          <a:p>
            <a:pPr marL="493776" indent="-457200">
              <a:buAutoNum type="arabicPeriod"/>
            </a:pPr>
            <a:r>
              <a:rPr lang="en-US" sz="2000" b="1" dirty="0" smtClean="0"/>
              <a:t>Newton’s Laws of Motion have little to do with the complex motions of materials within the Earth. (T/F)</a:t>
            </a:r>
          </a:p>
          <a:p>
            <a:pPr marL="493776" indent="-457200">
              <a:buAutoNum type="arabicPeriod"/>
            </a:pPr>
            <a:endParaRPr lang="en-US" sz="2000" b="1" dirty="0" smtClean="0"/>
          </a:p>
          <a:p>
            <a:pPr marL="493776" indent="-457200">
              <a:buAutoNum type="arabicPeriod"/>
            </a:pPr>
            <a:r>
              <a:rPr lang="en-US" sz="2000" b="1" dirty="0" smtClean="0"/>
              <a:t> Hooke’s Law can be applied to moving solid/liquid structures.  (T/F)</a:t>
            </a:r>
          </a:p>
          <a:p>
            <a:pPr marL="493776" indent="-457200">
              <a:buAutoNum type="arabicPeriod"/>
            </a:pPr>
            <a:endParaRPr lang="en-US" sz="2000" b="1" dirty="0"/>
          </a:p>
          <a:p>
            <a:pPr marL="493776" indent="-457200">
              <a:buFont typeface="Wingdings 2"/>
              <a:buAutoNum type="arabicPeriod"/>
            </a:pPr>
            <a:r>
              <a:rPr lang="en-US" sz="2000" b="1" dirty="0"/>
              <a:t>Conduction is the primary principle behind the vertical motion of inner Earth toward the surface</a:t>
            </a:r>
            <a:r>
              <a:rPr lang="en-US" sz="2000" b="1" dirty="0" smtClean="0"/>
              <a:t>.  (T/F)</a:t>
            </a:r>
          </a:p>
          <a:p>
            <a:pPr marL="493776" indent="-457200">
              <a:buFont typeface="Wingdings 2"/>
              <a:buAutoNum type="arabicPeriod"/>
            </a:pPr>
            <a:endParaRPr lang="en-US" sz="2000" b="1" dirty="0"/>
          </a:p>
          <a:p>
            <a:pPr marL="493776" indent="-457200">
              <a:buFont typeface="Wingdings 2"/>
              <a:buAutoNum type="arabicPeriod"/>
            </a:pPr>
            <a:r>
              <a:rPr lang="en-US" sz="2000" dirty="0"/>
              <a:t>C-O-H-S fluids may constitute up to 10% in </a:t>
            </a:r>
            <a:r>
              <a:rPr lang="en-US" sz="2000" dirty="0" smtClean="0"/>
              <a:t>the liquid </a:t>
            </a:r>
            <a:r>
              <a:rPr lang="en-US" sz="2000" dirty="0"/>
              <a:t>metallic </a:t>
            </a:r>
            <a:r>
              <a:rPr lang="en-US" sz="2000" dirty="0" smtClean="0"/>
              <a:t>core of the Earth.  (T/F)</a:t>
            </a:r>
          </a:p>
          <a:p>
            <a:pPr marL="493776" indent="-457200">
              <a:buFont typeface="Wingdings 2"/>
              <a:buAutoNum type="arabicPeriod"/>
            </a:pPr>
            <a:endParaRPr lang="en-US" sz="2000" dirty="0" smtClean="0"/>
          </a:p>
          <a:p>
            <a:pPr marL="493776" indent="-457200">
              <a:buFont typeface="Wingdings 2"/>
              <a:buAutoNum type="arabicPeriod"/>
            </a:pPr>
            <a:r>
              <a:rPr lang="en-US" sz="2000" dirty="0" smtClean="0"/>
              <a:t>A tsunami is another name for a tidal wave. (T/F)</a:t>
            </a:r>
          </a:p>
          <a:p>
            <a:pPr marL="493776" indent="-457200">
              <a:buFont typeface="Wingdings 2"/>
              <a:buAutoNum type="arabicPeriod"/>
            </a:pPr>
            <a:endParaRPr lang="en-US" sz="2000" dirty="0"/>
          </a:p>
          <a:p>
            <a:pPr marL="493776" indent="-457200">
              <a:buFont typeface="Wingdings 2"/>
              <a:buAutoNum type="arabicPeriod"/>
            </a:pPr>
            <a:r>
              <a:rPr lang="en-US" sz="2000" dirty="0" smtClean="0"/>
              <a:t>As a tsunami strikes the coast, it loses energy. (T/F)</a:t>
            </a:r>
          </a:p>
          <a:p>
            <a:pPr marL="493776" indent="-457200">
              <a:buFont typeface="Wingdings 2"/>
              <a:buAutoNum type="arabicPeriod"/>
            </a:pPr>
            <a:endParaRPr lang="en-US" sz="2000" dirty="0"/>
          </a:p>
          <a:p>
            <a:pPr marL="493776" indent="-457200">
              <a:buFont typeface="Wingdings 2"/>
              <a:buAutoNum type="arabicPeriod"/>
            </a:pPr>
            <a:endParaRPr lang="en-US" sz="2000" dirty="0" smtClean="0"/>
          </a:p>
          <a:p>
            <a:pPr marL="493776" indent="-457200">
              <a:buFont typeface="Wingdings 2"/>
              <a:buAutoNum type="arabicPeriod"/>
            </a:pPr>
            <a:endParaRPr lang="en-US" sz="2000" dirty="0"/>
          </a:p>
          <a:p>
            <a:pPr marL="493776" indent="-457200">
              <a:buFont typeface="Wingdings 2"/>
              <a:buAutoNum type="arabicPeriod"/>
            </a:pPr>
            <a:endParaRPr lang="en-US" sz="2000" dirty="0"/>
          </a:p>
          <a:p>
            <a:pPr marL="493776" indent="-457200">
              <a:buFont typeface="Wingdings 2"/>
              <a:buAutoNum type="arabicPeriod"/>
            </a:pPr>
            <a:endParaRPr lang="en-US" sz="2000" b="1" dirty="0" smtClean="0"/>
          </a:p>
          <a:p>
            <a:pPr marL="493776" indent="-457200">
              <a:buFont typeface="Wingdings 2"/>
              <a:buAutoNum type="arabicPeriod"/>
            </a:pPr>
            <a:endParaRPr lang="en-US" sz="2000" b="1" dirty="0"/>
          </a:p>
          <a:p>
            <a:pPr marL="493776" indent="-457200">
              <a:buFont typeface="Wingdings 2"/>
              <a:buAutoNum type="arabicPeriod"/>
            </a:pPr>
            <a:endParaRPr lang="en-US" sz="2000" b="1" dirty="0"/>
          </a:p>
          <a:p>
            <a:pPr marL="493776" indent="-457200">
              <a:buAutoNum type="arabicPeriod"/>
            </a:pPr>
            <a:endParaRPr lang="en-US" sz="2000" b="1" dirty="0" smtClean="0"/>
          </a:p>
          <a:p>
            <a:pPr marL="36576" indent="0">
              <a:buNone/>
            </a:pPr>
            <a:endParaRPr lang="en-US" sz="2000" b="1" dirty="0" smtClean="0"/>
          </a:p>
          <a:p>
            <a:pPr marL="36576" indent="0">
              <a:buNone/>
            </a:pPr>
            <a:endParaRPr lang="en-US" sz="2000" b="1" dirty="0" smtClean="0"/>
          </a:p>
          <a:p>
            <a:endParaRPr lang="en-US" sz="2000" b="1" dirty="0"/>
          </a:p>
          <a:p>
            <a:endParaRPr lang="en-US" sz="2000" b="1" dirty="0" smtClean="0"/>
          </a:p>
          <a:p>
            <a:endParaRPr lang="en-US" sz="3200" b="1" dirty="0"/>
          </a:p>
          <a:p>
            <a:endParaRPr lang="en-US" sz="2000" b="1" dirty="0"/>
          </a:p>
        </p:txBody>
      </p:sp>
    </p:spTree>
    <p:extLst>
      <p:ext uri="{BB962C8B-B14F-4D97-AF65-F5344CB8AC3E}">
        <p14:creationId xmlns:p14="http://schemas.microsoft.com/office/powerpoint/2010/main" val="337567417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PHYSICS AND GEODYNAMICS</a:t>
            </a:r>
            <a:endParaRPr lang="en-US" dirty="0"/>
          </a:p>
        </p:txBody>
      </p:sp>
      <p:pic>
        <p:nvPicPr>
          <p:cNvPr id="5" name="Picture 4"/>
          <p:cNvPicPr>
            <a:picLocks noChangeAspect="1"/>
          </p:cNvPicPr>
          <p:nvPr/>
        </p:nvPicPr>
        <p:blipFill>
          <a:blip r:embed="rId2"/>
          <a:stretch>
            <a:fillRect/>
          </a:stretch>
        </p:blipFill>
        <p:spPr>
          <a:xfrm>
            <a:off x="732118" y="3092439"/>
            <a:ext cx="4900663" cy="2920795"/>
          </a:xfrm>
          <a:prstGeom prst="rect">
            <a:avLst/>
          </a:prstGeom>
        </p:spPr>
      </p:pic>
      <p:sp>
        <p:nvSpPr>
          <p:cNvPr id="6" name="TextBox 5"/>
          <p:cNvSpPr txBox="1"/>
          <p:nvPr/>
        </p:nvSpPr>
        <p:spPr>
          <a:xfrm>
            <a:off x="5842000" y="3203222"/>
            <a:ext cx="3033889" cy="1138773"/>
          </a:xfrm>
          <a:prstGeom prst="rect">
            <a:avLst/>
          </a:prstGeom>
          <a:noFill/>
        </p:spPr>
        <p:txBody>
          <a:bodyPr wrap="square" rtlCol="0">
            <a:spAutoFit/>
          </a:bodyPr>
          <a:lstStyle/>
          <a:p>
            <a:r>
              <a:rPr lang="en-US" dirty="0"/>
              <a:t>The </a:t>
            </a:r>
            <a:r>
              <a:rPr lang="en-US" b="1" i="1" dirty="0"/>
              <a:t>Molten </a:t>
            </a:r>
            <a:r>
              <a:rPr lang="en-US" b="1" i="1" dirty="0">
                <a:solidFill>
                  <a:srgbClr val="FFFF00"/>
                </a:solidFill>
              </a:rPr>
              <a:t>Outer Core </a:t>
            </a:r>
            <a:r>
              <a:rPr lang="en-US" dirty="0"/>
              <a:t>extends nearly 2000 km beneath that, followed by</a:t>
            </a:r>
          </a:p>
          <a:p>
            <a:endParaRPr lang="en-US" sz="1400" dirty="0" smtClean="0"/>
          </a:p>
        </p:txBody>
      </p:sp>
      <p:sp>
        <p:nvSpPr>
          <p:cNvPr id="4" name="TextBox 3"/>
          <p:cNvSpPr txBox="1"/>
          <p:nvPr/>
        </p:nvSpPr>
        <p:spPr>
          <a:xfrm>
            <a:off x="1919110" y="1820333"/>
            <a:ext cx="5521815" cy="646331"/>
          </a:xfrm>
          <a:prstGeom prst="rect">
            <a:avLst/>
          </a:prstGeom>
          <a:noFill/>
        </p:spPr>
        <p:txBody>
          <a:bodyPr wrap="square" rtlCol="0">
            <a:spAutoFit/>
          </a:bodyPr>
          <a:lstStyle/>
          <a:p>
            <a:r>
              <a:rPr lang="en-US" sz="3600" dirty="0" smtClean="0"/>
              <a:t>The </a:t>
            </a:r>
            <a:r>
              <a:rPr lang="en-US" sz="3600" dirty="0" smtClean="0">
                <a:solidFill>
                  <a:srgbClr val="FFFF00"/>
                </a:solidFill>
              </a:rPr>
              <a:t>OUTER CORE:</a:t>
            </a:r>
            <a:endParaRPr lang="en-US" sz="3600" dirty="0">
              <a:solidFill>
                <a:srgbClr val="FFFF00"/>
              </a:solidFill>
            </a:endParaRPr>
          </a:p>
        </p:txBody>
      </p:sp>
      <p:cxnSp>
        <p:nvCxnSpPr>
          <p:cNvPr id="8" name="Straight Arrow Connector 7"/>
          <p:cNvCxnSpPr/>
          <p:nvPr/>
        </p:nvCxnSpPr>
        <p:spPr>
          <a:xfrm flipH="1">
            <a:off x="3694805" y="3463474"/>
            <a:ext cx="2147195" cy="1090353"/>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7600554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PHYSICS AND GEODYNAMICS</a:t>
            </a:r>
            <a:endParaRPr lang="en-US" dirty="0"/>
          </a:p>
        </p:txBody>
      </p:sp>
      <p:pic>
        <p:nvPicPr>
          <p:cNvPr id="5" name="Picture 4"/>
          <p:cNvPicPr>
            <a:picLocks noChangeAspect="1"/>
          </p:cNvPicPr>
          <p:nvPr/>
        </p:nvPicPr>
        <p:blipFill>
          <a:blip r:embed="rId2"/>
          <a:stretch>
            <a:fillRect/>
          </a:stretch>
        </p:blipFill>
        <p:spPr>
          <a:xfrm>
            <a:off x="732118" y="3092439"/>
            <a:ext cx="4900663" cy="2920795"/>
          </a:xfrm>
          <a:prstGeom prst="rect">
            <a:avLst/>
          </a:prstGeom>
        </p:spPr>
      </p:pic>
      <p:sp>
        <p:nvSpPr>
          <p:cNvPr id="6" name="TextBox 5"/>
          <p:cNvSpPr txBox="1"/>
          <p:nvPr/>
        </p:nvSpPr>
        <p:spPr>
          <a:xfrm>
            <a:off x="5842000" y="3203222"/>
            <a:ext cx="3033889" cy="2523768"/>
          </a:xfrm>
          <a:prstGeom prst="rect">
            <a:avLst/>
          </a:prstGeom>
          <a:noFill/>
        </p:spPr>
        <p:txBody>
          <a:bodyPr wrap="square" rtlCol="0">
            <a:spAutoFit/>
          </a:bodyPr>
          <a:lstStyle/>
          <a:p>
            <a:r>
              <a:rPr lang="en-US" dirty="0"/>
              <a:t>The </a:t>
            </a:r>
            <a:r>
              <a:rPr lang="en-US" b="1" i="1" dirty="0"/>
              <a:t>Molten </a:t>
            </a:r>
            <a:r>
              <a:rPr lang="en-US" b="1" i="1" dirty="0">
                <a:solidFill>
                  <a:srgbClr val="FFFF00"/>
                </a:solidFill>
              </a:rPr>
              <a:t>Outer Core </a:t>
            </a:r>
            <a:r>
              <a:rPr lang="en-US" dirty="0"/>
              <a:t>extends nearly 2000 km beneath that, followed </a:t>
            </a:r>
            <a:r>
              <a:rPr lang="en-US" dirty="0" smtClean="0"/>
              <a:t>by</a:t>
            </a:r>
          </a:p>
          <a:p>
            <a:endParaRPr lang="en-US" dirty="0"/>
          </a:p>
          <a:p>
            <a:r>
              <a:rPr lang="en-US" b="1" dirty="0"/>
              <a:t>A SOLID </a:t>
            </a:r>
            <a:r>
              <a:rPr lang="en-US" b="1" dirty="0">
                <a:solidFill>
                  <a:srgbClr val="CCFFCC"/>
                </a:solidFill>
              </a:rPr>
              <a:t>INNER CORE</a:t>
            </a:r>
            <a:r>
              <a:rPr lang="en-US" b="1" dirty="0"/>
              <a:t>! (Roughly about the size of the Moon!)</a:t>
            </a:r>
          </a:p>
          <a:p>
            <a:endParaRPr lang="en-US" dirty="0"/>
          </a:p>
          <a:p>
            <a:endParaRPr lang="en-US" sz="1400" dirty="0" smtClean="0"/>
          </a:p>
        </p:txBody>
      </p:sp>
      <p:sp>
        <p:nvSpPr>
          <p:cNvPr id="4" name="TextBox 3"/>
          <p:cNvSpPr txBox="1"/>
          <p:nvPr/>
        </p:nvSpPr>
        <p:spPr>
          <a:xfrm>
            <a:off x="1919110" y="1820333"/>
            <a:ext cx="5521815" cy="646331"/>
          </a:xfrm>
          <a:prstGeom prst="rect">
            <a:avLst/>
          </a:prstGeom>
          <a:noFill/>
        </p:spPr>
        <p:txBody>
          <a:bodyPr wrap="square" rtlCol="0">
            <a:spAutoFit/>
          </a:bodyPr>
          <a:lstStyle/>
          <a:p>
            <a:r>
              <a:rPr lang="en-US" sz="3600" dirty="0" smtClean="0"/>
              <a:t>The </a:t>
            </a:r>
            <a:r>
              <a:rPr lang="en-US" sz="3600" dirty="0" smtClean="0">
                <a:solidFill>
                  <a:srgbClr val="CCFFCC"/>
                </a:solidFill>
              </a:rPr>
              <a:t>INNER CORE</a:t>
            </a:r>
            <a:endParaRPr lang="en-US" sz="3600" dirty="0">
              <a:solidFill>
                <a:srgbClr val="CCFFCC"/>
              </a:solidFill>
            </a:endParaRPr>
          </a:p>
        </p:txBody>
      </p:sp>
      <p:cxnSp>
        <p:nvCxnSpPr>
          <p:cNvPr id="8" name="Straight Arrow Connector 7"/>
          <p:cNvCxnSpPr>
            <a:stCxn id="6" idx="1"/>
          </p:cNvCxnSpPr>
          <p:nvPr/>
        </p:nvCxnSpPr>
        <p:spPr>
          <a:xfrm flipH="1">
            <a:off x="3528025" y="4465106"/>
            <a:ext cx="2313975" cy="845555"/>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8049642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PHYSICS AND GEODYNAMICS</a:t>
            </a:r>
            <a:endParaRPr lang="en-US" dirty="0"/>
          </a:p>
        </p:txBody>
      </p:sp>
      <p:pic>
        <p:nvPicPr>
          <p:cNvPr id="5" name="Picture 4"/>
          <p:cNvPicPr>
            <a:picLocks noChangeAspect="1"/>
          </p:cNvPicPr>
          <p:nvPr/>
        </p:nvPicPr>
        <p:blipFill>
          <a:blip r:embed="rId2"/>
          <a:stretch>
            <a:fillRect/>
          </a:stretch>
        </p:blipFill>
        <p:spPr>
          <a:xfrm>
            <a:off x="732118" y="3092439"/>
            <a:ext cx="4900663" cy="2920795"/>
          </a:xfrm>
          <a:prstGeom prst="rect">
            <a:avLst/>
          </a:prstGeom>
        </p:spPr>
      </p:pic>
      <p:sp>
        <p:nvSpPr>
          <p:cNvPr id="4" name="TextBox 3"/>
          <p:cNvSpPr txBox="1"/>
          <p:nvPr/>
        </p:nvSpPr>
        <p:spPr>
          <a:xfrm>
            <a:off x="732118" y="1276557"/>
            <a:ext cx="7966068" cy="1815882"/>
          </a:xfrm>
          <a:prstGeom prst="rect">
            <a:avLst/>
          </a:prstGeom>
          <a:noFill/>
        </p:spPr>
        <p:txBody>
          <a:bodyPr wrap="square" rtlCol="0">
            <a:spAutoFit/>
          </a:bodyPr>
          <a:lstStyle/>
          <a:p>
            <a:r>
              <a:rPr lang="en-US" sz="2800" dirty="0"/>
              <a:t>These seemingly alternating layers of liquids, </a:t>
            </a:r>
            <a:r>
              <a:rPr lang="en-US" sz="2800" dirty="0" err="1"/>
              <a:t>moltens</a:t>
            </a:r>
            <a:r>
              <a:rPr lang="en-US" sz="2800" dirty="0"/>
              <a:t>, and solids indicate that the physical and chemical composition of these substances must vary accordingly.  </a:t>
            </a:r>
          </a:p>
        </p:txBody>
      </p:sp>
    </p:spTree>
    <p:extLst>
      <p:ext uri="{BB962C8B-B14F-4D97-AF65-F5344CB8AC3E}">
        <p14:creationId xmlns:p14="http://schemas.microsoft.com/office/powerpoint/2010/main" val="271179406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PHYSICS AND GEODYNAMICS</a:t>
            </a:r>
            <a:endParaRPr lang="en-US" dirty="0"/>
          </a:p>
        </p:txBody>
      </p:sp>
      <p:pic>
        <p:nvPicPr>
          <p:cNvPr id="5" name="Picture 4"/>
          <p:cNvPicPr>
            <a:picLocks noChangeAspect="1"/>
          </p:cNvPicPr>
          <p:nvPr/>
        </p:nvPicPr>
        <p:blipFill>
          <a:blip r:embed="rId2"/>
          <a:stretch>
            <a:fillRect/>
          </a:stretch>
        </p:blipFill>
        <p:spPr>
          <a:xfrm>
            <a:off x="732118" y="3092439"/>
            <a:ext cx="4900663" cy="2920795"/>
          </a:xfrm>
          <a:prstGeom prst="rect">
            <a:avLst/>
          </a:prstGeom>
        </p:spPr>
      </p:pic>
      <p:sp>
        <p:nvSpPr>
          <p:cNvPr id="4" name="TextBox 3"/>
          <p:cNvSpPr txBox="1"/>
          <p:nvPr/>
        </p:nvSpPr>
        <p:spPr>
          <a:xfrm>
            <a:off x="732118" y="1276557"/>
            <a:ext cx="7966068" cy="1815882"/>
          </a:xfrm>
          <a:prstGeom prst="rect">
            <a:avLst/>
          </a:prstGeom>
          <a:noFill/>
        </p:spPr>
        <p:txBody>
          <a:bodyPr wrap="square" rtlCol="0">
            <a:spAutoFit/>
          </a:bodyPr>
          <a:lstStyle/>
          <a:p>
            <a:r>
              <a:rPr lang="en-US" sz="2800" dirty="0"/>
              <a:t>These seemingly alternating layers of liquids, </a:t>
            </a:r>
            <a:r>
              <a:rPr lang="en-US" sz="2800" dirty="0" err="1"/>
              <a:t>moltens</a:t>
            </a:r>
            <a:r>
              <a:rPr lang="en-US" sz="2800" dirty="0"/>
              <a:t>, and solids indicate that the physical and chemical composition of these substances must vary accordingly.  </a:t>
            </a:r>
          </a:p>
        </p:txBody>
      </p:sp>
      <p:sp>
        <p:nvSpPr>
          <p:cNvPr id="3" name="TextBox 2"/>
          <p:cNvSpPr txBox="1"/>
          <p:nvPr/>
        </p:nvSpPr>
        <p:spPr>
          <a:xfrm>
            <a:off x="5965570" y="3092439"/>
            <a:ext cx="2860908" cy="2862323"/>
          </a:xfrm>
          <a:prstGeom prst="rect">
            <a:avLst/>
          </a:prstGeom>
          <a:noFill/>
        </p:spPr>
        <p:txBody>
          <a:bodyPr wrap="square" rtlCol="0">
            <a:spAutoFit/>
          </a:bodyPr>
          <a:lstStyle/>
          <a:p>
            <a:r>
              <a:rPr lang="en-US" b="1" i="1" dirty="0" smtClean="0"/>
              <a:t>These variations produce an inner dynamic that ebbs and flows with </a:t>
            </a:r>
            <a:r>
              <a:rPr lang="en-US" b="1" i="1" dirty="0" smtClean="0">
                <a:solidFill>
                  <a:srgbClr val="FFFF00"/>
                </a:solidFill>
              </a:rPr>
              <a:t>balances and imbalances</a:t>
            </a:r>
            <a:r>
              <a:rPr lang="en-US" dirty="0" smtClean="0">
                <a:solidFill>
                  <a:srgbClr val="FFFF00"/>
                </a:solidFill>
              </a:rPr>
              <a:t>.</a:t>
            </a:r>
          </a:p>
          <a:p>
            <a:endParaRPr lang="en-US" dirty="0"/>
          </a:p>
          <a:p>
            <a:r>
              <a:rPr lang="en-US" dirty="0" smtClean="0"/>
              <a:t>The effects of these reverberate from the inner core to the surface in varying degrees.</a:t>
            </a:r>
            <a:endParaRPr lang="en-US" dirty="0"/>
          </a:p>
        </p:txBody>
      </p:sp>
    </p:spTree>
    <p:extLst>
      <p:ext uri="{BB962C8B-B14F-4D97-AF65-F5344CB8AC3E}">
        <p14:creationId xmlns:p14="http://schemas.microsoft.com/office/powerpoint/2010/main" val="373978233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PHYSICS AND GEODYNAMICS</a:t>
            </a:r>
            <a:endParaRPr lang="en-US" dirty="0"/>
          </a:p>
        </p:txBody>
      </p:sp>
      <p:pic>
        <p:nvPicPr>
          <p:cNvPr id="5" name="Picture 4"/>
          <p:cNvPicPr>
            <a:picLocks noChangeAspect="1"/>
          </p:cNvPicPr>
          <p:nvPr/>
        </p:nvPicPr>
        <p:blipFill>
          <a:blip r:embed="rId2"/>
          <a:stretch>
            <a:fillRect/>
          </a:stretch>
        </p:blipFill>
        <p:spPr>
          <a:xfrm>
            <a:off x="732118" y="3092439"/>
            <a:ext cx="4900663" cy="2920795"/>
          </a:xfrm>
          <a:prstGeom prst="rect">
            <a:avLst/>
          </a:prstGeom>
        </p:spPr>
      </p:pic>
      <p:sp>
        <p:nvSpPr>
          <p:cNvPr id="4" name="TextBox 3"/>
          <p:cNvSpPr txBox="1"/>
          <p:nvPr/>
        </p:nvSpPr>
        <p:spPr>
          <a:xfrm>
            <a:off x="732118" y="1276557"/>
            <a:ext cx="7966068" cy="1815882"/>
          </a:xfrm>
          <a:prstGeom prst="rect">
            <a:avLst/>
          </a:prstGeom>
          <a:noFill/>
        </p:spPr>
        <p:txBody>
          <a:bodyPr wrap="square" rtlCol="0">
            <a:spAutoFit/>
          </a:bodyPr>
          <a:lstStyle/>
          <a:p>
            <a:r>
              <a:rPr lang="en-US" sz="2800" dirty="0"/>
              <a:t>These seemingly alternating layers of liquids, </a:t>
            </a:r>
            <a:r>
              <a:rPr lang="en-US" sz="2800" dirty="0" err="1"/>
              <a:t>moltens</a:t>
            </a:r>
            <a:r>
              <a:rPr lang="en-US" sz="2800" dirty="0"/>
              <a:t>, and solids indicate that the physical and chemical composition of these substances must vary accordingly.  </a:t>
            </a:r>
          </a:p>
        </p:txBody>
      </p:sp>
      <p:sp>
        <p:nvSpPr>
          <p:cNvPr id="3" name="TextBox 2"/>
          <p:cNvSpPr txBox="1"/>
          <p:nvPr/>
        </p:nvSpPr>
        <p:spPr>
          <a:xfrm>
            <a:off x="5965570" y="3092439"/>
            <a:ext cx="2860908" cy="2862323"/>
          </a:xfrm>
          <a:prstGeom prst="rect">
            <a:avLst/>
          </a:prstGeom>
          <a:noFill/>
        </p:spPr>
        <p:txBody>
          <a:bodyPr wrap="square" rtlCol="0">
            <a:spAutoFit/>
          </a:bodyPr>
          <a:lstStyle/>
          <a:p>
            <a:r>
              <a:rPr lang="en-US" b="1" i="1" dirty="0" smtClean="0"/>
              <a:t>These variations produce an inner dynamic that ebbs and flows with balances and imbalances</a:t>
            </a:r>
            <a:r>
              <a:rPr lang="en-US" dirty="0" smtClean="0"/>
              <a:t>.</a:t>
            </a:r>
          </a:p>
          <a:p>
            <a:endParaRPr lang="en-US" dirty="0"/>
          </a:p>
          <a:p>
            <a:r>
              <a:rPr lang="en-US" dirty="0" smtClean="0"/>
              <a:t>The effects of these reverberate from the inner core to the surface in varying degrees.</a:t>
            </a:r>
            <a:endParaRPr lang="en-US" dirty="0"/>
          </a:p>
        </p:txBody>
      </p:sp>
      <p:sp>
        <p:nvSpPr>
          <p:cNvPr id="6" name="TextBox 5"/>
          <p:cNvSpPr txBox="1"/>
          <p:nvPr/>
        </p:nvSpPr>
        <p:spPr>
          <a:xfrm>
            <a:off x="641459" y="6247082"/>
            <a:ext cx="8185019" cy="400110"/>
          </a:xfrm>
          <a:prstGeom prst="rect">
            <a:avLst/>
          </a:prstGeom>
          <a:noFill/>
        </p:spPr>
        <p:txBody>
          <a:bodyPr wrap="square" rtlCol="0">
            <a:spAutoFit/>
          </a:bodyPr>
          <a:lstStyle/>
          <a:p>
            <a:r>
              <a:rPr lang="en-US" sz="2000" b="1" i="1" dirty="0" smtClean="0">
                <a:solidFill>
                  <a:srgbClr val="FFFF00"/>
                </a:solidFill>
              </a:rPr>
              <a:t>LET’S LOOK AT SOME OF THESE “GEODYNAMIC” EFFECTS.</a:t>
            </a:r>
            <a:endParaRPr lang="en-US" sz="2000" b="1" i="1" dirty="0">
              <a:solidFill>
                <a:srgbClr val="FFFF00"/>
              </a:solidFill>
            </a:endParaRPr>
          </a:p>
        </p:txBody>
      </p:sp>
    </p:spTree>
    <p:extLst>
      <p:ext uri="{BB962C8B-B14F-4D97-AF65-F5344CB8AC3E}">
        <p14:creationId xmlns:p14="http://schemas.microsoft.com/office/powerpoint/2010/main" val="106882618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PHYSICS AND GEODYNAMICS</a:t>
            </a:r>
            <a:endParaRPr lang="en-US" dirty="0"/>
          </a:p>
        </p:txBody>
      </p:sp>
      <p:pic>
        <p:nvPicPr>
          <p:cNvPr id="7" name="Picture 6"/>
          <p:cNvPicPr>
            <a:picLocks noChangeAspect="1"/>
          </p:cNvPicPr>
          <p:nvPr/>
        </p:nvPicPr>
        <p:blipFill>
          <a:blip r:embed="rId2"/>
          <a:stretch>
            <a:fillRect/>
          </a:stretch>
        </p:blipFill>
        <p:spPr>
          <a:xfrm>
            <a:off x="307788" y="1417638"/>
            <a:ext cx="5250329" cy="4409421"/>
          </a:xfrm>
          <a:prstGeom prst="rect">
            <a:avLst/>
          </a:prstGeom>
        </p:spPr>
      </p:pic>
      <p:sp>
        <p:nvSpPr>
          <p:cNvPr id="8" name="TextBox 7"/>
          <p:cNvSpPr txBox="1"/>
          <p:nvPr/>
        </p:nvSpPr>
        <p:spPr>
          <a:xfrm>
            <a:off x="5707529" y="1417638"/>
            <a:ext cx="3182471" cy="923330"/>
          </a:xfrm>
          <a:prstGeom prst="rect">
            <a:avLst/>
          </a:prstGeom>
          <a:noFill/>
        </p:spPr>
        <p:txBody>
          <a:bodyPr wrap="square" rtlCol="0">
            <a:spAutoFit/>
          </a:bodyPr>
          <a:lstStyle/>
          <a:p>
            <a:r>
              <a:rPr lang="en-US" dirty="0" smtClean="0"/>
              <a:t>Here is a diagram </a:t>
            </a:r>
            <a:r>
              <a:rPr lang="en-US" dirty="0"/>
              <a:t>illustrating fluid distribution from surface to the central core of </a:t>
            </a:r>
            <a:r>
              <a:rPr lang="en-US" dirty="0" smtClean="0"/>
              <a:t>Earth</a:t>
            </a:r>
            <a:endParaRPr lang="en-US" dirty="0"/>
          </a:p>
        </p:txBody>
      </p:sp>
    </p:spTree>
    <p:extLst>
      <p:ext uri="{BB962C8B-B14F-4D97-AF65-F5344CB8AC3E}">
        <p14:creationId xmlns:p14="http://schemas.microsoft.com/office/powerpoint/2010/main" val="380343105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PHYSICS AND GEODYNAMICS</a:t>
            </a:r>
            <a:endParaRPr lang="en-US" dirty="0"/>
          </a:p>
        </p:txBody>
      </p:sp>
      <p:pic>
        <p:nvPicPr>
          <p:cNvPr id="7" name="Picture 6"/>
          <p:cNvPicPr>
            <a:picLocks noChangeAspect="1"/>
          </p:cNvPicPr>
          <p:nvPr/>
        </p:nvPicPr>
        <p:blipFill>
          <a:blip r:embed="rId2"/>
          <a:stretch>
            <a:fillRect/>
          </a:stretch>
        </p:blipFill>
        <p:spPr>
          <a:xfrm>
            <a:off x="307788" y="1417638"/>
            <a:ext cx="5250329" cy="4409421"/>
          </a:xfrm>
          <a:prstGeom prst="rect">
            <a:avLst/>
          </a:prstGeom>
        </p:spPr>
      </p:pic>
      <p:sp>
        <p:nvSpPr>
          <p:cNvPr id="8" name="TextBox 7"/>
          <p:cNvSpPr txBox="1"/>
          <p:nvPr/>
        </p:nvSpPr>
        <p:spPr>
          <a:xfrm>
            <a:off x="5707529" y="1417638"/>
            <a:ext cx="3182471" cy="2031325"/>
          </a:xfrm>
          <a:prstGeom prst="rect">
            <a:avLst/>
          </a:prstGeom>
          <a:noFill/>
        </p:spPr>
        <p:txBody>
          <a:bodyPr wrap="square" rtlCol="0">
            <a:spAutoFit/>
          </a:bodyPr>
          <a:lstStyle/>
          <a:p>
            <a:r>
              <a:rPr lang="en-US" dirty="0" smtClean="0"/>
              <a:t>Here is a diagram </a:t>
            </a:r>
            <a:r>
              <a:rPr lang="en-US" dirty="0"/>
              <a:t>illustrating fluid distribution from surface to the central core of </a:t>
            </a:r>
            <a:r>
              <a:rPr lang="en-US" dirty="0" smtClean="0"/>
              <a:t>Earth.</a:t>
            </a:r>
          </a:p>
          <a:p>
            <a:endParaRPr lang="en-US" dirty="0"/>
          </a:p>
          <a:p>
            <a:r>
              <a:rPr lang="en-US" dirty="0"/>
              <a:t>. C-O-H-S fluids may constitute up to 10% in the metallic core. </a:t>
            </a:r>
          </a:p>
        </p:txBody>
      </p:sp>
      <p:cxnSp>
        <p:nvCxnSpPr>
          <p:cNvPr id="4" name="Straight Arrow Connector 3"/>
          <p:cNvCxnSpPr/>
          <p:nvPr/>
        </p:nvCxnSpPr>
        <p:spPr>
          <a:xfrm flipH="1">
            <a:off x="2569882" y="2719294"/>
            <a:ext cx="3272118" cy="162858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58546206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PHYSICS AND GEODYNAMICS</a:t>
            </a:r>
            <a:endParaRPr lang="en-US" dirty="0"/>
          </a:p>
        </p:txBody>
      </p:sp>
      <p:pic>
        <p:nvPicPr>
          <p:cNvPr id="7" name="Picture 6"/>
          <p:cNvPicPr>
            <a:picLocks noChangeAspect="1"/>
          </p:cNvPicPr>
          <p:nvPr/>
        </p:nvPicPr>
        <p:blipFill>
          <a:blip r:embed="rId2"/>
          <a:stretch>
            <a:fillRect/>
          </a:stretch>
        </p:blipFill>
        <p:spPr>
          <a:xfrm>
            <a:off x="307788" y="1417638"/>
            <a:ext cx="5250329" cy="4409421"/>
          </a:xfrm>
          <a:prstGeom prst="rect">
            <a:avLst/>
          </a:prstGeom>
        </p:spPr>
      </p:pic>
      <p:sp>
        <p:nvSpPr>
          <p:cNvPr id="8" name="TextBox 7"/>
          <p:cNvSpPr txBox="1"/>
          <p:nvPr/>
        </p:nvSpPr>
        <p:spPr>
          <a:xfrm>
            <a:off x="5707529" y="1417638"/>
            <a:ext cx="3182471" cy="3970318"/>
          </a:xfrm>
          <a:prstGeom prst="rect">
            <a:avLst/>
          </a:prstGeom>
          <a:noFill/>
        </p:spPr>
        <p:txBody>
          <a:bodyPr wrap="square" rtlCol="0">
            <a:spAutoFit/>
          </a:bodyPr>
          <a:lstStyle/>
          <a:p>
            <a:r>
              <a:rPr lang="en-US" dirty="0" smtClean="0"/>
              <a:t>Here is a diagram </a:t>
            </a:r>
            <a:r>
              <a:rPr lang="en-US" dirty="0"/>
              <a:t>illustrating fluid distribution from surface to the central core of </a:t>
            </a:r>
            <a:r>
              <a:rPr lang="en-US" dirty="0" smtClean="0"/>
              <a:t>Earth.</a:t>
            </a:r>
          </a:p>
          <a:p>
            <a:endParaRPr lang="en-US" dirty="0"/>
          </a:p>
          <a:p>
            <a:r>
              <a:rPr lang="en-US" dirty="0"/>
              <a:t>. C-O-H-S fluids may constitute up to 10% in the metallic core. </a:t>
            </a:r>
            <a:endParaRPr lang="en-US" dirty="0" smtClean="0"/>
          </a:p>
          <a:p>
            <a:endParaRPr lang="en-US" dirty="0"/>
          </a:p>
          <a:p>
            <a:r>
              <a:rPr lang="en-US" dirty="0"/>
              <a:t>The recycled mid-ocean-ridge basalt (MORB) starts from the trench through mantle transition zone and finally down to the core-mantle boundary (CMB). </a:t>
            </a:r>
          </a:p>
        </p:txBody>
      </p:sp>
      <p:cxnSp>
        <p:nvCxnSpPr>
          <p:cNvPr id="5" name="Straight Arrow Connector 4"/>
          <p:cNvCxnSpPr/>
          <p:nvPr/>
        </p:nvCxnSpPr>
        <p:spPr>
          <a:xfrm flipH="1">
            <a:off x="2644589" y="3316941"/>
            <a:ext cx="3197411" cy="1703296"/>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2467062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PHYSICS AND GEODYNAMICS</a:t>
            </a:r>
            <a:endParaRPr lang="en-US" dirty="0"/>
          </a:p>
        </p:txBody>
      </p:sp>
      <p:pic>
        <p:nvPicPr>
          <p:cNvPr id="7" name="Picture 6"/>
          <p:cNvPicPr>
            <a:picLocks noChangeAspect="1"/>
          </p:cNvPicPr>
          <p:nvPr/>
        </p:nvPicPr>
        <p:blipFill>
          <a:blip r:embed="rId2"/>
          <a:stretch>
            <a:fillRect/>
          </a:stretch>
        </p:blipFill>
        <p:spPr>
          <a:xfrm>
            <a:off x="307788" y="1417638"/>
            <a:ext cx="5250329" cy="4409421"/>
          </a:xfrm>
          <a:prstGeom prst="rect">
            <a:avLst/>
          </a:prstGeom>
        </p:spPr>
      </p:pic>
      <p:sp>
        <p:nvSpPr>
          <p:cNvPr id="8" name="TextBox 7"/>
          <p:cNvSpPr txBox="1"/>
          <p:nvPr/>
        </p:nvSpPr>
        <p:spPr>
          <a:xfrm>
            <a:off x="5707529" y="1417638"/>
            <a:ext cx="3182471" cy="3970318"/>
          </a:xfrm>
          <a:prstGeom prst="rect">
            <a:avLst/>
          </a:prstGeom>
          <a:noFill/>
        </p:spPr>
        <p:txBody>
          <a:bodyPr wrap="square" rtlCol="0">
            <a:spAutoFit/>
          </a:bodyPr>
          <a:lstStyle/>
          <a:p>
            <a:r>
              <a:rPr lang="en-US" dirty="0" smtClean="0"/>
              <a:t>Here is a diagram </a:t>
            </a:r>
            <a:r>
              <a:rPr lang="en-US" dirty="0"/>
              <a:t>illustrating fluid distribution from surface to the central core of </a:t>
            </a:r>
            <a:r>
              <a:rPr lang="en-US" dirty="0" smtClean="0"/>
              <a:t>Earth.</a:t>
            </a:r>
          </a:p>
          <a:p>
            <a:endParaRPr lang="en-US" dirty="0"/>
          </a:p>
          <a:p>
            <a:r>
              <a:rPr lang="en-US" dirty="0"/>
              <a:t>. C-O-H-S fluids may constitute up to 10% in the metallic core. </a:t>
            </a:r>
            <a:endParaRPr lang="en-US" dirty="0" smtClean="0"/>
          </a:p>
          <a:p>
            <a:endParaRPr lang="en-US" dirty="0"/>
          </a:p>
          <a:p>
            <a:r>
              <a:rPr lang="en-US" dirty="0"/>
              <a:t>The recycled mid-ocean-ridge basalt (MORB) starts from the trench through mantle transition zone and finally down to the core-mantle boundary (CMB). </a:t>
            </a:r>
          </a:p>
        </p:txBody>
      </p:sp>
      <p:cxnSp>
        <p:nvCxnSpPr>
          <p:cNvPr id="4" name="Straight Arrow Connector 3"/>
          <p:cNvCxnSpPr/>
          <p:nvPr/>
        </p:nvCxnSpPr>
        <p:spPr>
          <a:xfrm flipH="1">
            <a:off x="3346824" y="3780118"/>
            <a:ext cx="2360705" cy="164353"/>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26037289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PHYSICS AND GEODYNAMICS</a:t>
            </a:r>
            <a:endParaRPr lang="en-US" dirty="0"/>
          </a:p>
        </p:txBody>
      </p:sp>
      <p:pic>
        <p:nvPicPr>
          <p:cNvPr id="7" name="Picture 6"/>
          <p:cNvPicPr>
            <a:picLocks noChangeAspect="1"/>
          </p:cNvPicPr>
          <p:nvPr/>
        </p:nvPicPr>
        <p:blipFill>
          <a:blip r:embed="rId3"/>
          <a:stretch>
            <a:fillRect/>
          </a:stretch>
        </p:blipFill>
        <p:spPr>
          <a:xfrm>
            <a:off x="307788" y="1417638"/>
            <a:ext cx="5250329" cy="4409421"/>
          </a:xfrm>
          <a:prstGeom prst="rect">
            <a:avLst/>
          </a:prstGeom>
        </p:spPr>
      </p:pic>
      <p:sp>
        <p:nvSpPr>
          <p:cNvPr id="8" name="TextBox 7"/>
          <p:cNvSpPr txBox="1"/>
          <p:nvPr/>
        </p:nvSpPr>
        <p:spPr>
          <a:xfrm>
            <a:off x="5707529" y="1417638"/>
            <a:ext cx="3182471" cy="4247317"/>
          </a:xfrm>
          <a:prstGeom prst="rect">
            <a:avLst/>
          </a:prstGeom>
          <a:noFill/>
        </p:spPr>
        <p:txBody>
          <a:bodyPr wrap="square" rtlCol="0">
            <a:spAutoFit/>
          </a:bodyPr>
          <a:lstStyle/>
          <a:p>
            <a:r>
              <a:rPr lang="en-US" dirty="0"/>
              <a:t>It is then heated up by the outer core, leading to partial melting. The dense iron-rich melts accumulate on the bottom of the D″ layer. The remaining </a:t>
            </a:r>
            <a:r>
              <a:rPr lang="en-US" dirty="0" err="1"/>
              <a:t>restite</a:t>
            </a:r>
            <a:r>
              <a:rPr lang="en-US" dirty="0"/>
              <a:t> MORB with dominant andesitic composition rises upward to form a </a:t>
            </a:r>
            <a:r>
              <a:rPr lang="en-US" dirty="0" err="1"/>
              <a:t>superplume</a:t>
            </a:r>
            <a:r>
              <a:rPr lang="en-US" dirty="0"/>
              <a:t>. The </a:t>
            </a:r>
            <a:r>
              <a:rPr lang="en-US" dirty="0" err="1"/>
              <a:t>subducted</a:t>
            </a:r>
            <a:r>
              <a:rPr lang="en-US" dirty="0"/>
              <a:t> slab from the trench is hydrous, and it is heated up by the surrounding mantle, which releases the water in the mantle wedge and enhances the viscosity. </a:t>
            </a:r>
          </a:p>
        </p:txBody>
      </p:sp>
      <p:cxnSp>
        <p:nvCxnSpPr>
          <p:cNvPr id="5" name="Straight Arrow Connector 4"/>
          <p:cNvCxnSpPr/>
          <p:nvPr/>
        </p:nvCxnSpPr>
        <p:spPr>
          <a:xfrm flipH="1">
            <a:off x="2644589" y="2958354"/>
            <a:ext cx="3062940" cy="1195294"/>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57631094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theme/theme1.xml><?xml version="1.0" encoding="utf-8"?>
<a:theme xmlns:a="http://schemas.openxmlformats.org/drawingml/2006/main" name="Technic">
  <a:themeElements>
    <a:clrScheme name="Technic">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Technic">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ゴシック"/>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Technic">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Technic.thmx</Template>
  <TotalTime>16246</TotalTime>
  <Words>11470</Words>
  <Application>Microsoft Macintosh PowerPoint</Application>
  <PresentationFormat>On-screen Show (4:3)</PresentationFormat>
  <Paragraphs>951</Paragraphs>
  <Slides>163</Slides>
  <Notes>37</Notes>
  <HiddenSlides>0</HiddenSlides>
  <MMClips>1</MMClips>
  <ScaleCrop>false</ScaleCrop>
  <HeadingPairs>
    <vt:vector size="4" baseType="variant">
      <vt:variant>
        <vt:lpstr>Theme</vt:lpstr>
      </vt:variant>
      <vt:variant>
        <vt:i4>1</vt:i4>
      </vt:variant>
      <vt:variant>
        <vt:lpstr>Slide Titles</vt:lpstr>
      </vt:variant>
      <vt:variant>
        <vt:i4>163</vt:i4>
      </vt:variant>
    </vt:vector>
  </HeadingPairs>
  <TitlesOfParts>
    <vt:vector size="164" baseType="lpstr">
      <vt:lpstr>Technic</vt:lpstr>
      <vt:lpstr>MODULAR 2: 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lpstr>PHYSICS AND GEODYNAMICS</vt:lpstr>
    </vt:vector>
  </TitlesOfParts>
  <Company>Wachusett Regional High School</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MODULAR 2: PHYSICS AND GEODYNAMICS</dc:title>
  <dc:creator>Nick Nicastro</dc:creator>
  <cp:lastModifiedBy>Nick Nicastro</cp:lastModifiedBy>
  <cp:revision>112</cp:revision>
  <dcterms:created xsi:type="dcterms:W3CDTF">2014-07-23T23:25:03Z</dcterms:created>
  <dcterms:modified xsi:type="dcterms:W3CDTF">2014-08-08T20:23:43Z</dcterms:modified>
</cp:coreProperties>
</file>