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png" ContentType="image/pn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96" r:id="rId1"/>
  </p:sldMasterIdLst>
  <p:notesMasterIdLst>
    <p:notesMasterId r:id="rId91"/>
  </p:notesMasterIdLst>
  <p:sldIdLst>
    <p:sldId id="256" r:id="rId2"/>
    <p:sldId id="257" r:id="rId3"/>
    <p:sldId id="264" r:id="rId4"/>
    <p:sldId id="258" r:id="rId5"/>
    <p:sldId id="263" r:id="rId6"/>
    <p:sldId id="259" r:id="rId7"/>
    <p:sldId id="260" r:id="rId8"/>
    <p:sldId id="261" r:id="rId9"/>
    <p:sldId id="320" r:id="rId10"/>
    <p:sldId id="324" r:id="rId11"/>
    <p:sldId id="325" r:id="rId12"/>
    <p:sldId id="262" r:id="rId13"/>
    <p:sldId id="288" r:id="rId14"/>
    <p:sldId id="289" r:id="rId15"/>
    <p:sldId id="290" r:id="rId16"/>
    <p:sldId id="343" r:id="rId17"/>
    <p:sldId id="344" r:id="rId18"/>
    <p:sldId id="291" r:id="rId19"/>
    <p:sldId id="292" r:id="rId20"/>
    <p:sldId id="293" r:id="rId21"/>
    <p:sldId id="345" r:id="rId22"/>
    <p:sldId id="265" r:id="rId23"/>
    <p:sldId id="266" r:id="rId24"/>
    <p:sldId id="267" r:id="rId25"/>
    <p:sldId id="268" r:id="rId26"/>
    <p:sldId id="277" r:id="rId27"/>
    <p:sldId id="278" r:id="rId28"/>
    <p:sldId id="279" r:id="rId29"/>
    <p:sldId id="269" r:id="rId30"/>
    <p:sldId id="270" r:id="rId31"/>
    <p:sldId id="271" r:id="rId32"/>
    <p:sldId id="272" r:id="rId33"/>
    <p:sldId id="273" r:id="rId34"/>
    <p:sldId id="275" r:id="rId35"/>
    <p:sldId id="276" r:id="rId36"/>
    <p:sldId id="280" r:id="rId37"/>
    <p:sldId id="284" r:id="rId38"/>
    <p:sldId id="285" r:id="rId39"/>
    <p:sldId id="286" r:id="rId40"/>
    <p:sldId id="287" r:id="rId41"/>
    <p:sldId id="283" r:id="rId42"/>
    <p:sldId id="281" r:id="rId43"/>
    <p:sldId id="282" r:id="rId44"/>
    <p:sldId id="294" r:id="rId45"/>
    <p:sldId id="295" r:id="rId46"/>
    <p:sldId id="296" r:id="rId47"/>
    <p:sldId id="297" r:id="rId48"/>
    <p:sldId id="311" r:id="rId49"/>
    <p:sldId id="300" r:id="rId50"/>
    <p:sldId id="302" r:id="rId51"/>
    <p:sldId id="301" r:id="rId52"/>
    <p:sldId id="315" r:id="rId53"/>
    <p:sldId id="346" r:id="rId54"/>
    <p:sldId id="298" r:id="rId55"/>
    <p:sldId id="305" r:id="rId56"/>
    <p:sldId id="326" r:id="rId57"/>
    <p:sldId id="327" r:id="rId58"/>
    <p:sldId id="306" r:id="rId59"/>
    <p:sldId id="307" r:id="rId60"/>
    <p:sldId id="303" r:id="rId61"/>
    <p:sldId id="304" r:id="rId62"/>
    <p:sldId id="312" r:id="rId63"/>
    <p:sldId id="313" r:id="rId64"/>
    <p:sldId id="299" r:id="rId65"/>
    <p:sldId id="321" r:id="rId66"/>
    <p:sldId id="308" r:id="rId67"/>
    <p:sldId id="328" r:id="rId68"/>
    <p:sldId id="309" r:id="rId69"/>
    <p:sldId id="310" r:id="rId70"/>
    <p:sldId id="329" r:id="rId71"/>
    <p:sldId id="330" r:id="rId72"/>
    <p:sldId id="331" r:id="rId73"/>
    <p:sldId id="332" r:id="rId74"/>
    <p:sldId id="333" r:id="rId75"/>
    <p:sldId id="314" r:id="rId76"/>
    <p:sldId id="316" r:id="rId77"/>
    <p:sldId id="323" r:id="rId78"/>
    <p:sldId id="341" r:id="rId79"/>
    <p:sldId id="317" r:id="rId80"/>
    <p:sldId id="322" r:id="rId81"/>
    <p:sldId id="319" r:id="rId82"/>
    <p:sldId id="334" r:id="rId83"/>
    <p:sldId id="335" r:id="rId84"/>
    <p:sldId id="336" r:id="rId85"/>
    <p:sldId id="337" r:id="rId86"/>
    <p:sldId id="342" r:id="rId87"/>
    <p:sldId id="338" r:id="rId88"/>
    <p:sldId id="339" r:id="rId89"/>
    <p:sldId id="340" r:id="rId90"/>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1D100"/>
  </p:clrMru>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16" autoAdjust="0"/>
    <p:restoredTop sz="94627" autoAdjust="0"/>
  </p:normalViewPr>
  <p:slideViewPr>
    <p:cSldViewPr snapToGrid="0" snapToObjects="1">
      <p:cViewPr>
        <p:scale>
          <a:sx n="99" d="100"/>
          <a:sy n="99" d="100"/>
        </p:scale>
        <p:origin x="-1784" y="-8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slide" Target="slides/slide38.xml"/><Relationship Id="rId50" Type="http://schemas.openxmlformats.org/officeDocument/2006/relationships/slide" Target="slides/slide49.xml"/><Relationship Id="rId51" Type="http://schemas.openxmlformats.org/officeDocument/2006/relationships/slide" Target="slides/slide50.xml"/><Relationship Id="rId52" Type="http://schemas.openxmlformats.org/officeDocument/2006/relationships/slide" Target="slides/slide51.xml"/><Relationship Id="rId53" Type="http://schemas.openxmlformats.org/officeDocument/2006/relationships/slide" Target="slides/slide52.xml"/><Relationship Id="rId54" Type="http://schemas.openxmlformats.org/officeDocument/2006/relationships/slide" Target="slides/slide53.xml"/><Relationship Id="rId55" Type="http://schemas.openxmlformats.org/officeDocument/2006/relationships/slide" Target="slides/slide54.xml"/><Relationship Id="rId56" Type="http://schemas.openxmlformats.org/officeDocument/2006/relationships/slide" Target="slides/slide55.xml"/><Relationship Id="rId57" Type="http://schemas.openxmlformats.org/officeDocument/2006/relationships/slide" Target="slides/slide56.xml"/><Relationship Id="rId58" Type="http://schemas.openxmlformats.org/officeDocument/2006/relationships/slide" Target="slides/slide57.xml"/><Relationship Id="rId59" Type="http://schemas.openxmlformats.org/officeDocument/2006/relationships/slide" Target="slides/slide58.xml"/><Relationship Id="rId70" Type="http://schemas.openxmlformats.org/officeDocument/2006/relationships/slide" Target="slides/slide69.xml"/><Relationship Id="rId71" Type="http://schemas.openxmlformats.org/officeDocument/2006/relationships/slide" Target="slides/slide70.xml"/><Relationship Id="rId72" Type="http://schemas.openxmlformats.org/officeDocument/2006/relationships/slide" Target="slides/slide71.xml"/><Relationship Id="rId73" Type="http://schemas.openxmlformats.org/officeDocument/2006/relationships/slide" Target="slides/slide72.xml"/><Relationship Id="rId74" Type="http://schemas.openxmlformats.org/officeDocument/2006/relationships/slide" Target="slides/slide73.xml"/><Relationship Id="rId75" Type="http://schemas.openxmlformats.org/officeDocument/2006/relationships/slide" Target="slides/slide74.xml"/><Relationship Id="rId76" Type="http://schemas.openxmlformats.org/officeDocument/2006/relationships/slide" Target="slides/slide75.xml"/><Relationship Id="rId77" Type="http://schemas.openxmlformats.org/officeDocument/2006/relationships/slide" Target="slides/slide76.xml"/><Relationship Id="rId78" Type="http://schemas.openxmlformats.org/officeDocument/2006/relationships/slide" Target="slides/slide77.xml"/><Relationship Id="rId79" Type="http://schemas.openxmlformats.org/officeDocument/2006/relationships/slide" Target="slides/slide78.xml"/><Relationship Id="rId90" Type="http://schemas.openxmlformats.org/officeDocument/2006/relationships/slide" Target="slides/slide89.xml"/><Relationship Id="rId91" Type="http://schemas.openxmlformats.org/officeDocument/2006/relationships/notesMaster" Target="notesMasters/notesMaster1.xml"/><Relationship Id="rId92" Type="http://schemas.openxmlformats.org/officeDocument/2006/relationships/printerSettings" Target="printerSettings/printerSettings1.bin"/><Relationship Id="rId93" Type="http://schemas.openxmlformats.org/officeDocument/2006/relationships/presProps" Target="presProps.xml"/><Relationship Id="rId94" Type="http://schemas.openxmlformats.org/officeDocument/2006/relationships/viewProps" Target="viewProps.xml"/><Relationship Id="rId95" Type="http://schemas.openxmlformats.org/officeDocument/2006/relationships/theme" Target="theme/theme1.xml"/><Relationship Id="rId96" Type="http://schemas.openxmlformats.org/officeDocument/2006/relationships/tableStyles" Target="tableStyles.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40" Type="http://schemas.openxmlformats.org/officeDocument/2006/relationships/slide" Target="slides/slide39.xml"/><Relationship Id="rId41" Type="http://schemas.openxmlformats.org/officeDocument/2006/relationships/slide" Target="slides/slide40.xml"/><Relationship Id="rId42" Type="http://schemas.openxmlformats.org/officeDocument/2006/relationships/slide" Target="slides/slide41.xml"/><Relationship Id="rId43" Type="http://schemas.openxmlformats.org/officeDocument/2006/relationships/slide" Target="slides/slide42.xml"/><Relationship Id="rId44" Type="http://schemas.openxmlformats.org/officeDocument/2006/relationships/slide" Target="slides/slide43.xml"/><Relationship Id="rId45" Type="http://schemas.openxmlformats.org/officeDocument/2006/relationships/slide" Target="slides/slide44.xml"/><Relationship Id="rId46" Type="http://schemas.openxmlformats.org/officeDocument/2006/relationships/slide" Target="slides/slide45.xml"/><Relationship Id="rId47" Type="http://schemas.openxmlformats.org/officeDocument/2006/relationships/slide" Target="slides/slide46.xml"/><Relationship Id="rId48" Type="http://schemas.openxmlformats.org/officeDocument/2006/relationships/slide" Target="slides/slide47.xml"/><Relationship Id="rId49" Type="http://schemas.openxmlformats.org/officeDocument/2006/relationships/slide" Target="slides/slide48.xml"/><Relationship Id="rId60" Type="http://schemas.openxmlformats.org/officeDocument/2006/relationships/slide" Target="slides/slide59.xml"/><Relationship Id="rId61" Type="http://schemas.openxmlformats.org/officeDocument/2006/relationships/slide" Target="slides/slide60.xml"/><Relationship Id="rId62" Type="http://schemas.openxmlformats.org/officeDocument/2006/relationships/slide" Target="slides/slide61.xml"/><Relationship Id="rId63" Type="http://schemas.openxmlformats.org/officeDocument/2006/relationships/slide" Target="slides/slide62.xml"/><Relationship Id="rId64" Type="http://schemas.openxmlformats.org/officeDocument/2006/relationships/slide" Target="slides/slide63.xml"/><Relationship Id="rId65" Type="http://schemas.openxmlformats.org/officeDocument/2006/relationships/slide" Target="slides/slide64.xml"/><Relationship Id="rId66" Type="http://schemas.openxmlformats.org/officeDocument/2006/relationships/slide" Target="slides/slide65.xml"/><Relationship Id="rId67" Type="http://schemas.openxmlformats.org/officeDocument/2006/relationships/slide" Target="slides/slide66.xml"/><Relationship Id="rId68" Type="http://schemas.openxmlformats.org/officeDocument/2006/relationships/slide" Target="slides/slide67.xml"/><Relationship Id="rId69" Type="http://schemas.openxmlformats.org/officeDocument/2006/relationships/slide" Target="slides/slide68.xml"/><Relationship Id="rId80" Type="http://schemas.openxmlformats.org/officeDocument/2006/relationships/slide" Target="slides/slide79.xml"/><Relationship Id="rId81" Type="http://schemas.openxmlformats.org/officeDocument/2006/relationships/slide" Target="slides/slide80.xml"/><Relationship Id="rId82" Type="http://schemas.openxmlformats.org/officeDocument/2006/relationships/slide" Target="slides/slide81.xml"/><Relationship Id="rId83" Type="http://schemas.openxmlformats.org/officeDocument/2006/relationships/slide" Target="slides/slide82.xml"/><Relationship Id="rId84" Type="http://schemas.openxmlformats.org/officeDocument/2006/relationships/slide" Target="slides/slide83.xml"/><Relationship Id="rId85" Type="http://schemas.openxmlformats.org/officeDocument/2006/relationships/slide" Target="slides/slide84.xml"/><Relationship Id="rId86" Type="http://schemas.openxmlformats.org/officeDocument/2006/relationships/slide" Target="slides/slide85.xml"/><Relationship Id="rId87" Type="http://schemas.openxmlformats.org/officeDocument/2006/relationships/slide" Target="slides/slide86.xml"/><Relationship Id="rId88" Type="http://schemas.openxmlformats.org/officeDocument/2006/relationships/slide" Target="slides/slide87.xml"/><Relationship Id="rId89" Type="http://schemas.openxmlformats.org/officeDocument/2006/relationships/slide" Target="slides/slide8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22FF35F8-BC0B-0F41-8FBA-2864EC8C2EEC}" type="datetimeFigureOut">
              <a:rPr lang="en-US" smtClean="0"/>
              <a:t>6/16/15</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969692B-E830-664A-93C0-D605DC08331D}" type="slidenum">
              <a:rPr lang="en-US" smtClean="0"/>
              <a:t>‹#›</a:t>
            </a:fld>
            <a:endParaRPr lang="en-US"/>
          </a:p>
        </p:txBody>
      </p:sp>
    </p:spTree>
    <p:extLst>
      <p:ext uri="{BB962C8B-B14F-4D97-AF65-F5344CB8AC3E}">
        <p14:creationId xmlns:p14="http://schemas.microsoft.com/office/powerpoint/2010/main" val="443944469"/>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4.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5.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6.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7.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8.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9.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0.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2.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3.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4.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5.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6.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7.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8.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9.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0.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2.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3.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4.xml"/></Relationships>
</file>

<file path=ppt/notesSlides/_rels/notesSlide31.xml.rels><?xml version="1.0" encoding="UTF-8" standalone="yes"?>
<Relationships xmlns="http://schemas.openxmlformats.org/package/2006/relationships"><Relationship Id="rId11" Type="http://schemas.openxmlformats.org/officeDocument/2006/relationships/hyperlink" Target="http://en.wikipedia.org/wiki/Matter" TargetMode="External"/><Relationship Id="rId12" Type="http://schemas.openxmlformats.org/officeDocument/2006/relationships/hyperlink" Target="http://en.wikipedia.org/wiki/Gravitational" TargetMode="External"/><Relationship Id="rId13" Type="http://schemas.openxmlformats.org/officeDocument/2006/relationships/hyperlink" Target="http://en.wikipedia.org/wiki/Weak_force" TargetMode="External"/><Relationship Id="rId14" Type="http://schemas.openxmlformats.org/officeDocument/2006/relationships/hyperlink" Target="http://en.wikipedia.org/wiki/Neutrino_oscillation" TargetMode="External"/><Relationship Id="rId15" Type="http://schemas.openxmlformats.org/officeDocument/2006/relationships/hyperlink" Target="http://en.wikipedia.org/wiki/Mass" TargetMode="External"/><Relationship Id="rId16" Type="http://schemas.openxmlformats.org/officeDocument/2006/relationships/hyperlink" Target="http://en.wikipedia.org/wiki/Neutrino_theory_of_light" TargetMode="External"/><Relationship Id="rId17" Type="http://schemas.openxmlformats.org/officeDocument/2006/relationships/hyperlink" Target="http://en.wikipedia.org/wiki/Majorana_particle" TargetMode="External"/><Relationship Id="rId18" Type="http://schemas.openxmlformats.org/officeDocument/2006/relationships/hyperlink" Target="http://en.wikipedia.org/wiki/Chirality_(physics)" TargetMode="External"/><Relationship Id="rId19" Type="http://schemas.openxmlformats.org/officeDocument/2006/relationships/hyperlink" Target="http://en.wikipedia.org/wiki/Neutrinoless_double_beta_decay" TargetMode="External"/><Relationship Id="rId1" Type="http://schemas.openxmlformats.org/officeDocument/2006/relationships/notesMaster" Target="../notesMasters/notesMaster1.xml"/><Relationship Id="rId2" Type="http://schemas.openxmlformats.org/officeDocument/2006/relationships/slide" Target="../slides/slide55.xml"/><Relationship Id="rId3" Type="http://schemas.openxmlformats.org/officeDocument/2006/relationships/hyperlink" Target="http://en.wikipedia.org/wiki/Antiparticle" TargetMode="External"/><Relationship Id="rId4" Type="http://schemas.openxmlformats.org/officeDocument/2006/relationships/hyperlink" Target="http://en.wikipedia.org/wiki/Electric_charge" TargetMode="External"/><Relationship Id="rId5" Type="http://schemas.openxmlformats.org/officeDocument/2006/relationships/hyperlink" Target="http://en.wikipedia.org/wiki/Nuclear_reaction" TargetMode="External"/><Relationship Id="rId6" Type="http://schemas.openxmlformats.org/officeDocument/2006/relationships/hyperlink" Target="http://en.wikipedia.org/wiki/Beta_decay" TargetMode="External"/><Relationship Id="rId7" Type="http://schemas.openxmlformats.org/officeDocument/2006/relationships/hyperlink" Target="http://en.wikipedia.org/wiki/Beta_particle" TargetMode="External"/><Relationship Id="rId8" Type="http://schemas.openxmlformats.org/officeDocument/2006/relationships/hyperlink" Target="http://en.wikipedia.org/wiki/Spin_(physics)" TargetMode="External"/><Relationship Id="rId9" Type="http://schemas.openxmlformats.org/officeDocument/2006/relationships/hyperlink" Target="http://en.wikipedia.org/wiki/Lepton" TargetMode="External"/><Relationship Id="rId10" Type="http://schemas.openxmlformats.org/officeDocument/2006/relationships/hyperlink" Target="http://en.wikipedia.org/wiki/Helicity_(particle_physics)" TargetMode="External"/></Relationships>
</file>

<file path=ppt/notesSlides/_rels/notesSlide32.xml.rels><?xml version="1.0" encoding="UTF-8" standalone="yes"?>
<Relationships xmlns="http://schemas.openxmlformats.org/package/2006/relationships"><Relationship Id="rId11" Type="http://schemas.openxmlformats.org/officeDocument/2006/relationships/hyperlink" Target="http://en.wikipedia.org/wiki/Matter" TargetMode="External"/><Relationship Id="rId12" Type="http://schemas.openxmlformats.org/officeDocument/2006/relationships/hyperlink" Target="http://en.wikipedia.org/wiki/Gravitational" TargetMode="External"/><Relationship Id="rId13" Type="http://schemas.openxmlformats.org/officeDocument/2006/relationships/hyperlink" Target="http://en.wikipedia.org/wiki/Weak_force" TargetMode="External"/><Relationship Id="rId14" Type="http://schemas.openxmlformats.org/officeDocument/2006/relationships/hyperlink" Target="http://en.wikipedia.org/wiki/Neutrino_oscillation" TargetMode="External"/><Relationship Id="rId15" Type="http://schemas.openxmlformats.org/officeDocument/2006/relationships/hyperlink" Target="http://en.wikipedia.org/wiki/Mass" TargetMode="External"/><Relationship Id="rId16" Type="http://schemas.openxmlformats.org/officeDocument/2006/relationships/hyperlink" Target="http://en.wikipedia.org/wiki/Neutrino_theory_of_light" TargetMode="External"/><Relationship Id="rId17" Type="http://schemas.openxmlformats.org/officeDocument/2006/relationships/hyperlink" Target="http://en.wikipedia.org/wiki/Majorana_particle" TargetMode="External"/><Relationship Id="rId18" Type="http://schemas.openxmlformats.org/officeDocument/2006/relationships/hyperlink" Target="http://en.wikipedia.org/wiki/Chirality_(physics)" TargetMode="External"/><Relationship Id="rId19" Type="http://schemas.openxmlformats.org/officeDocument/2006/relationships/hyperlink" Target="http://en.wikipedia.org/wiki/Neutrinoless_double_beta_decay" TargetMode="External"/><Relationship Id="rId1" Type="http://schemas.openxmlformats.org/officeDocument/2006/relationships/notesMaster" Target="../notesMasters/notesMaster1.xml"/><Relationship Id="rId2" Type="http://schemas.openxmlformats.org/officeDocument/2006/relationships/slide" Target="../slides/slide56.xml"/><Relationship Id="rId3" Type="http://schemas.openxmlformats.org/officeDocument/2006/relationships/hyperlink" Target="http://en.wikipedia.org/wiki/Antiparticle" TargetMode="External"/><Relationship Id="rId4" Type="http://schemas.openxmlformats.org/officeDocument/2006/relationships/hyperlink" Target="http://en.wikipedia.org/wiki/Electric_charge" TargetMode="External"/><Relationship Id="rId5" Type="http://schemas.openxmlformats.org/officeDocument/2006/relationships/hyperlink" Target="http://en.wikipedia.org/wiki/Nuclear_reaction" TargetMode="External"/><Relationship Id="rId6" Type="http://schemas.openxmlformats.org/officeDocument/2006/relationships/hyperlink" Target="http://en.wikipedia.org/wiki/Beta_decay" TargetMode="External"/><Relationship Id="rId7" Type="http://schemas.openxmlformats.org/officeDocument/2006/relationships/hyperlink" Target="http://en.wikipedia.org/wiki/Beta_particle" TargetMode="External"/><Relationship Id="rId8" Type="http://schemas.openxmlformats.org/officeDocument/2006/relationships/hyperlink" Target="http://en.wikipedia.org/wiki/Spin_(physics)" TargetMode="External"/><Relationship Id="rId9" Type="http://schemas.openxmlformats.org/officeDocument/2006/relationships/hyperlink" Target="http://en.wikipedia.org/wiki/Lepton" TargetMode="External"/><Relationship Id="rId10" Type="http://schemas.openxmlformats.org/officeDocument/2006/relationships/hyperlink" Target="http://en.wikipedia.org/wiki/Helicity_(particle_physics)" TargetMode="External"/></Relationships>
</file>

<file path=ppt/notesSlides/_rels/notesSlide33.xml.rels><?xml version="1.0" encoding="UTF-8" standalone="yes"?>
<Relationships xmlns="http://schemas.openxmlformats.org/package/2006/relationships"><Relationship Id="rId11" Type="http://schemas.openxmlformats.org/officeDocument/2006/relationships/hyperlink" Target="http://en.wikipedia.org/wiki/Matter" TargetMode="External"/><Relationship Id="rId12" Type="http://schemas.openxmlformats.org/officeDocument/2006/relationships/hyperlink" Target="http://en.wikipedia.org/wiki/Gravitational" TargetMode="External"/><Relationship Id="rId13" Type="http://schemas.openxmlformats.org/officeDocument/2006/relationships/hyperlink" Target="http://en.wikipedia.org/wiki/Weak_force" TargetMode="External"/><Relationship Id="rId14" Type="http://schemas.openxmlformats.org/officeDocument/2006/relationships/hyperlink" Target="http://en.wikipedia.org/wiki/Neutrino_oscillation" TargetMode="External"/><Relationship Id="rId15" Type="http://schemas.openxmlformats.org/officeDocument/2006/relationships/hyperlink" Target="http://en.wikipedia.org/wiki/Mass" TargetMode="External"/><Relationship Id="rId16" Type="http://schemas.openxmlformats.org/officeDocument/2006/relationships/hyperlink" Target="http://en.wikipedia.org/wiki/Neutrino_theory_of_light" TargetMode="External"/><Relationship Id="rId17" Type="http://schemas.openxmlformats.org/officeDocument/2006/relationships/hyperlink" Target="http://en.wikipedia.org/wiki/Majorana_particle" TargetMode="External"/><Relationship Id="rId18" Type="http://schemas.openxmlformats.org/officeDocument/2006/relationships/hyperlink" Target="http://en.wikipedia.org/wiki/Chirality_(physics)" TargetMode="External"/><Relationship Id="rId19" Type="http://schemas.openxmlformats.org/officeDocument/2006/relationships/hyperlink" Target="http://en.wikipedia.org/wiki/Neutrinoless_double_beta_decay" TargetMode="External"/><Relationship Id="rId1" Type="http://schemas.openxmlformats.org/officeDocument/2006/relationships/notesMaster" Target="../notesMasters/notesMaster1.xml"/><Relationship Id="rId2" Type="http://schemas.openxmlformats.org/officeDocument/2006/relationships/slide" Target="../slides/slide57.xml"/><Relationship Id="rId3" Type="http://schemas.openxmlformats.org/officeDocument/2006/relationships/hyperlink" Target="http://en.wikipedia.org/wiki/Antiparticle" TargetMode="External"/><Relationship Id="rId4" Type="http://schemas.openxmlformats.org/officeDocument/2006/relationships/hyperlink" Target="http://en.wikipedia.org/wiki/Electric_charge" TargetMode="External"/><Relationship Id="rId5" Type="http://schemas.openxmlformats.org/officeDocument/2006/relationships/hyperlink" Target="http://en.wikipedia.org/wiki/Nuclear_reaction" TargetMode="External"/><Relationship Id="rId6" Type="http://schemas.openxmlformats.org/officeDocument/2006/relationships/hyperlink" Target="http://en.wikipedia.org/wiki/Beta_decay" TargetMode="External"/><Relationship Id="rId7" Type="http://schemas.openxmlformats.org/officeDocument/2006/relationships/hyperlink" Target="http://en.wikipedia.org/wiki/Beta_particle" TargetMode="External"/><Relationship Id="rId8" Type="http://schemas.openxmlformats.org/officeDocument/2006/relationships/hyperlink" Target="http://en.wikipedia.org/wiki/Spin_(physics)" TargetMode="External"/><Relationship Id="rId9" Type="http://schemas.openxmlformats.org/officeDocument/2006/relationships/hyperlink" Target="http://en.wikipedia.org/wiki/Lepton" TargetMode="External"/><Relationship Id="rId10" Type="http://schemas.openxmlformats.org/officeDocument/2006/relationships/hyperlink" Target="http://en.wikipedia.org/wiki/Helicity_(particle_physics)" TargetMode="External"/></Relationships>
</file>

<file path=ppt/notesSlides/_rels/notesSlide34.xml.rels><?xml version="1.0" encoding="UTF-8" standalone="yes"?>
<Relationships xmlns="http://schemas.openxmlformats.org/package/2006/relationships"><Relationship Id="rId11" Type="http://schemas.openxmlformats.org/officeDocument/2006/relationships/hyperlink" Target="http://en.wikipedia.org/wiki/Matter" TargetMode="External"/><Relationship Id="rId12" Type="http://schemas.openxmlformats.org/officeDocument/2006/relationships/hyperlink" Target="http://en.wikipedia.org/wiki/Gravitational" TargetMode="External"/><Relationship Id="rId13" Type="http://schemas.openxmlformats.org/officeDocument/2006/relationships/hyperlink" Target="http://en.wikipedia.org/wiki/Weak_force" TargetMode="External"/><Relationship Id="rId14" Type="http://schemas.openxmlformats.org/officeDocument/2006/relationships/hyperlink" Target="http://en.wikipedia.org/wiki/Neutrino_oscillation" TargetMode="External"/><Relationship Id="rId15" Type="http://schemas.openxmlformats.org/officeDocument/2006/relationships/hyperlink" Target="http://en.wikipedia.org/wiki/Mass" TargetMode="External"/><Relationship Id="rId16" Type="http://schemas.openxmlformats.org/officeDocument/2006/relationships/hyperlink" Target="http://en.wikipedia.org/wiki/Neutrino_theory_of_light" TargetMode="External"/><Relationship Id="rId17" Type="http://schemas.openxmlformats.org/officeDocument/2006/relationships/hyperlink" Target="http://en.wikipedia.org/wiki/Majorana_particle" TargetMode="External"/><Relationship Id="rId18" Type="http://schemas.openxmlformats.org/officeDocument/2006/relationships/hyperlink" Target="http://en.wikipedia.org/wiki/Chirality_(physics)" TargetMode="External"/><Relationship Id="rId19" Type="http://schemas.openxmlformats.org/officeDocument/2006/relationships/hyperlink" Target="http://en.wikipedia.org/wiki/Neutrinoless_double_beta_decay" TargetMode="External"/><Relationship Id="rId1" Type="http://schemas.openxmlformats.org/officeDocument/2006/relationships/notesMaster" Target="../notesMasters/notesMaster1.xml"/><Relationship Id="rId2" Type="http://schemas.openxmlformats.org/officeDocument/2006/relationships/slide" Target="../slides/slide58.xml"/><Relationship Id="rId3" Type="http://schemas.openxmlformats.org/officeDocument/2006/relationships/hyperlink" Target="http://en.wikipedia.org/wiki/Antiparticle" TargetMode="External"/><Relationship Id="rId4" Type="http://schemas.openxmlformats.org/officeDocument/2006/relationships/hyperlink" Target="http://en.wikipedia.org/wiki/Electric_charge" TargetMode="External"/><Relationship Id="rId5" Type="http://schemas.openxmlformats.org/officeDocument/2006/relationships/hyperlink" Target="http://en.wikipedia.org/wiki/Nuclear_reaction" TargetMode="External"/><Relationship Id="rId6" Type="http://schemas.openxmlformats.org/officeDocument/2006/relationships/hyperlink" Target="http://en.wikipedia.org/wiki/Beta_decay" TargetMode="External"/><Relationship Id="rId7" Type="http://schemas.openxmlformats.org/officeDocument/2006/relationships/hyperlink" Target="http://en.wikipedia.org/wiki/Beta_particle" TargetMode="External"/><Relationship Id="rId8" Type="http://schemas.openxmlformats.org/officeDocument/2006/relationships/hyperlink" Target="http://en.wikipedia.org/wiki/Spin_(physics)" TargetMode="External"/><Relationship Id="rId9" Type="http://schemas.openxmlformats.org/officeDocument/2006/relationships/hyperlink" Target="http://en.wikipedia.org/wiki/Lepton" TargetMode="External"/><Relationship Id="rId10" Type="http://schemas.openxmlformats.org/officeDocument/2006/relationships/hyperlink" Target="http://en.wikipedia.org/wiki/Helicity_(particle_physics)" TargetMode="External"/></Relationships>
</file>

<file path=ppt/notesSlides/_rels/notesSlide35.xml.rels><?xml version="1.0" encoding="UTF-8" standalone="yes"?>
<Relationships xmlns="http://schemas.openxmlformats.org/package/2006/relationships"><Relationship Id="rId11" Type="http://schemas.openxmlformats.org/officeDocument/2006/relationships/hyperlink" Target="http://en.wikipedia.org/wiki/Matter" TargetMode="External"/><Relationship Id="rId12" Type="http://schemas.openxmlformats.org/officeDocument/2006/relationships/hyperlink" Target="http://en.wikipedia.org/wiki/Gravitational" TargetMode="External"/><Relationship Id="rId13" Type="http://schemas.openxmlformats.org/officeDocument/2006/relationships/hyperlink" Target="http://en.wikipedia.org/wiki/Weak_force" TargetMode="External"/><Relationship Id="rId14" Type="http://schemas.openxmlformats.org/officeDocument/2006/relationships/hyperlink" Target="http://en.wikipedia.org/wiki/Neutrino_oscillation" TargetMode="External"/><Relationship Id="rId15" Type="http://schemas.openxmlformats.org/officeDocument/2006/relationships/hyperlink" Target="http://en.wikipedia.org/wiki/Mass" TargetMode="External"/><Relationship Id="rId16" Type="http://schemas.openxmlformats.org/officeDocument/2006/relationships/hyperlink" Target="http://en.wikipedia.org/wiki/Neutrino_theory_of_light" TargetMode="External"/><Relationship Id="rId17" Type="http://schemas.openxmlformats.org/officeDocument/2006/relationships/hyperlink" Target="http://en.wikipedia.org/wiki/Majorana_particle" TargetMode="External"/><Relationship Id="rId18" Type="http://schemas.openxmlformats.org/officeDocument/2006/relationships/hyperlink" Target="http://en.wikipedia.org/wiki/Chirality_(physics)" TargetMode="External"/><Relationship Id="rId19" Type="http://schemas.openxmlformats.org/officeDocument/2006/relationships/hyperlink" Target="http://en.wikipedia.org/wiki/Neutrinoless_double_beta_decay" TargetMode="External"/><Relationship Id="rId1" Type="http://schemas.openxmlformats.org/officeDocument/2006/relationships/notesMaster" Target="../notesMasters/notesMaster1.xml"/><Relationship Id="rId2" Type="http://schemas.openxmlformats.org/officeDocument/2006/relationships/slide" Target="../slides/slide59.xml"/><Relationship Id="rId3" Type="http://schemas.openxmlformats.org/officeDocument/2006/relationships/hyperlink" Target="http://en.wikipedia.org/wiki/Antiparticle" TargetMode="External"/><Relationship Id="rId4" Type="http://schemas.openxmlformats.org/officeDocument/2006/relationships/hyperlink" Target="http://en.wikipedia.org/wiki/Electric_charge" TargetMode="External"/><Relationship Id="rId5" Type="http://schemas.openxmlformats.org/officeDocument/2006/relationships/hyperlink" Target="http://en.wikipedia.org/wiki/Nuclear_reaction" TargetMode="External"/><Relationship Id="rId6" Type="http://schemas.openxmlformats.org/officeDocument/2006/relationships/hyperlink" Target="http://en.wikipedia.org/wiki/Beta_decay" TargetMode="External"/><Relationship Id="rId7" Type="http://schemas.openxmlformats.org/officeDocument/2006/relationships/hyperlink" Target="http://en.wikipedia.org/wiki/Beta_particle" TargetMode="External"/><Relationship Id="rId8" Type="http://schemas.openxmlformats.org/officeDocument/2006/relationships/hyperlink" Target="http://en.wikipedia.org/wiki/Spin_(physics)" TargetMode="External"/><Relationship Id="rId9" Type="http://schemas.openxmlformats.org/officeDocument/2006/relationships/hyperlink" Target="http://en.wikipedia.org/wiki/Lepton" TargetMode="External"/><Relationship Id="rId10" Type="http://schemas.openxmlformats.org/officeDocument/2006/relationships/hyperlink" Target="http://en.wikipedia.org/wiki/Helicity_(particle_physics)" TargetMode="Externa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0.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1.xml"/></Relationships>
</file>

<file path=ppt/notesSlides/_rels/notesSlide38.xml.rels><?xml version="1.0" encoding="UTF-8" standalone="yes"?>
<Relationships xmlns="http://schemas.openxmlformats.org/package/2006/relationships"><Relationship Id="rId3" Type="http://schemas.openxmlformats.org/officeDocument/2006/relationships/hyperlink" Target="https://en.wikipedia.org/wiki/Nuclear_transmutation" TargetMode="External"/><Relationship Id="rId4" Type="http://schemas.openxmlformats.org/officeDocument/2006/relationships/hyperlink" Target="https://en.wikipedia.org/wiki/Mass_number" TargetMode="External"/><Relationship Id="rId5" Type="http://schemas.openxmlformats.org/officeDocument/2006/relationships/hyperlink" Target="https://en.wikipedia.org/wiki/Atomic_number" TargetMode="External"/><Relationship Id="rId1" Type="http://schemas.openxmlformats.org/officeDocument/2006/relationships/notesMaster" Target="../notesMasters/notesMaster1.xml"/><Relationship Id="rId2" Type="http://schemas.openxmlformats.org/officeDocument/2006/relationships/slide" Target="../slides/slide62.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4.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5.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6.xml"/></Relationships>
</file>

<file path=ppt/notesSlides/_rels/notesSlide4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7.xml"/></Relationships>
</file>

<file path=ppt/notesSlides/_rels/notesSlide4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8.xml"/></Relationships>
</file>

<file path=ppt/notesSlides/_rels/notesSlide4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9.xml"/></Relationships>
</file>

<file path=ppt/notesSlides/_rels/notesSlide4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0.xml"/><Relationship Id="rId3" Type="http://schemas.openxmlformats.org/officeDocument/2006/relationships/hyperlink" Target="https://en.wikipedia.org/wiki/Continent" TargetMode="External"/></Relationships>
</file>

<file path=ppt/notesSlides/_rels/notesSlide47.xml.rels><?xml version="1.0" encoding="UTF-8" standalone="yes"?>
<Relationships xmlns="http://schemas.openxmlformats.org/package/2006/relationships"><Relationship Id="rId3" Type="http://schemas.openxmlformats.org/officeDocument/2006/relationships/hyperlink" Target="https://en.wikipedia.org/wiki/Seafloor" TargetMode="External"/><Relationship Id="rId4" Type="http://schemas.openxmlformats.org/officeDocument/2006/relationships/hyperlink" Target="https://en.wikipedia.org/wiki/Mid-ocean_ridges" TargetMode="External"/><Relationship Id="rId5" Type="http://schemas.openxmlformats.org/officeDocument/2006/relationships/hyperlink" Target="https://en.wikipedia.org/wiki/Oceanic_crust" TargetMode="External"/><Relationship Id="rId6" Type="http://schemas.openxmlformats.org/officeDocument/2006/relationships/hyperlink" Target="https://en.wikipedia.org/wiki/Volcano" TargetMode="External"/><Relationship Id="rId7" Type="http://schemas.openxmlformats.org/officeDocument/2006/relationships/hyperlink" Target="https://en.wikipedia.org/wiki/Continental_drift" TargetMode="External"/><Relationship Id="rId8" Type="http://schemas.openxmlformats.org/officeDocument/2006/relationships/hyperlink" Target="https://en.wikipedia.org/wiki/Plate_tectonics" TargetMode="External"/><Relationship Id="rId9" Type="http://schemas.openxmlformats.org/officeDocument/2006/relationships/hyperlink" Target="https://en.wikipedia.org/wiki/Divergent_boundary" TargetMode="External"/><Relationship Id="rId10" Type="http://schemas.openxmlformats.org/officeDocument/2006/relationships/hyperlink" Target="https://en.wikipedia.org/wiki/Lithosphere" TargetMode="External"/><Relationship Id="rId11" Type="http://schemas.openxmlformats.org/officeDocument/2006/relationships/hyperlink" Target="https://en.wikipedia.org/wiki/Basalt" TargetMode="External"/><Relationship Id="rId1" Type="http://schemas.openxmlformats.org/officeDocument/2006/relationships/notesMaster" Target="../notesMasters/notesMaster1.xml"/><Relationship Id="rId2" Type="http://schemas.openxmlformats.org/officeDocument/2006/relationships/slide" Target="../slides/slide71.xml"/></Relationships>
</file>

<file path=ppt/notesSlides/_rels/notesSlide48.xml.rels><?xml version="1.0" encoding="UTF-8" standalone="yes"?>
<Relationships xmlns="http://schemas.openxmlformats.org/package/2006/relationships"><Relationship Id="rId11" Type="http://schemas.openxmlformats.org/officeDocument/2006/relationships/hyperlink" Target="https://en.wikipedia.org/wiki/Plate_tectonics" TargetMode="External"/><Relationship Id="rId12" Type="http://schemas.openxmlformats.org/officeDocument/2006/relationships/hyperlink" Target="https://en.wikipedia.org/wiki/Volcano%23cite_note-1" TargetMode="External"/><Relationship Id="rId13" Type="http://schemas.openxmlformats.org/officeDocument/2006/relationships/hyperlink" Target="https://en.wikipedia.org/wiki/Divergent_boundary" TargetMode="External"/><Relationship Id="rId14" Type="http://schemas.openxmlformats.org/officeDocument/2006/relationships/hyperlink" Target="https://en.wikipedia.org/wiki/Convergent_boundary" TargetMode="External"/><Relationship Id="rId1" Type="http://schemas.openxmlformats.org/officeDocument/2006/relationships/notesMaster" Target="../notesMasters/notesMaster1.xml"/><Relationship Id="rId2" Type="http://schemas.openxmlformats.org/officeDocument/2006/relationships/slide" Target="../slides/slide72.xml"/><Relationship Id="rId3" Type="http://schemas.openxmlformats.org/officeDocument/2006/relationships/hyperlink" Target="https://en.wikipedia.org/wiki/Rupture_(engineering)" TargetMode="External"/><Relationship Id="rId4" Type="http://schemas.openxmlformats.org/officeDocument/2006/relationships/hyperlink" Target="https://en.wikipedia.org/wiki/Crust_(geology)" TargetMode="External"/><Relationship Id="rId5" Type="http://schemas.openxmlformats.org/officeDocument/2006/relationships/hyperlink" Target="https://en.wikipedia.org/wiki/Planetary-mass_object" TargetMode="External"/><Relationship Id="rId6" Type="http://schemas.openxmlformats.org/officeDocument/2006/relationships/hyperlink" Target="https://en.wikipedia.org/wiki/Earth" TargetMode="External"/><Relationship Id="rId7" Type="http://schemas.openxmlformats.org/officeDocument/2006/relationships/hyperlink" Target="https://en.wikipedia.org/wiki/Lava" TargetMode="External"/><Relationship Id="rId8" Type="http://schemas.openxmlformats.org/officeDocument/2006/relationships/hyperlink" Target="https://en.wikipedia.org/wiki/Volcanic_ash" TargetMode="External"/><Relationship Id="rId9" Type="http://schemas.openxmlformats.org/officeDocument/2006/relationships/hyperlink" Target="https://en.wikipedia.org/wiki/Volcanic_gas" TargetMode="External"/><Relationship Id="rId10" Type="http://schemas.openxmlformats.org/officeDocument/2006/relationships/hyperlink" Target="https://en.wikipedia.org/wiki/Magma_chamber" TargetMode="External"/></Relationships>
</file>

<file path=ppt/notesSlides/_rels/notesSlide49.xml.rels><?xml version="1.0" encoding="UTF-8" standalone="yes"?>
<Relationships xmlns="http://schemas.openxmlformats.org/package/2006/relationships"><Relationship Id="rId11" Type="http://schemas.openxmlformats.org/officeDocument/2006/relationships/hyperlink" Target="https://en.wikipedia.org/wiki/Ice_calving" TargetMode="External"/><Relationship Id="rId12" Type="http://schemas.openxmlformats.org/officeDocument/2006/relationships/hyperlink" Target="https://en.wikipedia.org/wiki/Impact_event" TargetMode="External"/><Relationship Id="rId1" Type="http://schemas.openxmlformats.org/officeDocument/2006/relationships/notesMaster" Target="../notesMasters/notesMaster1.xml"/><Relationship Id="rId2" Type="http://schemas.openxmlformats.org/officeDocument/2006/relationships/slide" Target="../slides/slide73.xml"/><Relationship Id="rId3" Type="http://schemas.openxmlformats.org/officeDocument/2006/relationships/hyperlink" Target="https://en.wikipedia.org/wiki/Earth" TargetMode="External"/><Relationship Id="rId4" Type="http://schemas.openxmlformats.org/officeDocument/2006/relationships/hyperlink" Target="https://en.wikipedia.org/wiki/Crust_(geology)" TargetMode="External"/><Relationship Id="rId5" Type="http://schemas.openxmlformats.org/officeDocument/2006/relationships/hyperlink" Target="https://en.wikipedia.org/wiki/Seismic_wave" TargetMode="External"/><Relationship Id="rId6" Type="http://schemas.openxmlformats.org/officeDocument/2006/relationships/hyperlink" Target="https://en.wikipedia.org/wiki/Tsunamis_in_lakes" TargetMode="External"/><Relationship Id="rId7" Type="http://schemas.openxmlformats.org/officeDocument/2006/relationships/hyperlink" Target="https://en.wikipedia.org/wiki/Earthquake" TargetMode="External"/><Relationship Id="rId8" Type="http://schemas.openxmlformats.org/officeDocument/2006/relationships/hyperlink" Target="https://en.wikipedia.org/wiki/Volcanic_eruption" TargetMode="External"/><Relationship Id="rId9" Type="http://schemas.openxmlformats.org/officeDocument/2006/relationships/hyperlink" Target="https://en.wikipedia.org/wiki/Underwater_explosion" TargetMode="External"/><Relationship Id="rId10" Type="http://schemas.openxmlformats.org/officeDocument/2006/relationships/hyperlink" Target="https://en.wikipedia.org/wiki/Nuclear_device" TargetMode="Externa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50.xml.rels><?xml version="1.0" encoding="UTF-8" standalone="yes"?>
<Relationships xmlns="http://schemas.openxmlformats.org/package/2006/relationships"><Relationship Id="rId3" Type="http://schemas.openxmlformats.org/officeDocument/2006/relationships/hyperlink" Target="https://en.wikipedia.org/wiki/Scientific_theory" TargetMode="External"/><Relationship Id="rId4" Type="http://schemas.openxmlformats.org/officeDocument/2006/relationships/hyperlink" Target="https://en.wikipedia.org/wiki/Earth" TargetMode="External"/><Relationship Id="rId5" Type="http://schemas.openxmlformats.org/officeDocument/2006/relationships/hyperlink" Target="https://en.wikipedia.org/wiki/Lithosphere" TargetMode="External"/><Relationship Id="rId6" Type="http://schemas.openxmlformats.org/officeDocument/2006/relationships/hyperlink" Target="https://en.wikipedia.org/wiki/Continental_drift" TargetMode="External"/><Relationship Id="rId7" Type="http://schemas.openxmlformats.org/officeDocument/2006/relationships/hyperlink" Target="https://en.wikipedia.org/wiki/Earth_science" TargetMode="External"/><Relationship Id="rId8" Type="http://schemas.openxmlformats.org/officeDocument/2006/relationships/hyperlink" Target="https://en.wikipedia.org/wiki/Seafloor_spreading" TargetMode="External"/><Relationship Id="rId1" Type="http://schemas.openxmlformats.org/officeDocument/2006/relationships/notesMaster" Target="../notesMasters/notesMaster1.xml"/><Relationship Id="rId2" Type="http://schemas.openxmlformats.org/officeDocument/2006/relationships/slide" Target="../slides/slide74.xml"/></Relationships>
</file>

<file path=ppt/notesSlides/_rels/notesSlide5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5.xml"/></Relationships>
</file>

<file path=ppt/notesSlides/_rels/notesSlide52.xml.rels><?xml version="1.0" encoding="UTF-8" standalone="yes"?>
<Relationships xmlns="http://schemas.openxmlformats.org/package/2006/relationships"><Relationship Id="rId11" Type="http://schemas.openxmlformats.org/officeDocument/2006/relationships/hyperlink" Target="https://en.wikipedia.org/wiki/Neutron" TargetMode="External"/><Relationship Id="rId12" Type="http://schemas.openxmlformats.org/officeDocument/2006/relationships/hyperlink" Target="https://en.wikipedia.org/wiki/Cowan%E2%80%93Reines_neutrino_experiment" TargetMode="External"/><Relationship Id="rId13" Type="http://schemas.openxmlformats.org/officeDocument/2006/relationships/hyperlink" Target="https://en.wikipedia.org/wiki/Electron_capture" TargetMode="External"/><Relationship Id="rId1" Type="http://schemas.openxmlformats.org/officeDocument/2006/relationships/notesMaster" Target="../notesMasters/notesMaster1.xml"/><Relationship Id="rId2" Type="http://schemas.openxmlformats.org/officeDocument/2006/relationships/slide" Target="../slides/slide76.xml"/><Relationship Id="rId3" Type="http://schemas.openxmlformats.org/officeDocument/2006/relationships/hyperlink" Target="http://scienceworld.wolfram.com/physics/Proton.html" TargetMode="External"/><Relationship Id="rId4" Type="http://schemas.openxmlformats.org/officeDocument/2006/relationships/hyperlink" Target="http://scienceworld.wolfram.com/physics/Electron.html" TargetMode="External"/><Relationship Id="rId5" Type="http://schemas.openxmlformats.org/officeDocument/2006/relationships/hyperlink" Target="http://scienceworld.wolfram.com/physics/Neutron.html" TargetMode="External"/><Relationship Id="rId6" Type="http://schemas.openxmlformats.org/officeDocument/2006/relationships/hyperlink" Target="http://scienceworld.wolfram.com/physics/ElectronNeutrino.html" TargetMode="External"/><Relationship Id="rId7" Type="http://schemas.openxmlformats.org/officeDocument/2006/relationships/hyperlink" Target="https://en.wikipedia.org/wiki/Electron_antineutrino" TargetMode="External"/><Relationship Id="rId8" Type="http://schemas.openxmlformats.org/officeDocument/2006/relationships/hyperlink" Target="https://en.wikipedia.org/wiki/Scattering" TargetMode="External"/><Relationship Id="rId9" Type="http://schemas.openxmlformats.org/officeDocument/2006/relationships/hyperlink" Target="https://en.wikipedia.org/wiki/Proton" TargetMode="External"/><Relationship Id="rId10" Type="http://schemas.openxmlformats.org/officeDocument/2006/relationships/hyperlink" Target="https://en.wikipedia.org/wiki/Positron" TargetMode="External"/></Relationships>
</file>

<file path=ppt/notesSlides/_rels/notesSlide5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7.xml"/></Relationships>
</file>

<file path=ppt/notesSlides/_rels/notesSlide5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8.xml"/></Relationships>
</file>

<file path=ppt/notesSlides/_rels/notesSlide5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9.xml"/></Relationships>
</file>

<file path=ppt/notesSlides/_rels/notesSlide5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0.xml"/></Relationships>
</file>

<file path=ppt/notesSlides/_rels/notesSlide57.xml.rels><?xml version="1.0" encoding="UTF-8" standalone="yes"?>
<Relationships xmlns="http://schemas.openxmlformats.org/package/2006/relationships"><Relationship Id="rId3" Type="http://schemas.openxmlformats.org/officeDocument/2006/relationships/hyperlink" Target="http://en.wikipedia.org/wiki/Neutrino_detector%23Scintillators" TargetMode="External"/><Relationship Id="rId4" Type="http://schemas.openxmlformats.org/officeDocument/2006/relationships/hyperlink" Target="http://en.wikipedia.org/wiki/Bruno_Pontecorvo" TargetMode="External"/><Relationship Id="rId5" Type="http://schemas.openxmlformats.org/officeDocument/2006/relationships/hyperlink" Target="http://en.wikipedia.org/wiki/Frederick_Reines" TargetMode="External"/><Relationship Id="rId6" Type="http://schemas.openxmlformats.org/officeDocument/2006/relationships/hyperlink" Target="http://en.wikipedia.org/wiki/Clyde_Cowan" TargetMode="External"/><Relationship Id="rId7" Type="http://schemas.openxmlformats.org/officeDocument/2006/relationships/hyperlink" Target="http://en.wikipedia.org/wiki/Cowan%E2%80%93Reines_neutrino_experiment" TargetMode="External"/><Relationship Id="rId8" Type="http://schemas.openxmlformats.org/officeDocument/2006/relationships/hyperlink" Target="http://en.wikipedia.org/wiki/Proton" TargetMode="External"/><Relationship Id="rId9" Type="http://schemas.openxmlformats.org/officeDocument/2006/relationships/hyperlink" Target="http://en.wikipedia.org/wiki/Positron" TargetMode="External"/><Relationship Id="rId10" Type="http://schemas.openxmlformats.org/officeDocument/2006/relationships/hyperlink" Target="http://en.wikipedia.org/wiki/Neutron" TargetMode="External"/><Relationship Id="rId1" Type="http://schemas.openxmlformats.org/officeDocument/2006/relationships/notesMaster" Target="../notesMasters/notesMaster1.xml"/><Relationship Id="rId2" Type="http://schemas.openxmlformats.org/officeDocument/2006/relationships/slide" Target="../slides/slide81.xml"/></Relationships>
</file>

<file path=ppt/notesSlides/_rels/notesSlide58.xml.rels><?xml version="1.0" encoding="UTF-8" standalone="yes"?>
<Relationships xmlns="http://schemas.openxmlformats.org/package/2006/relationships"><Relationship Id="rId3" Type="http://schemas.openxmlformats.org/officeDocument/2006/relationships/hyperlink" Target="http://en.wikipedia.org/wiki/Neutrino_detector%23Scintillators" TargetMode="External"/><Relationship Id="rId4" Type="http://schemas.openxmlformats.org/officeDocument/2006/relationships/hyperlink" Target="http://en.wikipedia.org/wiki/Bruno_Pontecorvo" TargetMode="External"/><Relationship Id="rId5" Type="http://schemas.openxmlformats.org/officeDocument/2006/relationships/hyperlink" Target="http://en.wikipedia.org/wiki/Frederick_Reines" TargetMode="External"/><Relationship Id="rId6" Type="http://schemas.openxmlformats.org/officeDocument/2006/relationships/hyperlink" Target="http://en.wikipedia.org/wiki/Clyde_Cowan" TargetMode="External"/><Relationship Id="rId7" Type="http://schemas.openxmlformats.org/officeDocument/2006/relationships/hyperlink" Target="http://en.wikipedia.org/wiki/Cowan%E2%80%93Reines_neutrino_experiment" TargetMode="External"/><Relationship Id="rId8" Type="http://schemas.openxmlformats.org/officeDocument/2006/relationships/hyperlink" Target="http://en.wikipedia.org/wiki/Proton" TargetMode="External"/><Relationship Id="rId9" Type="http://schemas.openxmlformats.org/officeDocument/2006/relationships/hyperlink" Target="http://en.wikipedia.org/wiki/Positron" TargetMode="External"/><Relationship Id="rId10" Type="http://schemas.openxmlformats.org/officeDocument/2006/relationships/hyperlink" Target="http://en.wikipedia.org/wiki/Neutron" TargetMode="External"/><Relationship Id="rId1" Type="http://schemas.openxmlformats.org/officeDocument/2006/relationships/notesMaster" Target="../notesMasters/notesMaster1.xml"/><Relationship Id="rId2" Type="http://schemas.openxmlformats.org/officeDocument/2006/relationships/slide" Target="../slides/slide82.xml"/></Relationships>
</file>

<file path=ppt/notesSlides/_rels/notesSlide59.xml.rels><?xml version="1.0" encoding="UTF-8" standalone="yes"?>
<Relationships xmlns="http://schemas.openxmlformats.org/package/2006/relationships"><Relationship Id="rId3" Type="http://schemas.openxmlformats.org/officeDocument/2006/relationships/hyperlink" Target="http://en.wikipedia.org/wiki/Neutrino_detector%23Scintillators" TargetMode="External"/><Relationship Id="rId4" Type="http://schemas.openxmlformats.org/officeDocument/2006/relationships/hyperlink" Target="http://en.wikipedia.org/wiki/Bruno_Pontecorvo" TargetMode="External"/><Relationship Id="rId5" Type="http://schemas.openxmlformats.org/officeDocument/2006/relationships/hyperlink" Target="http://en.wikipedia.org/wiki/Frederick_Reines" TargetMode="External"/><Relationship Id="rId6" Type="http://schemas.openxmlformats.org/officeDocument/2006/relationships/hyperlink" Target="http://en.wikipedia.org/wiki/Clyde_Cowan" TargetMode="External"/><Relationship Id="rId7" Type="http://schemas.openxmlformats.org/officeDocument/2006/relationships/hyperlink" Target="http://en.wikipedia.org/wiki/Cowan%E2%80%93Reines_neutrino_experiment" TargetMode="External"/><Relationship Id="rId8" Type="http://schemas.openxmlformats.org/officeDocument/2006/relationships/hyperlink" Target="http://en.wikipedia.org/wiki/Proton" TargetMode="External"/><Relationship Id="rId9" Type="http://schemas.openxmlformats.org/officeDocument/2006/relationships/hyperlink" Target="http://en.wikipedia.org/wiki/Positron" TargetMode="External"/><Relationship Id="rId10" Type="http://schemas.openxmlformats.org/officeDocument/2006/relationships/hyperlink" Target="http://en.wikipedia.org/wiki/Neutron" TargetMode="External"/><Relationship Id="rId1" Type="http://schemas.openxmlformats.org/officeDocument/2006/relationships/notesMaster" Target="../notesMasters/notesMaster1.xml"/><Relationship Id="rId2" Type="http://schemas.openxmlformats.org/officeDocument/2006/relationships/slide" Target="../slides/slide83.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0.xml"/></Relationships>
</file>

<file path=ppt/notesSlides/_rels/notesSlide60.xml.rels><?xml version="1.0" encoding="UTF-8" standalone="yes"?>
<Relationships xmlns="http://schemas.openxmlformats.org/package/2006/relationships"><Relationship Id="rId3" Type="http://schemas.openxmlformats.org/officeDocument/2006/relationships/hyperlink" Target="http://en.wikipedia.org/wiki/Neutrino_detector%23Scintillators" TargetMode="External"/><Relationship Id="rId4" Type="http://schemas.openxmlformats.org/officeDocument/2006/relationships/hyperlink" Target="http://en.wikipedia.org/wiki/Bruno_Pontecorvo" TargetMode="External"/><Relationship Id="rId5" Type="http://schemas.openxmlformats.org/officeDocument/2006/relationships/hyperlink" Target="http://en.wikipedia.org/wiki/Frederick_Reines" TargetMode="External"/><Relationship Id="rId6" Type="http://schemas.openxmlformats.org/officeDocument/2006/relationships/hyperlink" Target="http://en.wikipedia.org/wiki/Clyde_Cowan" TargetMode="External"/><Relationship Id="rId7" Type="http://schemas.openxmlformats.org/officeDocument/2006/relationships/hyperlink" Target="http://en.wikipedia.org/wiki/Cowan%E2%80%93Reines_neutrino_experiment" TargetMode="External"/><Relationship Id="rId8" Type="http://schemas.openxmlformats.org/officeDocument/2006/relationships/hyperlink" Target="http://en.wikipedia.org/wiki/Proton" TargetMode="External"/><Relationship Id="rId9" Type="http://schemas.openxmlformats.org/officeDocument/2006/relationships/hyperlink" Target="http://en.wikipedia.org/wiki/Positron" TargetMode="External"/><Relationship Id="rId10" Type="http://schemas.openxmlformats.org/officeDocument/2006/relationships/hyperlink" Target="http://en.wikipedia.org/wiki/Neutron" TargetMode="External"/><Relationship Id="rId1" Type="http://schemas.openxmlformats.org/officeDocument/2006/relationships/notesMaster" Target="../notesMasters/notesMaster1.xml"/><Relationship Id="rId2" Type="http://schemas.openxmlformats.org/officeDocument/2006/relationships/slide" Target="../slides/slide84.xml"/></Relationships>
</file>

<file path=ppt/notesSlides/_rels/notesSlide61.xml.rels><?xml version="1.0" encoding="UTF-8" standalone="yes"?>
<Relationships xmlns="http://schemas.openxmlformats.org/package/2006/relationships"><Relationship Id="rId3" Type="http://schemas.openxmlformats.org/officeDocument/2006/relationships/hyperlink" Target="http://en.wikipedia.org/wiki/Neutrino_detector%23Scintillators" TargetMode="External"/><Relationship Id="rId4" Type="http://schemas.openxmlformats.org/officeDocument/2006/relationships/hyperlink" Target="http://en.wikipedia.org/wiki/Bruno_Pontecorvo" TargetMode="External"/><Relationship Id="rId5" Type="http://schemas.openxmlformats.org/officeDocument/2006/relationships/hyperlink" Target="http://en.wikipedia.org/wiki/Frederick_Reines" TargetMode="External"/><Relationship Id="rId6" Type="http://schemas.openxmlformats.org/officeDocument/2006/relationships/hyperlink" Target="http://en.wikipedia.org/wiki/Clyde_Cowan" TargetMode="External"/><Relationship Id="rId7" Type="http://schemas.openxmlformats.org/officeDocument/2006/relationships/hyperlink" Target="http://en.wikipedia.org/wiki/Cowan%E2%80%93Reines_neutrino_experiment" TargetMode="External"/><Relationship Id="rId8" Type="http://schemas.openxmlformats.org/officeDocument/2006/relationships/hyperlink" Target="http://en.wikipedia.org/wiki/Proton" TargetMode="External"/><Relationship Id="rId9" Type="http://schemas.openxmlformats.org/officeDocument/2006/relationships/hyperlink" Target="http://en.wikipedia.org/wiki/Positron" TargetMode="External"/><Relationship Id="rId10" Type="http://schemas.openxmlformats.org/officeDocument/2006/relationships/hyperlink" Target="http://en.wikipedia.org/wiki/Neutron" TargetMode="External"/><Relationship Id="rId1" Type="http://schemas.openxmlformats.org/officeDocument/2006/relationships/notesMaster" Target="../notesMasters/notesMaster1.xml"/><Relationship Id="rId2" Type="http://schemas.openxmlformats.org/officeDocument/2006/relationships/slide" Target="../slides/slide85.xml"/></Relationships>
</file>

<file path=ppt/notesSlides/_rels/notesSlide62.xml.rels><?xml version="1.0" encoding="UTF-8" standalone="yes"?>
<Relationships xmlns="http://schemas.openxmlformats.org/package/2006/relationships"><Relationship Id="rId3" Type="http://schemas.openxmlformats.org/officeDocument/2006/relationships/hyperlink" Target="http://en.wikipedia.org/wiki/Neutrino_detector%23Scintillators" TargetMode="External"/><Relationship Id="rId4" Type="http://schemas.openxmlformats.org/officeDocument/2006/relationships/hyperlink" Target="http://en.wikipedia.org/wiki/Bruno_Pontecorvo" TargetMode="External"/><Relationship Id="rId5" Type="http://schemas.openxmlformats.org/officeDocument/2006/relationships/hyperlink" Target="http://en.wikipedia.org/wiki/Frederick_Reines" TargetMode="External"/><Relationship Id="rId6" Type="http://schemas.openxmlformats.org/officeDocument/2006/relationships/hyperlink" Target="http://en.wikipedia.org/wiki/Clyde_Cowan" TargetMode="External"/><Relationship Id="rId7" Type="http://schemas.openxmlformats.org/officeDocument/2006/relationships/hyperlink" Target="http://en.wikipedia.org/wiki/Cowan%E2%80%93Reines_neutrino_experiment" TargetMode="External"/><Relationship Id="rId8" Type="http://schemas.openxmlformats.org/officeDocument/2006/relationships/hyperlink" Target="http://en.wikipedia.org/wiki/Proton" TargetMode="External"/><Relationship Id="rId9" Type="http://schemas.openxmlformats.org/officeDocument/2006/relationships/hyperlink" Target="http://en.wikipedia.org/wiki/Positron" TargetMode="External"/><Relationship Id="rId10" Type="http://schemas.openxmlformats.org/officeDocument/2006/relationships/hyperlink" Target="http://en.wikipedia.org/wiki/Neutron" TargetMode="External"/><Relationship Id="rId1" Type="http://schemas.openxmlformats.org/officeDocument/2006/relationships/notesMaster" Target="../notesMasters/notesMaster1.xml"/><Relationship Id="rId2" Type="http://schemas.openxmlformats.org/officeDocument/2006/relationships/slide" Target="../slides/slide86.xml"/></Relationships>
</file>

<file path=ppt/notesSlides/_rels/notesSlide63.xml.rels><?xml version="1.0" encoding="UTF-8" standalone="yes"?>
<Relationships xmlns="http://schemas.openxmlformats.org/package/2006/relationships"><Relationship Id="rId3" Type="http://schemas.openxmlformats.org/officeDocument/2006/relationships/hyperlink" Target="http://en.wikipedia.org/wiki/Neutrino_detector%23Scintillators" TargetMode="External"/><Relationship Id="rId4" Type="http://schemas.openxmlformats.org/officeDocument/2006/relationships/hyperlink" Target="http://en.wikipedia.org/wiki/Bruno_Pontecorvo" TargetMode="External"/><Relationship Id="rId5" Type="http://schemas.openxmlformats.org/officeDocument/2006/relationships/hyperlink" Target="http://en.wikipedia.org/wiki/Frederick_Reines" TargetMode="External"/><Relationship Id="rId6" Type="http://schemas.openxmlformats.org/officeDocument/2006/relationships/hyperlink" Target="http://en.wikipedia.org/wiki/Clyde_Cowan" TargetMode="External"/><Relationship Id="rId7" Type="http://schemas.openxmlformats.org/officeDocument/2006/relationships/hyperlink" Target="http://en.wikipedia.org/wiki/Cowan%E2%80%93Reines_neutrino_experiment" TargetMode="External"/><Relationship Id="rId8" Type="http://schemas.openxmlformats.org/officeDocument/2006/relationships/hyperlink" Target="http://en.wikipedia.org/wiki/Proton" TargetMode="External"/><Relationship Id="rId9" Type="http://schemas.openxmlformats.org/officeDocument/2006/relationships/hyperlink" Target="http://en.wikipedia.org/wiki/Positron" TargetMode="External"/><Relationship Id="rId10" Type="http://schemas.openxmlformats.org/officeDocument/2006/relationships/hyperlink" Target="http://en.wikipedia.org/wiki/Neutron" TargetMode="External"/><Relationship Id="rId1" Type="http://schemas.openxmlformats.org/officeDocument/2006/relationships/notesMaster" Target="../notesMasters/notesMaster1.xml"/><Relationship Id="rId2" Type="http://schemas.openxmlformats.org/officeDocument/2006/relationships/slide" Target="../slides/slide87.xml"/></Relationships>
</file>

<file path=ppt/notesSlides/_rels/notesSlide64.xml.rels><?xml version="1.0" encoding="UTF-8" standalone="yes"?>
<Relationships xmlns="http://schemas.openxmlformats.org/package/2006/relationships"><Relationship Id="rId3" Type="http://schemas.openxmlformats.org/officeDocument/2006/relationships/hyperlink" Target="http://en.wikipedia.org/wiki/Neutrino_detector%23Scintillators" TargetMode="External"/><Relationship Id="rId4" Type="http://schemas.openxmlformats.org/officeDocument/2006/relationships/hyperlink" Target="http://en.wikipedia.org/wiki/Bruno_Pontecorvo" TargetMode="External"/><Relationship Id="rId5" Type="http://schemas.openxmlformats.org/officeDocument/2006/relationships/hyperlink" Target="http://en.wikipedia.org/wiki/Frederick_Reines" TargetMode="External"/><Relationship Id="rId6" Type="http://schemas.openxmlformats.org/officeDocument/2006/relationships/hyperlink" Target="http://en.wikipedia.org/wiki/Clyde_Cowan" TargetMode="External"/><Relationship Id="rId7" Type="http://schemas.openxmlformats.org/officeDocument/2006/relationships/hyperlink" Target="http://en.wikipedia.org/wiki/Cowan%E2%80%93Reines_neutrino_experiment" TargetMode="External"/><Relationship Id="rId8" Type="http://schemas.openxmlformats.org/officeDocument/2006/relationships/hyperlink" Target="http://en.wikipedia.org/wiki/Proton" TargetMode="External"/><Relationship Id="rId9" Type="http://schemas.openxmlformats.org/officeDocument/2006/relationships/hyperlink" Target="http://en.wikipedia.org/wiki/Positron" TargetMode="External"/><Relationship Id="rId10" Type="http://schemas.openxmlformats.org/officeDocument/2006/relationships/hyperlink" Target="http://en.wikipedia.org/wiki/Neutron" TargetMode="External"/><Relationship Id="rId1" Type="http://schemas.openxmlformats.org/officeDocument/2006/relationships/notesMaster" Target="../notesMasters/notesMaster1.xml"/><Relationship Id="rId2" Type="http://schemas.openxmlformats.org/officeDocument/2006/relationships/slide" Target="../slides/slide88.xml"/></Relationships>
</file>

<file path=ppt/notesSlides/_rels/notesSlide65.xml.rels><?xml version="1.0" encoding="UTF-8" standalone="yes"?>
<Relationships xmlns="http://schemas.openxmlformats.org/package/2006/relationships"><Relationship Id="rId3" Type="http://schemas.openxmlformats.org/officeDocument/2006/relationships/hyperlink" Target="http://en.wikipedia.org/wiki/Neutrino_detector%23Scintillators" TargetMode="External"/><Relationship Id="rId4" Type="http://schemas.openxmlformats.org/officeDocument/2006/relationships/hyperlink" Target="http://en.wikipedia.org/wiki/Bruno_Pontecorvo" TargetMode="External"/><Relationship Id="rId5" Type="http://schemas.openxmlformats.org/officeDocument/2006/relationships/hyperlink" Target="http://en.wikipedia.org/wiki/Frederick_Reines" TargetMode="External"/><Relationship Id="rId6" Type="http://schemas.openxmlformats.org/officeDocument/2006/relationships/hyperlink" Target="http://en.wikipedia.org/wiki/Clyde_Cowan" TargetMode="External"/><Relationship Id="rId7" Type="http://schemas.openxmlformats.org/officeDocument/2006/relationships/hyperlink" Target="http://en.wikipedia.org/wiki/Cowan%E2%80%93Reines_neutrino_experiment" TargetMode="External"/><Relationship Id="rId8" Type="http://schemas.openxmlformats.org/officeDocument/2006/relationships/hyperlink" Target="http://en.wikipedia.org/wiki/Proton" TargetMode="External"/><Relationship Id="rId9" Type="http://schemas.openxmlformats.org/officeDocument/2006/relationships/hyperlink" Target="http://en.wikipedia.org/wiki/Positron" TargetMode="External"/><Relationship Id="rId10" Type="http://schemas.openxmlformats.org/officeDocument/2006/relationships/hyperlink" Target="http://en.wikipedia.org/wiki/Neutron" TargetMode="External"/><Relationship Id="rId1" Type="http://schemas.openxmlformats.org/officeDocument/2006/relationships/notesMaster" Target="../notesMasters/notesMaster1.xml"/><Relationship Id="rId2" Type="http://schemas.openxmlformats.org/officeDocument/2006/relationships/slide" Target="../slides/slide89.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2.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3.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interior layers of the Earth were defined in the 1</a:t>
            </a:r>
            <a:r>
              <a:rPr lang="en-US" baseline="30000" dirty="0" smtClean="0"/>
              <a:t>st</a:t>
            </a:r>
            <a:r>
              <a:rPr lang="en-US" dirty="0" smtClean="0"/>
              <a:t> Module.</a:t>
            </a:r>
            <a:endParaRPr lang="en-US" dirty="0"/>
          </a:p>
        </p:txBody>
      </p:sp>
      <p:sp>
        <p:nvSpPr>
          <p:cNvPr id="4" name="Slide Number Placeholder 3"/>
          <p:cNvSpPr>
            <a:spLocks noGrp="1"/>
          </p:cNvSpPr>
          <p:nvPr>
            <p:ph type="sldNum" sz="quarter" idx="10"/>
          </p:nvPr>
        </p:nvSpPr>
        <p:spPr/>
        <p:txBody>
          <a:bodyPr/>
          <a:lstStyle/>
          <a:p>
            <a:fld id="{7969692B-E830-664A-93C0-D605DC08331D}" type="slidenum">
              <a:rPr lang="en-US" smtClean="0"/>
              <a:t>13</a:t>
            </a:fld>
            <a:endParaRPr lang="en-US"/>
          </a:p>
        </p:txBody>
      </p:sp>
    </p:spTree>
    <p:extLst>
      <p:ext uri="{BB962C8B-B14F-4D97-AF65-F5344CB8AC3E}">
        <p14:creationId xmlns:p14="http://schemas.microsoft.com/office/powerpoint/2010/main" val="424833126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969692B-E830-664A-93C0-D605DC08331D}" type="slidenum">
              <a:rPr lang="en-US" smtClean="0"/>
              <a:t>34</a:t>
            </a:fld>
            <a:endParaRPr lang="en-US"/>
          </a:p>
        </p:txBody>
      </p:sp>
    </p:spTree>
    <p:extLst>
      <p:ext uri="{BB962C8B-B14F-4D97-AF65-F5344CB8AC3E}">
        <p14:creationId xmlns:p14="http://schemas.microsoft.com/office/powerpoint/2010/main" val="147806247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969692B-E830-664A-93C0-D605DC08331D}" type="slidenum">
              <a:rPr lang="en-US" smtClean="0"/>
              <a:t>35</a:t>
            </a:fld>
            <a:endParaRPr lang="en-US"/>
          </a:p>
        </p:txBody>
      </p:sp>
    </p:spTree>
    <p:extLst>
      <p:ext uri="{BB962C8B-B14F-4D97-AF65-F5344CB8AC3E}">
        <p14:creationId xmlns:p14="http://schemas.microsoft.com/office/powerpoint/2010/main" val="147806247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969692B-E830-664A-93C0-D605DC08331D}" type="slidenum">
              <a:rPr lang="en-US" smtClean="0"/>
              <a:t>36</a:t>
            </a:fld>
            <a:endParaRPr lang="en-US"/>
          </a:p>
        </p:txBody>
      </p:sp>
    </p:spTree>
    <p:extLst>
      <p:ext uri="{BB962C8B-B14F-4D97-AF65-F5344CB8AC3E}">
        <p14:creationId xmlns:p14="http://schemas.microsoft.com/office/powerpoint/2010/main" val="147806247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 </a:t>
            </a:r>
            <a:r>
              <a:rPr lang="en-US" dirty="0" err="1" smtClean="0"/>
              <a:t>terrawatt</a:t>
            </a:r>
            <a:r>
              <a:rPr lang="en-US" dirty="0" smtClean="0"/>
              <a:t> is 10</a:t>
            </a:r>
            <a:r>
              <a:rPr lang="en-US" baseline="30000" dirty="0" smtClean="0"/>
              <a:t>12</a:t>
            </a:r>
            <a:r>
              <a:rPr lang="en-US" dirty="0" smtClean="0"/>
              <a:t> Watts.</a:t>
            </a:r>
            <a:endParaRPr lang="en-US" dirty="0"/>
          </a:p>
        </p:txBody>
      </p:sp>
      <p:sp>
        <p:nvSpPr>
          <p:cNvPr id="4" name="Slide Number Placeholder 3"/>
          <p:cNvSpPr>
            <a:spLocks noGrp="1"/>
          </p:cNvSpPr>
          <p:nvPr>
            <p:ph type="sldNum" sz="quarter" idx="10"/>
          </p:nvPr>
        </p:nvSpPr>
        <p:spPr/>
        <p:txBody>
          <a:bodyPr/>
          <a:lstStyle/>
          <a:p>
            <a:fld id="{7969692B-E830-664A-93C0-D605DC08331D}" type="slidenum">
              <a:rPr lang="en-US" smtClean="0"/>
              <a:t>37</a:t>
            </a:fld>
            <a:endParaRPr lang="en-US"/>
          </a:p>
        </p:txBody>
      </p:sp>
    </p:spTree>
    <p:extLst>
      <p:ext uri="{BB962C8B-B14F-4D97-AF65-F5344CB8AC3E}">
        <p14:creationId xmlns:p14="http://schemas.microsoft.com/office/powerpoint/2010/main" val="147806247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969692B-E830-664A-93C0-D605DC08331D}" type="slidenum">
              <a:rPr lang="en-US" smtClean="0"/>
              <a:t>38</a:t>
            </a:fld>
            <a:endParaRPr lang="en-US"/>
          </a:p>
        </p:txBody>
      </p:sp>
    </p:spTree>
    <p:extLst>
      <p:ext uri="{BB962C8B-B14F-4D97-AF65-F5344CB8AC3E}">
        <p14:creationId xmlns:p14="http://schemas.microsoft.com/office/powerpoint/2010/main" val="147806247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969692B-E830-664A-93C0-D605DC08331D}" type="slidenum">
              <a:rPr lang="en-US" smtClean="0"/>
              <a:t>39</a:t>
            </a:fld>
            <a:endParaRPr lang="en-US"/>
          </a:p>
        </p:txBody>
      </p:sp>
    </p:spTree>
    <p:extLst>
      <p:ext uri="{BB962C8B-B14F-4D97-AF65-F5344CB8AC3E}">
        <p14:creationId xmlns:p14="http://schemas.microsoft.com/office/powerpoint/2010/main" val="147806247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969692B-E830-664A-93C0-D605DC08331D}" type="slidenum">
              <a:rPr lang="en-US" smtClean="0"/>
              <a:t>40</a:t>
            </a:fld>
            <a:endParaRPr lang="en-US"/>
          </a:p>
        </p:txBody>
      </p:sp>
    </p:spTree>
    <p:extLst>
      <p:ext uri="{BB962C8B-B14F-4D97-AF65-F5344CB8AC3E}">
        <p14:creationId xmlns:p14="http://schemas.microsoft.com/office/powerpoint/2010/main" val="147806247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969692B-E830-664A-93C0-D605DC08331D}" type="slidenum">
              <a:rPr lang="en-US" smtClean="0"/>
              <a:t>41</a:t>
            </a:fld>
            <a:endParaRPr lang="en-US"/>
          </a:p>
        </p:txBody>
      </p:sp>
    </p:spTree>
    <p:extLst>
      <p:ext uri="{BB962C8B-B14F-4D97-AF65-F5344CB8AC3E}">
        <p14:creationId xmlns:p14="http://schemas.microsoft.com/office/powerpoint/2010/main" val="147806247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969692B-E830-664A-93C0-D605DC08331D}" type="slidenum">
              <a:rPr lang="en-US" smtClean="0"/>
              <a:t>42</a:t>
            </a:fld>
            <a:endParaRPr lang="en-US"/>
          </a:p>
        </p:txBody>
      </p:sp>
    </p:spTree>
    <p:extLst>
      <p:ext uri="{BB962C8B-B14F-4D97-AF65-F5344CB8AC3E}">
        <p14:creationId xmlns:p14="http://schemas.microsoft.com/office/powerpoint/2010/main" val="147806247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Radiogenic:  produced by radioactive decay.</a:t>
            </a:r>
            <a:endParaRPr lang="en-US" dirty="0"/>
          </a:p>
        </p:txBody>
      </p:sp>
      <p:sp>
        <p:nvSpPr>
          <p:cNvPr id="4" name="Slide Number Placeholder 3"/>
          <p:cNvSpPr>
            <a:spLocks noGrp="1"/>
          </p:cNvSpPr>
          <p:nvPr>
            <p:ph type="sldNum" sz="quarter" idx="10"/>
          </p:nvPr>
        </p:nvSpPr>
        <p:spPr/>
        <p:txBody>
          <a:bodyPr/>
          <a:lstStyle/>
          <a:p>
            <a:fld id="{7969692B-E830-664A-93C0-D605DC08331D}" type="slidenum">
              <a:rPr lang="en-US" smtClean="0"/>
              <a:t>43</a:t>
            </a:fld>
            <a:endParaRPr lang="en-US"/>
          </a:p>
        </p:txBody>
      </p:sp>
    </p:spTree>
    <p:extLst>
      <p:ext uri="{BB962C8B-B14F-4D97-AF65-F5344CB8AC3E}">
        <p14:creationId xmlns:p14="http://schemas.microsoft.com/office/powerpoint/2010/main" val="147806247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Terawatt (TW) is a metric measurement unit of power. The terawatt is equal to one trillion watts (10</a:t>
            </a:r>
            <a:r>
              <a:rPr lang="en-US" baseline="30000" dirty="0" smtClean="0"/>
              <a:t>12</a:t>
            </a:r>
            <a:r>
              <a:rPr lang="en-US" dirty="0" smtClean="0"/>
              <a:t>W).  By comparison, the most powerful (nuclear) </a:t>
            </a:r>
            <a:r>
              <a:rPr lang="en-US" dirty="0" err="1" smtClean="0"/>
              <a:t>powerplant</a:t>
            </a:r>
            <a:r>
              <a:rPr lang="en-US" dirty="0" smtClean="0"/>
              <a:t> is the </a:t>
            </a:r>
            <a:r>
              <a:rPr lang="en-US" dirty="0" err="1" smtClean="0"/>
              <a:t>Kashiwazaki-Kariwa</a:t>
            </a:r>
            <a:r>
              <a:rPr lang="en-US" dirty="0" smtClean="0"/>
              <a:t>, situated in Japan.  Its power output</a:t>
            </a:r>
            <a:r>
              <a:rPr lang="en-US" baseline="0" dirty="0" smtClean="0"/>
              <a:t> is 8,212 MW, about one millionth of a </a:t>
            </a:r>
            <a:r>
              <a:rPr lang="en-US" baseline="0" dirty="0" err="1" smtClean="0"/>
              <a:t>terrawatt</a:t>
            </a:r>
            <a:r>
              <a:rPr lang="en-US" baseline="0" dirty="0" smtClean="0"/>
              <a:t>.</a:t>
            </a:r>
            <a:endParaRPr lang="en-US" dirty="0"/>
          </a:p>
        </p:txBody>
      </p:sp>
      <p:sp>
        <p:nvSpPr>
          <p:cNvPr id="4" name="Slide Number Placeholder 3"/>
          <p:cNvSpPr>
            <a:spLocks noGrp="1"/>
          </p:cNvSpPr>
          <p:nvPr>
            <p:ph type="sldNum" sz="quarter" idx="10"/>
          </p:nvPr>
        </p:nvSpPr>
        <p:spPr/>
        <p:txBody>
          <a:bodyPr/>
          <a:lstStyle/>
          <a:p>
            <a:fld id="{7969692B-E830-664A-93C0-D605DC08331D}" type="slidenum">
              <a:rPr lang="en-US" smtClean="0"/>
              <a:t>14</a:t>
            </a:fld>
            <a:endParaRPr lang="en-US"/>
          </a:p>
        </p:txBody>
      </p:sp>
    </p:spTree>
    <p:extLst>
      <p:ext uri="{BB962C8B-B14F-4D97-AF65-F5344CB8AC3E}">
        <p14:creationId xmlns:p14="http://schemas.microsoft.com/office/powerpoint/2010/main" val="239947778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969692B-E830-664A-93C0-D605DC08331D}" type="slidenum">
              <a:rPr lang="en-US" smtClean="0"/>
              <a:t>44</a:t>
            </a:fld>
            <a:endParaRPr lang="en-US"/>
          </a:p>
        </p:txBody>
      </p:sp>
    </p:spTree>
    <p:extLst>
      <p:ext uri="{BB962C8B-B14F-4D97-AF65-F5344CB8AC3E}">
        <p14:creationId xmlns:p14="http://schemas.microsoft.com/office/powerpoint/2010/main" val="147806247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969692B-E830-664A-93C0-D605DC08331D}" type="slidenum">
              <a:rPr lang="en-US" smtClean="0"/>
              <a:t>45</a:t>
            </a:fld>
            <a:endParaRPr lang="en-US"/>
          </a:p>
        </p:txBody>
      </p:sp>
    </p:spTree>
    <p:extLst>
      <p:ext uri="{BB962C8B-B14F-4D97-AF65-F5344CB8AC3E}">
        <p14:creationId xmlns:p14="http://schemas.microsoft.com/office/powerpoint/2010/main" val="147806247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969692B-E830-664A-93C0-D605DC08331D}" type="slidenum">
              <a:rPr lang="en-US" smtClean="0"/>
              <a:t>46</a:t>
            </a:fld>
            <a:endParaRPr lang="en-US"/>
          </a:p>
        </p:txBody>
      </p:sp>
    </p:spTree>
    <p:extLst>
      <p:ext uri="{BB962C8B-B14F-4D97-AF65-F5344CB8AC3E}">
        <p14:creationId xmlns:p14="http://schemas.microsoft.com/office/powerpoint/2010/main" val="147806247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969692B-E830-664A-93C0-D605DC08331D}" type="slidenum">
              <a:rPr lang="en-US" smtClean="0"/>
              <a:t>47</a:t>
            </a:fld>
            <a:endParaRPr lang="en-US"/>
          </a:p>
        </p:txBody>
      </p:sp>
    </p:spTree>
    <p:extLst>
      <p:ext uri="{BB962C8B-B14F-4D97-AF65-F5344CB8AC3E}">
        <p14:creationId xmlns:p14="http://schemas.microsoft.com/office/powerpoint/2010/main" val="147806247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There</a:t>
            </a:r>
            <a:r>
              <a:rPr lang="en-US" baseline="0" dirty="0" smtClean="0"/>
              <a:t> are three categories of neutrino: electron, </a:t>
            </a:r>
            <a:r>
              <a:rPr lang="en-US" baseline="0" dirty="0" err="1" smtClean="0"/>
              <a:t>muon</a:t>
            </a:r>
            <a:r>
              <a:rPr lang="en-US" baseline="0" dirty="0" smtClean="0"/>
              <a:t>, and tau.  Each of these has a corresponding “antiparticle”, (or “antineutrino”).</a:t>
            </a:r>
            <a:endParaRPr lang="en-US" dirty="0"/>
          </a:p>
        </p:txBody>
      </p:sp>
      <p:sp>
        <p:nvSpPr>
          <p:cNvPr id="4" name="Slide Number Placeholder 3"/>
          <p:cNvSpPr>
            <a:spLocks noGrp="1"/>
          </p:cNvSpPr>
          <p:nvPr>
            <p:ph type="sldNum" sz="quarter" idx="10"/>
          </p:nvPr>
        </p:nvSpPr>
        <p:spPr/>
        <p:txBody>
          <a:bodyPr/>
          <a:lstStyle/>
          <a:p>
            <a:fld id="{7969692B-E830-664A-93C0-D605DC08331D}" type="slidenum">
              <a:rPr lang="en-US" smtClean="0"/>
              <a:t>48</a:t>
            </a:fld>
            <a:endParaRPr lang="en-US"/>
          </a:p>
        </p:txBody>
      </p:sp>
    </p:spTree>
    <p:extLst>
      <p:ext uri="{BB962C8B-B14F-4D97-AF65-F5344CB8AC3E}">
        <p14:creationId xmlns:p14="http://schemas.microsoft.com/office/powerpoint/2010/main" val="147806247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neutrino was predicted to exist by Wolfgang Pauli in 1931. </a:t>
            </a:r>
            <a:r>
              <a:rPr lang="en-US" sz="1200" kern="1200" dirty="0" smtClean="0">
                <a:solidFill>
                  <a:schemeClr val="tx1"/>
                </a:solidFill>
                <a:latin typeface="+mn-lt"/>
                <a:ea typeface="+mn-ea"/>
                <a:cs typeface="+mn-cs"/>
              </a:rPr>
              <a:t>Pauli based his prediction on the fact that energy and momentum did not appear to be conserved in certain radioactive decays. Pauli suggested that this missing energy might be carried off, unseen, by a neutral particle which was escaping detection.</a:t>
            </a:r>
            <a:endParaRPr lang="en-US" dirty="0"/>
          </a:p>
        </p:txBody>
      </p:sp>
      <p:sp>
        <p:nvSpPr>
          <p:cNvPr id="4" name="Slide Number Placeholder 3"/>
          <p:cNvSpPr>
            <a:spLocks noGrp="1"/>
          </p:cNvSpPr>
          <p:nvPr>
            <p:ph type="sldNum" sz="quarter" idx="10"/>
          </p:nvPr>
        </p:nvSpPr>
        <p:spPr/>
        <p:txBody>
          <a:bodyPr/>
          <a:lstStyle/>
          <a:p>
            <a:fld id="{7969692B-E830-664A-93C0-D605DC08331D}" type="slidenum">
              <a:rPr lang="en-US" smtClean="0"/>
              <a:t>49</a:t>
            </a:fld>
            <a:endParaRPr lang="en-US"/>
          </a:p>
        </p:txBody>
      </p:sp>
    </p:spTree>
    <p:extLst>
      <p:ext uri="{BB962C8B-B14F-4D97-AF65-F5344CB8AC3E}">
        <p14:creationId xmlns:p14="http://schemas.microsoft.com/office/powerpoint/2010/main" val="147806247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Sun is fueled by nuclear fusion, the majority of which convert hydrogen atoms into helium. Though there are many ways to do this, the most common way for stars the size of our Sun is called proton-proton (</a:t>
            </a:r>
            <a:r>
              <a:rPr lang="en-US" dirty="0" err="1" smtClean="0"/>
              <a:t>pp</a:t>
            </a:r>
            <a:r>
              <a:rPr lang="en-US" dirty="0" smtClean="0"/>
              <a:t>) fusion. During this reaction, neutrinos are produced and ejected out of the Sun. Though Earth is constantly getting bombarded with countless neutrinos, the majority pass through the planet without actually interacting with anything, which is why they are hard to detect.</a:t>
            </a:r>
            <a:endParaRPr lang="en-US" dirty="0"/>
          </a:p>
        </p:txBody>
      </p:sp>
      <p:sp>
        <p:nvSpPr>
          <p:cNvPr id="4" name="Slide Number Placeholder 3"/>
          <p:cNvSpPr>
            <a:spLocks noGrp="1"/>
          </p:cNvSpPr>
          <p:nvPr>
            <p:ph type="sldNum" sz="quarter" idx="10"/>
          </p:nvPr>
        </p:nvSpPr>
        <p:spPr/>
        <p:txBody>
          <a:bodyPr/>
          <a:lstStyle/>
          <a:p>
            <a:fld id="{7969692B-E830-664A-93C0-D605DC08331D}" type="slidenum">
              <a:rPr lang="en-US" smtClean="0"/>
              <a:t>50</a:t>
            </a:fld>
            <a:endParaRPr lang="en-US"/>
          </a:p>
        </p:txBody>
      </p:sp>
    </p:spTree>
    <p:extLst>
      <p:ext uri="{BB962C8B-B14F-4D97-AF65-F5344CB8AC3E}">
        <p14:creationId xmlns:p14="http://schemas.microsoft.com/office/powerpoint/2010/main" val="147806247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969692B-E830-664A-93C0-D605DC08331D}" type="slidenum">
              <a:rPr lang="en-US" smtClean="0"/>
              <a:t>51</a:t>
            </a:fld>
            <a:endParaRPr lang="en-US"/>
          </a:p>
        </p:txBody>
      </p:sp>
    </p:spTree>
    <p:extLst>
      <p:ext uri="{BB962C8B-B14F-4D97-AF65-F5344CB8AC3E}">
        <p14:creationId xmlns:p14="http://schemas.microsoft.com/office/powerpoint/2010/main" val="147806247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969692B-E830-664A-93C0-D605DC08331D}" type="slidenum">
              <a:rPr lang="en-US" smtClean="0"/>
              <a:t>52</a:t>
            </a:fld>
            <a:endParaRPr lang="en-US"/>
          </a:p>
        </p:txBody>
      </p:sp>
    </p:spTree>
    <p:extLst>
      <p:ext uri="{BB962C8B-B14F-4D97-AF65-F5344CB8AC3E}">
        <p14:creationId xmlns:p14="http://schemas.microsoft.com/office/powerpoint/2010/main" val="147806247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 light year is the distance that a beam</a:t>
            </a:r>
            <a:r>
              <a:rPr lang="en-US" baseline="0" dirty="0" smtClean="0"/>
              <a:t> of light would travel in a vacuum in one earth year.  It is equivalent to 6 trillion miles (9 million km).  It is approximately one quarter of the distance to the nearest star to the sun, Alpha Centauri (4.3 </a:t>
            </a:r>
            <a:r>
              <a:rPr lang="en-US" baseline="0" dirty="0" err="1" smtClean="0"/>
              <a:t>ly</a:t>
            </a:r>
            <a:r>
              <a:rPr lang="en-US" baseline="0" dirty="0" smtClean="0"/>
              <a:t> away).</a:t>
            </a:r>
            <a:endParaRPr lang="en-US" dirty="0"/>
          </a:p>
        </p:txBody>
      </p:sp>
      <p:sp>
        <p:nvSpPr>
          <p:cNvPr id="4" name="Slide Number Placeholder 3"/>
          <p:cNvSpPr>
            <a:spLocks noGrp="1"/>
          </p:cNvSpPr>
          <p:nvPr>
            <p:ph type="sldNum" sz="quarter" idx="10"/>
          </p:nvPr>
        </p:nvSpPr>
        <p:spPr/>
        <p:txBody>
          <a:bodyPr/>
          <a:lstStyle/>
          <a:p>
            <a:fld id="{7969692B-E830-664A-93C0-D605DC08331D}" type="slidenum">
              <a:rPr lang="en-US" smtClean="0"/>
              <a:t>53</a:t>
            </a:fld>
            <a:endParaRPr lang="en-US"/>
          </a:p>
        </p:txBody>
      </p:sp>
    </p:spTree>
    <p:extLst>
      <p:ext uri="{BB962C8B-B14F-4D97-AF65-F5344CB8AC3E}">
        <p14:creationId xmlns:p14="http://schemas.microsoft.com/office/powerpoint/2010/main" val="147806247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energy received</a:t>
            </a:r>
            <a:r>
              <a:rPr lang="en-US" baseline="0" dirty="0" smtClean="0"/>
              <a:t> by the Earth is approximately one billionth of the Sun’s energy output (4 x 10</a:t>
            </a:r>
            <a:r>
              <a:rPr lang="en-US" baseline="30000" dirty="0" smtClean="0"/>
              <a:t>26</a:t>
            </a:r>
            <a:r>
              <a:rPr lang="en-US" baseline="0" dirty="0" smtClean="0"/>
              <a:t> W).</a:t>
            </a:r>
            <a:endParaRPr lang="en-US" dirty="0"/>
          </a:p>
        </p:txBody>
      </p:sp>
      <p:sp>
        <p:nvSpPr>
          <p:cNvPr id="4" name="Slide Number Placeholder 3"/>
          <p:cNvSpPr>
            <a:spLocks noGrp="1"/>
          </p:cNvSpPr>
          <p:nvPr>
            <p:ph type="sldNum" sz="quarter" idx="10"/>
          </p:nvPr>
        </p:nvSpPr>
        <p:spPr/>
        <p:txBody>
          <a:bodyPr/>
          <a:lstStyle/>
          <a:p>
            <a:fld id="{7969692B-E830-664A-93C0-D605DC08331D}" type="slidenum">
              <a:rPr lang="en-US" smtClean="0"/>
              <a:t>15</a:t>
            </a:fld>
            <a:endParaRPr lang="en-US"/>
          </a:p>
        </p:txBody>
      </p:sp>
    </p:spTree>
    <p:extLst>
      <p:ext uri="{BB962C8B-B14F-4D97-AF65-F5344CB8AC3E}">
        <p14:creationId xmlns:p14="http://schemas.microsoft.com/office/powerpoint/2010/main" val="124331163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According to the Standard Model, the W</a:t>
            </a:r>
            <a:r>
              <a:rPr lang="en-US" baseline="30000" dirty="0" smtClean="0"/>
              <a:t>-</a:t>
            </a:r>
            <a:r>
              <a:rPr lang="en-US" dirty="0" smtClean="0"/>
              <a:t> boson is one of the carrier</a:t>
            </a:r>
            <a:r>
              <a:rPr lang="en-US" baseline="0" dirty="0" smtClean="0"/>
              <a:t> particles</a:t>
            </a:r>
            <a:r>
              <a:rPr lang="en-US" dirty="0" smtClean="0"/>
              <a:t> of the weak nuclear force.</a:t>
            </a:r>
            <a:endParaRPr lang="en-US" dirty="0"/>
          </a:p>
        </p:txBody>
      </p:sp>
      <p:sp>
        <p:nvSpPr>
          <p:cNvPr id="4" name="Slide Number Placeholder 3"/>
          <p:cNvSpPr>
            <a:spLocks noGrp="1"/>
          </p:cNvSpPr>
          <p:nvPr>
            <p:ph type="sldNum" sz="quarter" idx="10"/>
          </p:nvPr>
        </p:nvSpPr>
        <p:spPr/>
        <p:txBody>
          <a:bodyPr/>
          <a:lstStyle/>
          <a:p>
            <a:fld id="{7969692B-E830-664A-93C0-D605DC08331D}" type="slidenum">
              <a:rPr lang="en-US" smtClean="0"/>
              <a:t>54</a:t>
            </a:fld>
            <a:endParaRPr lang="en-US"/>
          </a:p>
        </p:txBody>
      </p:sp>
    </p:spTree>
    <p:extLst>
      <p:ext uri="{BB962C8B-B14F-4D97-AF65-F5344CB8AC3E}">
        <p14:creationId xmlns:p14="http://schemas.microsoft.com/office/powerpoint/2010/main" val="147806247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Antineutrinos are the </a:t>
            </a:r>
            <a:r>
              <a:rPr lang="en-US" dirty="0" smtClean="0">
                <a:hlinkClick r:id="rId3" tooltip="Antiparticle"/>
              </a:rPr>
              <a:t>antiparticles</a:t>
            </a:r>
            <a:r>
              <a:rPr lang="en-US" dirty="0" smtClean="0"/>
              <a:t> of neutrinos, which are </a:t>
            </a:r>
            <a:r>
              <a:rPr lang="en-US" dirty="0" smtClean="0">
                <a:hlinkClick r:id="rId4" tooltip="Electric charge"/>
              </a:rPr>
              <a:t>neutral</a:t>
            </a:r>
            <a:r>
              <a:rPr lang="en-US" dirty="0" smtClean="0"/>
              <a:t> particles produced in </a:t>
            </a:r>
            <a:r>
              <a:rPr lang="en-US" dirty="0" smtClean="0">
                <a:hlinkClick r:id="rId5" tooltip="Nuclear reaction"/>
              </a:rPr>
              <a:t>nuclear</a:t>
            </a:r>
            <a:r>
              <a:rPr lang="en-US" dirty="0" smtClean="0"/>
              <a:t> </a:t>
            </a:r>
            <a:r>
              <a:rPr lang="en-US" dirty="0" smtClean="0">
                <a:hlinkClick r:id="rId6" tooltip="Beta decay"/>
              </a:rPr>
              <a:t>beta decay</a:t>
            </a:r>
            <a:r>
              <a:rPr lang="en-US" dirty="0" smtClean="0"/>
              <a:t>. These are emitted during </a:t>
            </a:r>
            <a:r>
              <a:rPr lang="en-US" dirty="0" smtClean="0">
                <a:hlinkClick r:id="rId7" tooltip="Beta particle"/>
              </a:rPr>
              <a:t>beta particle</a:t>
            </a:r>
            <a:r>
              <a:rPr lang="en-US" dirty="0" smtClean="0"/>
              <a:t> emissions, in which a neutron decays into a proton, electron, and antineutrino. They have a </a:t>
            </a:r>
            <a:r>
              <a:rPr lang="en-US" dirty="0" smtClean="0">
                <a:hlinkClick r:id="rId8" tooltip="Spin (physics)"/>
              </a:rPr>
              <a:t>spin</a:t>
            </a:r>
            <a:r>
              <a:rPr lang="en-US" dirty="0" smtClean="0"/>
              <a:t> of ½, and are part of the </a:t>
            </a:r>
            <a:r>
              <a:rPr lang="en-US" dirty="0" smtClean="0">
                <a:hlinkClick r:id="rId9" tooltip="Lepton"/>
              </a:rPr>
              <a:t>lepton</a:t>
            </a:r>
            <a:r>
              <a:rPr lang="en-US" dirty="0" smtClean="0"/>
              <a:t> family of particles. The antineutrinos observed so far all have right-handed </a:t>
            </a:r>
            <a:r>
              <a:rPr lang="en-US" dirty="0" smtClean="0">
                <a:hlinkClick r:id="rId10" tooltip="Helicity (particle physics)"/>
              </a:rPr>
              <a:t>helicity</a:t>
            </a:r>
            <a:r>
              <a:rPr lang="en-US" dirty="0" smtClean="0"/>
              <a:t> (i.e. only one of the two possible spin states has ever been seen), while the neutrinos are left-handed. Antineutrinos, like neutrinos, interact with other </a:t>
            </a:r>
            <a:r>
              <a:rPr lang="en-US" dirty="0" smtClean="0">
                <a:hlinkClick r:id="rId11" tooltip="Matter"/>
              </a:rPr>
              <a:t>matter</a:t>
            </a:r>
            <a:r>
              <a:rPr lang="en-US" dirty="0" smtClean="0"/>
              <a:t> only through the </a:t>
            </a:r>
            <a:r>
              <a:rPr lang="en-US" dirty="0" smtClean="0">
                <a:hlinkClick r:id="rId12" tooltip="Gravitational"/>
              </a:rPr>
              <a:t>gravitational</a:t>
            </a:r>
            <a:r>
              <a:rPr lang="en-US" dirty="0" smtClean="0"/>
              <a:t> and </a:t>
            </a:r>
            <a:r>
              <a:rPr lang="en-US" dirty="0" smtClean="0">
                <a:hlinkClick r:id="rId13" tooltip="Weak force"/>
              </a:rPr>
              <a:t>weak forces</a:t>
            </a:r>
            <a:r>
              <a:rPr lang="en-US" dirty="0" smtClean="0"/>
              <a:t>, making them very difficult to detect experimentally. </a:t>
            </a:r>
            <a:r>
              <a:rPr lang="en-US" dirty="0" smtClean="0">
                <a:hlinkClick r:id="rId14" tooltip="Neutrino oscillation"/>
              </a:rPr>
              <a:t>Neutrino oscillation</a:t>
            </a:r>
            <a:r>
              <a:rPr lang="en-US" dirty="0" smtClean="0"/>
              <a:t> experiments indicate that antineutrinos have </a:t>
            </a:r>
            <a:r>
              <a:rPr lang="en-US" dirty="0" smtClean="0">
                <a:hlinkClick r:id="rId15" tooltip="Mass"/>
              </a:rPr>
              <a:t>mass</a:t>
            </a:r>
            <a:r>
              <a:rPr lang="en-US" dirty="0" smtClean="0"/>
              <a:t>, but beta decay experiments constrain that mass to be very small. A neutrino–antineutrino interaction has been suggested in attempts to form a composite photon with the </a:t>
            </a:r>
            <a:r>
              <a:rPr lang="en-US" dirty="0" smtClean="0">
                <a:hlinkClick r:id="rId16" tooltip="Neutrino theory of light"/>
              </a:rPr>
              <a:t>neutrino theory of light</a:t>
            </a:r>
            <a:r>
              <a:rPr lang="en-US" dirty="0" smtClean="0"/>
              <a:t>.</a:t>
            </a:r>
          </a:p>
          <a:p>
            <a:r>
              <a:rPr lang="en-US" dirty="0" smtClean="0"/>
              <a:t>Because antineutrinos and neutrinos are neutral particles, it is possible that they are actually the same particle. Particles that have this property are known as </a:t>
            </a:r>
            <a:r>
              <a:rPr lang="en-US" dirty="0" smtClean="0">
                <a:hlinkClick r:id="rId17" tooltip="Majorana particle"/>
              </a:rPr>
              <a:t>Majorana particles</a:t>
            </a:r>
            <a:r>
              <a:rPr lang="en-US" dirty="0" smtClean="0"/>
              <a:t>. </a:t>
            </a:r>
            <a:r>
              <a:rPr lang="en-US" dirty="0" err="1" smtClean="0"/>
              <a:t>Majorana</a:t>
            </a:r>
            <a:r>
              <a:rPr lang="en-US" dirty="0" smtClean="0"/>
              <a:t> neutrinos have the property that the neutrino and antineutrino could be distinguished only by </a:t>
            </a:r>
            <a:r>
              <a:rPr lang="en-US" dirty="0" smtClean="0">
                <a:hlinkClick r:id="rId18" tooltip="Chirality (physics)"/>
              </a:rPr>
              <a:t>chirality</a:t>
            </a:r>
            <a:r>
              <a:rPr lang="en-US" dirty="0" smtClean="0"/>
              <a:t>; what experiments observe as a difference between the neutrino and antineutrino could simply be due to one particle with two possible </a:t>
            </a:r>
            <a:r>
              <a:rPr lang="en-US" dirty="0" err="1" smtClean="0"/>
              <a:t>chiralities</a:t>
            </a:r>
            <a:r>
              <a:rPr lang="en-US" dirty="0" smtClean="0"/>
              <a:t>. If neutrinos are indeed </a:t>
            </a:r>
            <a:r>
              <a:rPr lang="en-US" dirty="0" err="1" smtClean="0"/>
              <a:t>Majorana</a:t>
            </a:r>
            <a:r>
              <a:rPr lang="en-US" dirty="0" smtClean="0"/>
              <a:t> particles, </a:t>
            </a:r>
            <a:r>
              <a:rPr lang="en-US" dirty="0" smtClean="0">
                <a:hlinkClick r:id="rId19" tooltip="Neutrinoless double beta decay"/>
              </a:rPr>
              <a:t>neutrinoless double beta decay</a:t>
            </a:r>
            <a:r>
              <a:rPr lang="en-US" dirty="0" smtClean="0"/>
              <a:t>, as well as a range of other lepton number violating phenomena, would be allowed. Several experiments have been and are being conducted to search for this process.</a:t>
            </a:r>
          </a:p>
          <a:p>
            <a:endParaRPr lang="en-US" dirty="0"/>
          </a:p>
        </p:txBody>
      </p:sp>
      <p:sp>
        <p:nvSpPr>
          <p:cNvPr id="4" name="Slide Number Placeholder 3"/>
          <p:cNvSpPr>
            <a:spLocks noGrp="1"/>
          </p:cNvSpPr>
          <p:nvPr>
            <p:ph type="sldNum" sz="quarter" idx="10"/>
          </p:nvPr>
        </p:nvSpPr>
        <p:spPr/>
        <p:txBody>
          <a:bodyPr/>
          <a:lstStyle/>
          <a:p>
            <a:fld id="{7969692B-E830-664A-93C0-D605DC08331D}" type="slidenum">
              <a:rPr lang="en-US" smtClean="0"/>
              <a:t>55</a:t>
            </a:fld>
            <a:endParaRPr lang="en-US"/>
          </a:p>
        </p:txBody>
      </p:sp>
    </p:spTree>
    <p:extLst>
      <p:ext uri="{BB962C8B-B14F-4D97-AF65-F5344CB8AC3E}">
        <p14:creationId xmlns:p14="http://schemas.microsoft.com/office/powerpoint/2010/main" val="147806247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Antineutrinos are the </a:t>
            </a:r>
            <a:r>
              <a:rPr lang="en-US" dirty="0" smtClean="0">
                <a:hlinkClick r:id="rId3" tooltip="Antiparticle"/>
              </a:rPr>
              <a:t>antiparticles</a:t>
            </a:r>
            <a:r>
              <a:rPr lang="en-US" dirty="0" smtClean="0"/>
              <a:t> of neutrinos, which are </a:t>
            </a:r>
            <a:r>
              <a:rPr lang="en-US" dirty="0" smtClean="0">
                <a:hlinkClick r:id="rId4" tooltip="Electric charge"/>
              </a:rPr>
              <a:t>neutral</a:t>
            </a:r>
            <a:r>
              <a:rPr lang="en-US" dirty="0" smtClean="0"/>
              <a:t> particles produced in </a:t>
            </a:r>
            <a:r>
              <a:rPr lang="en-US" dirty="0" smtClean="0">
                <a:hlinkClick r:id="rId5" tooltip="Nuclear reaction"/>
              </a:rPr>
              <a:t>nuclear</a:t>
            </a:r>
            <a:r>
              <a:rPr lang="en-US" dirty="0" smtClean="0"/>
              <a:t> </a:t>
            </a:r>
            <a:r>
              <a:rPr lang="en-US" dirty="0" smtClean="0">
                <a:hlinkClick r:id="rId6" tooltip="Beta decay"/>
              </a:rPr>
              <a:t>beta decay</a:t>
            </a:r>
            <a:r>
              <a:rPr lang="en-US" dirty="0" smtClean="0"/>
              <a:t>. These are emitted during </a:t>
            </a:r>
            <a:r>
              <a:rPr lang="en-US" dirty="0" smtClean="0">
                <a:hlinkClick r:id="rId7" tooltip="Beta particle"/>
              </a:rPr>
              <a:t>beta particle</a:t>
            </a:r>
            <a:r>
              <a:rPr lang="en-US" dirty="0" smtClean="0"/>
              <a:t> emissions, in which a neutron decays into a proton, electron, and antineutrino. They have a </a:t>
            </a:r>
            <a:r>
              <a:rPr lang="en-US" dirty="0" smtClean="0">
                <a:hlinkClick r:id="rId8" tooltip="Spin (physics)"/>
              </a:rPr>
              <a:t>spin</a:t>
            </a:r>
            <a:r>
              <a:rPr lang="en-US" dirty="0" smtClean="0"/>
              <a:t> of ½, and are part of the </a:t>
            </a:r>
            <a:r>
              <a:rPr lang="en-US" dirty="0" smtClean="0">
                <a:hlinkClick r:id="rId9" tooltip="Lepton"/>
              </a:rPr>
              <a:t>lepton</a:t>
            </a:r>
            <a:r>
              <a:rPr lang="en-US" dirty="0" smtClean="0"/>
              <a:t> family of particles. The antineutrinos observed so far all have right-handed </a:t>
            </a:r>
            <a:r>
              <a:rPr lang="en-US" dirty="0" smtClean="0">
                <a:hlinkClick r:id="rId10" tooltip="Helicity (particle physics)"/>
              </a:rPr>
              <a:t>helicity</a:t>
            </a:r>
            <a:r>
              <a:rPr lang="en-US" dirty="0" smtClean="0"/>
              <a:t> (i.e. only one of the two possible spin states has ever been seen), while the neutrinos are left-handed. Antineutrinos, like neutrinos, interact with other </a:t>
            </a:r>
            <a:r>
              <a:rPr lang="en-US" dirty="0" smtClean="0">
                <a:hlinkClick r:id="rId11" tooltip="Matter"/>
              </a:rPr>
              <a:t>matter</a:t>
            </a:r>
            <a:r>
              <a:rPr lang="en-US" dirty="0" smtClean="0"/>
              <a:t> only through the </a:t>
            </a:r>
            <a:r>
              <a:rPr lang="en-US" dirty="0" smtClean="0">
                <a:hlinkClick r:id="rId12" tooltip="Gravitational"/>
              </a:rPr>
              <a:t>gravitational</a:t>
            </a:r>
            <a:r>
              <a:rPr lang="en-US" dirty="0" smtClean="0"/>
              <a:t> and </a:t>
            </a:r>
            <a:r>
              <a:rPr lang="en-US" dirty="0" smtClean="0">
                <a:hlinkClick r:id="rId13" tooltip="Weak force"/>
              </a:rPr>
              <a:t>weak forces</a:t>
            </a:r>
            <a:r>
              <a:rPr lang="en-US" dirty="0" smtClean="0"/>
              <a:t>, making them very difficult to detect experimentally. </a:t>
            </a:r>
            <a:r>
              <a:rPr lang="en-US" dirty="0" smtClean="0">
                <a:hlinkClick r:id="rId14" tooltip="Neutrino oscillation"/>
              </a:rPr>
              <a:t>Neutrino oscillation</a:t>
            </a:r>
            <a:r>
              <a:rPr lang="en-US" dirty="0" smtClean="0"/>
              <a:t> experiments indicate that antineutrinos have </a:t>
            </a:r>
            <a:r>
              <a:rPr lang="en-US" dirty="0" smtClean="0">
                <a:hlinkClick r:id="rId15" tooltip="Mass"/>
              </a:rPr>
              <a:t>mass</a:t>
            </a:r>
            <a:r>
              <a:rPr lang="en-US" dirty="0" smtClean="0"/>
              <a:t>, but beta decay experiments constrain that mass to be very small. A neutrino–antineutrino interaction has been suggested in attempts to form a composite photon with the </a:t>
            </a:r>
            <a:r>
              <a:rPr lang="en-US" dirty="0" smtClean="0">
                <a:hlinkClick r:id="rId16" tooltip="Neutrino theory of light"/>
              </a:rPr>
              <a:t>neutrino theory of light</a:t>
            </a:r>
            <a:r>
              <a:rPr lang="en-US" dirty="0" smtClean="0"/>
              <a:t>.</a:t>
            </a:r>
          </a:p>
          <a:p>
            <a:r>
              <a:rPr lang="en-US" dirty="0" smtClean="0"/>
              <a:t>Because antineutrinos and neutrinos are neutral particles, it is possible that they are actually the same particle. Particles that have this property are known as </a:t>
            </a:r>
            <a:r>
              <a:rPr lang="en-US" dirty="0" smtClean="0">
                <a:hlinkClick r:id="rId17" tooltip="Majorana particle"/>
              </a:rPr>
              <a:t>Majorana particles</a:t>
            </a:r>
            <a:r>
              <a:rPr lang="en-US" dirty="0" smtClean="0"/>
              <a:t>. </a:t>
            </a:r>
            <a:r>
              <a:rPr lang="en-US" dirty="0" err="1" smtClean="0"/>
              <a:t>Majorana</a:t>
            </a:r>
            <a:r>
              <a:rPr lang="en-US" dirty="0" smtClean="0"/>
              <a:t> neutrinos have the property that the neutrino and antineutrino could be distinguished only by </a:t>
            </a:r>
            <a:r>
              <a:rPr lang="en-US" dirty="0" smtClean="0">
                <a:hlinkClick r:id="rId18" tooltip="Chirality (physics)"/>
              </a:rPr>
              <a:t>chirality</a:t>
            </a:r>
            <a:r>
              <a:rPr lang="en-US" dirty="0" smtClean="0"/>
              <a:t>; what experiments observe as a difference between the neutrino and antineutrino could simply be due to one particle with two possible </a:t>
            </a:r>
            <a:r>
              <a:rPr lang="en-US" dirty="0" err="1" smtClean="0"/>
              <a:t>chiralities</a:t>
            </a:r>
            <a:r>
              <a:rPr lang="en-US" dirty="0" smtClean="0"/>
              <a:t>. If neutrinos are indeed </a:t>
            </a:r>
            <a:r>
              <a:rPr lang="en-US" dirty="0" err="1" smtClean="0"/>
              <a:t>Majorana</a:t>
            </a:r>
            <a:r>
              <a:rPr lang="en-US" dirty="0" smtClean="0"/>
              <a:t> particles, </a:t>
            </a:r>
            <a:r>
              <a:rPr lang="en-US" dirty="0" smtClean="0">
                <a:hlinkClick r:id="rId19" tooltip="Neutrinoless double beta decay"/>
              </a:rPr>
              <a:t>neutrinoless double beta decay</a:t>
            </a:r>
            <a:r>
              <a:rPr lang="en-US" dirty="0" smtClean="0"/>
              <a:t>, as well as a range of other lepton number violating phenomena, would be allowed. Several experiments have been and are being conducted to search for this process.</a:t>
            </a:r>
          </a:p>
          <a:p>
            <a:endParaRPr lang="en-US" dirty="0"/>
          </a:p>
        </p:txBody>
      </p:sp>
      <p:sp>
        <p:nvSpPr>
          <p:cNvPr id="4" name="Slide Number Placeholder 3"/>
          <p:cNvSpPr>
            <a:spLocks noGrp="1"/>
          </p:cNvSpPr>
          <p:nvPr>
            <p:ph type="sldNum" sz="quarter" idx="10"/>
          </p:nvPr>
        </p:nvSpPr>
        <p:spPr/>
        <p:txBody>
          <a:bodyPr/>
          <a:lstStyle/>
          <a:p>
            <a:fld id="{7969692B-E830-664A-93C0-D605DC08331D}" type="slidenum">
              <a:rPr lang="en-US" smtClean="0"/>
              <a:t>56</a:t>
            </a:fld>
            <a:endParaRPr lang="en-US"/>
          </a:p>
        </p:txBody>
      </p:sp>
    </p:spTree>
    <p:extLst>
      <p:ext uri="{BB962C8B-B14F-4D97-AF65-F5344CB8AC3E}">
        <p14:creationId xmlns:p14="http://schemas.microsoft.com/office/powerpoint/2010/main" val="147806247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Antineutrinos are the </a:t>
            </a:r>
            <a:r>
              <a:rPr lang="en-US" dirty="0" smtClean="0">
                <a:hlinkClick r:id="rId3" tooltip="Antiparticle"/>
              </a:rPr>
              <a:t>antiparticles</a:t>
            </a:r>
            <a:r>
              <a:rPr lang="en-US" dirty="0" smtClean="0"/>
              <a:t> of neutrinos, which are </a:t>
            </a:r>
            <a:r>
              <a:rPr lang="en-US" dirty="0" smtClean="0">
                <a:hlinkClick r:id="rId4" tooltip="Electric charge"/>
              </a:rPr>
              <a:t>neutral</a:t>
            </a:r>
            <a:r>
              <a:rPr lang="en-US" dirty="0" smtClean="0"/>
              <a:t> particles produced in </a:t>
            </a:r>
            <a:r>
              <a:rPr lang="en-US" dirty="0" smtClean="0">
                <a:hlinkClick r:id="rId5" tooltip="Nuclear reaction"/>
              </a:rPr>
              <a:t>nuclear</a:t>
            </a:r>
            <a:r>
              <a:rPr lang="en-US" dirty="0" smtClean="0"/>
              <a:t> </a:t>
            </a:r>
            <a:r>
              <a:rPr lang="en-US" dirty="0" smtClean="0">
                <a:hlinkClick r:id="rId6" tooltip="Beta decay"/>
              </a:rPr>
              <a:t>beta decay</a:t>
            </a:r>
            <a:r>
              <a:rPr lang="en-US" dirty="0" smtClean="0"/>
              <a:t>. These are emitted during </a:t>
            </a:r>
            <a:r>
              <a:rPr lang="en-US" dirty="0" smtClean="0">
                <a:hlinkClick r:id="rId7" tooltip="Beta particle"/>
              </a:rPr>
              <a:t>beta particle</a:t>
            </a:r>
            <a:r>
              <a:rPr lang="en-US" dirty="0" smtClean="0"/>
              <a:t> emissions, in which a neutron decays into a proton, electron, and antineutrino. They have a </a:t>
            </a:r>
            <a:r>
              <a:rPr lang="en-US" dirty="0" smtClean="0">
                <a:hlinkClick r:id="rId8" tooltip="Spin (physics)"/>
              </a:rPr>
              <a:t>spin</a:t>
            </a:r>
            <a:r>
              <a:rPr lang="en-US" dirty="0" smtClean="0"/>
              <a:t> of ½, and are part of the </a:t>
            </a:r>
            <a:r>
              <a:rPr lang="en-US" dirty="0" smtClean="0">
                <a:hlinkClick r:id="rId9" tooltip="Lepton"/>
              </a:rPr>
              <a:t>lepton</a:t>
            </a:r>
            <a:r>
              <a:rPr lang="en-US" dirty="0" smtClean="0"/>
              <a:t> family of particles. The antineutrinos observed so far all have right-handed </a:t>
            </a:r>
            <a:r>
              <a:rPr lang="en-US" dirty="0" smtClean="0">
                <a:hlinkClick r:id="rId10" tooltip="Helicity (particle physics)"/>
              </a:rPr>
              <a:t>helicity</a:t>
            </a:r>
            <a:r>
              <a:rPr lang="en-US" dirty="0" smtClean="0"/>
              <a:t> (i.e. only one of the two possible spin states has ever been seen), while the neutrinos are left-handed. Antineutrinos, like neutrinos, interact with other </a:t>
            </a:r>
            <a:r>
              <a:rPr lang="en-US" dirty="0" smtClean="0">
                <a:hlinkClick r:id="rId11" tooltip="Matter"/>
              </a:rPr>
              <a:t>matter</a:t>
            </a:r>
            <a:r>
              <a:rPr lang="en-US" dirty="0" smtClean="0"/>
              <a:t> only through the </a:t>
            </a:r>
            <a:r>
              <a:rPr lang="en-US" dirty="0" smtClean="0">
                <a:hlinkClick r:id="rId12" tooltip="Gravitational"/>
              </a:rPr>
              <a:t>gravitational</a:t>
            </a:r>
            <a:r>
              <a:rPr lang="en-US" dirty="0" smtClean="0"/>
              <a:t> and </a:t>
            </a:r>
            <a:r>
              <a:rPr lang="en-US" dirty="0" smtClean="0">
                <a:hlinkClick r:id="rId13" tooltip="Weak force"/>
              </a:rPr>
              <a:t>weak forces</a:t>
            </a:r>
            <a:r>
              <a:rPr lang="en-US" dirty="0" smtClean="0"/>
              <a:t>, making them very difficult to detect experimentally. </a:t>
            </a:r>
            <a:r>
              <a:rPr lang="en-US" dirty="0" smtClean="0">
                <a:hlinkClick r:id="rId14" tooltip="Neutrino oscillation"/>
              </a:rPr>
              <a:t>Neutrino oscillation</a:t>
            </a:r>
            <a:r>
              <a:rPr lang="en-US" dirty="0" smtClean="0"/>
              <a:t> experiments indicate that antineutrinos have </a:t>
            </a:r>
            <a:r>
              <a:rPr lang="en-US" dirty="0" smtClean="0">
                <a:hlinkClick r:id="rId15" tooltip="Mass"/>
              </a:rPr>
              <a:t>mass</a:t>
            </a:r>
            <a:r>
              <a:rPr lang="en-US" dirty="0" smtClean="0"/>
              <a:t>, but beta decay experiments constrain that mass to be very small. A neutrino–antineutrino interaction has been suggested in attempts to form a composite photon with the </a:t>
            </a:r>
            <a:r>
              <a:rPr lang="en-US" dirty="0" smtClean="0">
                <a:hlinkClick r:id="rId16" tooltip="Neutrino theory of light"/>
              </a:rPr>
              <a:t>neutrino theory of light</a:t>
            </a:r>
            <a:r>
              <a:rPr lang="en-US" dirty="0" smtClean="0"/>
              <a:t>.</a:t>
            </a:r>
          </a:p>
          <a:p>
            <a:r>
              <a:rPr lang="en-US" dirty="0" smtClean="0"/>
              <a:t>Because antineutrinos and neutrinos are neutral particles, it is possible that they are actually the same particle. Particles that have this property are known as </a:t>
            </a:r>
            <a:r>
              <a:rPr lang="en-US" dirty="0" smtClean="0">
                <a:hlinkClick r:id="rId17" tooltip="Majorana particle"/>
              </a:rPr>
              <a:t>Majorana particles</a:t>
            </a:r>
            <a:r>
              <a:rPr lang="en-US" dirty="0" smtClean="0"/>
              <a:t>. </a:t>
            </a:r>
            <a:r>
              <a:rPr lang="en-US" dirty="0" err="1" smtClean="0"/>
              <a:t>Majorana</a:t>
            </a:r>
            <a:r>
              <a:rPr lang="en-US" dirty="0" smtClean="0"/>
              <a:t> neutrinos have the property that the neutrino and antineutrino could be distinguished only by </a:t>
            </a:r>
            <a:r>
              <a:rPr lang="en-US" dirty="0" smtClean="0">
                <a:hlinkClick r:id="rId18" tooltip="Chirality (physics)"/>
              </a:rPr>
              <a:t>chirality</a:t>
            </a:r>
            <a:r>
              <a:rPr lang="en-US" dirty="0" smtClean="0"/>
              <a:t>; what experiments observe as a difference between the neutrino and antineutrino could simply be due to one particle with two possible </a:t>
            </a:r>
            <a:r>
              <a:rPr lang="en-US" dirty="0" err="1" smtClean="0"/>
              <a:t>chiralities</a:t>
            </a:r>
            <a:r>
              <a:rPr lang="en-US" dirty="0" smtClean="0"/>
              <a:t>. If neutrinos are indeed </a:t>
            </a:r>
            <a:r>
              <a:rPr lang="en-US" dirty="0" err="1" smtClean="0"/>
              <a:t>Majorana</a:t>
            </a:r>
            <a:r>
              <a:rPr lang="en-US" dirty="0" smtClean="0"/>
              <a:t> particles, </a:t>
            </a:r>
            <a:r>
              <a:rPr lang="en-US" dirty="0" smtClean="0">
                <a:hlinkClick r:id="rId19" tooltip="Neutrinoless double beta decay"/>
              </a:rPr>
              <a:t>neutrinoless double beta decay</a:t>
            </a:r>
            <a:r>
              <a:rPr lang="en-US" dirty="0" smtClean="0"/>
              <a:t>, as well as a range of other lepton number violating phenomena, would be allowed. Several experiments have been and are being conducted to search for this process.</a:t>
            </a:r>
          </a:p>
          <a:p>
            <a:endParaRPr lang="en-US" dirty="0"/>
          </a:p>
        </p:txBody>
      </p:sp>
      <p:sp>
        <p:nvSpPr>
          <p:cNvPr id="4" name="Slide Number Placeholder 3"/>
          <p:cNvSpPr>
            <a:spLocks noGrp="1"/>
          </p:cNvSpPr>
          <p:nvPr>
            <p:ph type="sldNum" sz="quarter" idx="10"/>
          </p:nvPr>
        </p:nvSpPr>
        <p:spPr/>
        <p:txBody>
          <a:bodyPr/>
          <a:lstStyle/>
          <a:p>
            <a:fld id="{7969692B-E830-664A-93C0-D605DC08331D}" type="slidenum">
              <a:rPr lang="en-US" smtClean="0"/>
              <a:t>57</a:t>
            </a:fld>
            <a:endParaRPr lang="en-US"/>
          </a:p>
        </p:txBody>
      </p:sp>
    </p:spTree>
    <p:extLst>
      <p:ext uri="{BB962C8B-B14F-4D97-AF65-F5344CB8AC3E}">
        <p14:creationId xmlns:p14="http://schemas.microsoft.com/office/powerpoint/2010/main" val="147806247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Antineutrinos are the </a:t>
            </a:r>
            <a:r>
              <a:rPr lang="en-US" dirty="0" smtClean="0">
                <a:hlinkClick r:id="rId3" tooltip="Antiparticle"/>
              </a:rPr>
              <a:t>antiparticles</a:t>
            </a:r>
            <a:r>
              <a:rPr lang="en-US" dirty="0" smtClean="0"/>
              <a:t> of neutrinos, which are </a:t>
            </a:r>
            <a:r>
              <a:rPr lang="en-US" dirty="0" smtClean="0">
                <a:hlinkClick r:id="rId4" tooltip="Electric charge"/>
              </a:rPr>
              <a:t>neutral</a:t>
            </a:r>
            <a:r>
              <a:rPr lang="en-US" dirty="0" smtClean="0"/>
              <a:t> particles produced in </a:t>
            </a:r>
            <a:r>
              <a:rPr lang="en-US" dirty="0" smtClean="0">
                <a:hlinkClick r:id="rId5" tooltip="Nuclear reaction"/>
              </a:rPr>
              <a:t>nuclear</a:t>
            </a:r>
            <a:r>
              <a:rPr lang="en-US" dirty="0" smtClean="0"/>
              <a:t> </a:t>
            </a:r>
            <a:r>
              <a:rPr lang="en-US" dirty="0" smtClean="0">
                <a:hlinkClick r:id="rId6" tooltip="Beta decay"/>
              </a:rPr>
              <a:t>beta decay</a:t>
            </a:r>
            <a:r>
              <a:rPr lang="en-US" dirty="0" smtClean="0"/>
              <a:t>. These are emitted during </a:t>
            </a:r>
            <a:r>
              <a:rPr lang="en-US" dirty="0" smtClean="0">
                <a:hlinkClick r:id="rId7" tooltip="Beta particle"/>
              </a:rPr>
              <a:t>beta particle</a:t>
            </a:r>
            <a:r>
              <a:rPr lang="en-US" dirty="0" smtClean="0"/>
              <a:t> emissions, in which a neutron decays into a proton, electron, and antineutrino. They have a </a:t>
            </a:r>
            <a:r>
              <a:rPr lang="en-US" dirty="0" smtClean="0">
                <a:hlinkClick r:id="rId8" tooltip="Spin (physics)"/>
              </a:rPr>
              <a:t>spin</a:t>
            </a:r>
            <a:r>
              <a:rPr lang="en-US" dirty="0" smtClean="0"/>
              <a:t> of ½, and are part of the </a:t>
            </a:r>
            <a:r>
              <a:rPr lang="en-US" dirty="0" smtClean="0">
                <a:hlinkClick r:id="rId9" tooltip="Lepton"/>
              </a:rPr>
              <a:t>lepton</a:t>
            </a:r>
            <a:r>
              <a:rPr lang="en-US" dirty="0" smtClean="0"/>
              <a:t> family of particles. The antineutrinos observed so far all have right-handed </a:t>
            </a:r>
            <a:r>
              <a:rPr lang="en-US" dirty="0" smtClean="0">
                <a:hlinkClick r:id="rId10" tooltip="Helicity (particle physics)"/>
              </a:rPr>
              <a:t>helicity</a:t>
            </a:r>
            <a:r>
              <a:rPr lang="en-US" dirty="0" smtClean="0"/>
              <a:t> (i.e. only one of the two possible spin states has ever been seen), while the neutrinos are left-handed. Antineutrinos, like neutrinos, interact with other </a:t>
            </a:r>
            <a:r>
              <a:rPr lang="en-US" dirty="0" smtClean="0">
                <a:hlinkClick r:id="rId11" tooltip="Matter"/>
              </a:rPr>
              <a:t>matter</a:t>
            </a:r>
            <a:r>
              <a:rPr lang="en-US" dirty="0" smtClean="0"/>
              <a:t> only through the </a:t>
            </a:r>
            <a:r>
              <a:rPr lang="en-US" dirty="0" smtClean="0">
                <a:hlinkClick r:id="rId12" tooltip="Gravitational"/>
              </a:rPr>
              <a:t>gravitational</a:t>
            </a:r>
            <a:r>
              <a:rPr lang="en-US" dirty="0" smtClean="0"/>
              <a:t> and </a:t>
            </a:r>
            <a:r>
              <a:rPr lang="en-US" dirty="0" smtClean="0">
                <a:hlinkClick r:id="rId13" tooltip="Weak force"/>
              </a:rPr>
              <a:t>weak forces</a:t>
            </a:r>
            <a:r>
              <a:rPr lang="en-US" dirty="0" smtClean="0"/>
              <a:t>, making them very difficult to detect experimentally. </a:t>
            </a:r>
            <a:r>
              <a:rPr lang="en-US" dirty="0" smtClean="0">
                <a:hlinkClick r:id="rId14" tooltip="Neutrino oscillation"/>
              </a:rPr>
              <a:t>Neutrino oscillation</a:t>
            </a:r>
            <a:r>
              <a:rPr lang="en-US" dirty="0" smtClean="0"/>
              <a:t> experiments indicate that antineutrinos have </a:t>
            </a:r>
            <a:r>
              <a:rPr lang="en-US" dirty="0" smtClean="0">
                <a:hlinkClick r:id="rId15" tooltip="Mass"/>
              </a:rPr>
              <a:t>mass</a:t>
            </a:r>
            <a:r>
              <a:rPr lang="en-US" dirty="0" smtClean="0"/>
              <a:t>, but beta decay experiments constrain that mass to be very small. A neutrino–antineutrino interaction has been suggested in attempts to form a composite photon with the </a:t>
            </a:r>
            <a:r>
              <a:rPr lang="en-US" dirty="0" smtClean="0">
                <a:hlinkClick r:id="rId16" tooltip="Neutrino theory of light"/>
              </a:rPr>
              <a:t>neutrino theory of light</a:t>
            </a:r>
            <a:r>
              <a:rPr lang="en-US" dirty="0" smtClean="0"/>
              <a:t>.</a:t>
            </a:r>
          </a:p>
          <a:p>
            <a:r>
              <a:rPr lang="en-US" dirty="0" smtClean="0"/>
              <a:t>Because antineutrinos and neutrinos are neutral particles, it is possible that they are actually the same particle. Particles that have this property are known as </a:t>
            </a:r>
            <a:r>
              <a:rPr lang="en-US" dirty="0" smtClean="0">
                <a:hlinkClick r:id="rId17" tooltip="Majorana particle"/>
              </a:rPr>
              <a:t>Majorana particles</a:t>
            </a:r>
            <a:r>
              <a:rPr lang="en-US" dirty="0" smtClean="0"/>
              <a:t>. </a:t>
            </a:r>
            <a:r>
              <a:rPr lang="en-US" dirty="0" err="1" smtClean="0"/>
              <a:t>Majorana</a:t>
            </a:r>
            <a:r>
              <a:rPr lang="en-US" dirty="0" smtClean="0"/>
              <a:t> neutrinos have the property that the neutrino and antineutrino could be distinguished only by </a:t>
            </a:r>
            <a:r>
              <a:rPr lang="en-US" dirty="0" smtClean="0">
                <a:hlinkClick r:id="rId18" tooltip="Chirality (physics)"/>
              </a:rPr>
              <a:t>chirality</a:t>
            </a:r>
            <a:r>
              <a:rPr lang="en-US" dirty="0" smtClean="0"/>
              <a:t>; what experiments observe as a difference between the neutrino and antineutrino could simply be due to one particle with two possible </a:t>
            </a:r>
            <a:r>
              <a:rPr lang="en-US" dirty="0" err="1" smtClean="0"/>
              <a:t>chiralities</a:t>
            </a:r>
            <a:r>
              <a:rPr lang="en-US" dirty="0" smtClean="0"/>
              <a:t>. If neutrinos are indeed </a:t>
            </a:r>
            <a:r>
              <a:rPr lang="en-US" dirty="0" err="1" smtClean="0"/>
              <a:t>Majorana</a:t>
            </a:r>
            <a:r>
              <a:rPr lang="en-US" dirty="0" smtClean="0"/>
              <a:t> particles, </a:t>
            </a:r>
            <a:r>
              <a:rPr lang="en-US" dirty="0" smtClean="0">
                <a:hlinkClick r:id="rId19" tooltip="Neutrinoless double beta decay"/>
              </a:rPr>
              <a:t>neutrinoless double beta decay</a:t>
            </a:r>
            <a:r>
              <a:rPr lang="en-US" dirty="0" smtClean="0"/>
              <a:t>, as well as a range of other lepton number violating phenomena, would be allowed. Several experiments have been and are being conducted to search for this process.</a:t>
            </a:r>
          </a:p>
          <a:p>
            <a:endParaRPr lang="en-US" dirty="0"/>
          </a:p>
        </p:txBody>
      </p:sp>
      <p:sp>
        <p:nvSpPr>
          <p:cNvPr id="4" name="Slide Number Placeholder 3"/>
          <p:cNvSpPr>
            <a:spLocks noGrp="1"/>
          </p:cNvSpPr>
          <p:nvPr>
            <p:ph type="sldNum" sz="quarter" idx="10"/>
          </p:nvPr>
        </p:nvSpPr>
        <p:spPr/>
        <p:txBody>
          <a:bodyPr/>
          <a:lstStyle/>
          <a:p>
            <a:fld id="{7969692B-E830-664A-93C0-D605DC08331D}" type="slidenum">
              <a:rPr lang="en-US" smtClean="0"/>
              <a:t>58</a:t>
            </a:fld>
            <a:endParaRPr lang="en-US"/>
          </a:p>
        </p:txBody>
      </p:sp>
    </p:spTree>
    <p:extLst>
      <p:ext uri="{BB962C8B-B14F-4D97-AF65-F5344CB8AC3E}">
        <p14:creationId xmlns:p14="http://schemas.microsoft.com/office/powerpoint/2010/main" val="1478062474"/>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Antineutrinos are the </a:t>
            </a:r>
            <a:r>
              <a:rPr lang="en-US" dirty="0" smtClean="0">
                <a:hlinkClick r:id="rId3" tooltip="Antiparticle"/>
              </a:rPr>
              <a:t>antiparticles</a:t>
            </a:r>
            <a:r>
              <a:rPr lang="en-US" dirty="0" smtClean="0"/>
              <a:t> of neutrinos, which are </a:t>
            </a:r>
            <a:r>
              <a:rPr lang="en-US" dirty="0" smtClean="0">
                <a:hlinkClick r:id="rId4" tooltip="Electric charge"/>
              </a:rPr>
              <a:t>neutral</a:t>
            </a:r>
            <a:r>
              <a:rPr lang="en-US" dirty="0" smtClean="0"/>
              <a:t> particles produced in </a:t>
            </a:r>
            <a:r>
              <a:rPr lang="en-US" dirty="0" smtClean="0">
                <a:hlinkClick r:id="rId5" tooltip="Nuclear reaction"/>
              </a:rPr>
              <a:t>nuclear</a:t>
            </a:r>
            <a:r>
              <a:rPr lang="en-US" dirty="0" smtClean="0"/>
              <a:t> </a:t>
            </a:r>
            <a:r>
              <a:rPr lang="en-US" dirty="0" smtClean="0">
                <a:hlinkClick r:id="rId6" tooltip="Beta decay"/>
              </a:rPr>
              <a:t>beta decay</a:t>
            </a:r>
            <a:r>
              <a:rPr lang="en-US" dirty="0" smtClean="0"/>
              <a:t>. These are emitted during </a:t>
            </a:r>
            <a:r>
              <a:rPr lang="en-US" dirty="0" smtClean="0">
                <a:hlinkClick r:id="rId7" tooltip="Beta particle"/>
              </a:rPr>
              <a:t>beta particle</a:t>
            </a:r>
            <a:r>
              <a:rPr lang="en-US" dirty="0" smtClean="0"/>
              <a:t> emissions, in which a neutron decays into a proton, electron, and antineutrino. They have a </a:t>
            </a:r>
            <a:r>
              <a:rPr lang="en-US" dirty="0" smtClean="0">
                <a:hlinkClick r:id="rId8" tooltip="Spin (physics)"/>
              </a:rPr>
              <a:t>spin</a:t>
            </a:r>
            <a:r>
              <a:rPr lang="en-US" dirty="0" smtClean="0"/>
              <a:t> of ½, and are part of the </a:t>
            </a:r>
            <a:r>
              <a:rPr lang="en-US" dirty="0" smtClean="0">
                <a:hlinkClick r:id="rId9" tooltip="Lepton"/>
              </a:rPr>
              <a:t>lepton</a:t>
            </a:r>
            <a:r>
              <a:rPr lang="en-US" dirty="0" smtClean="0"/>
              <a:t> family of particles. The antineutrinos observed so far all have right-handed </a:t>
            </a:r>
            <a:r>
              <a:rPr lang="en-US" dirty="0" smtClean="0">
                <a:hlinkClick r:id="rId10" tooltip="Helicity (particle physics)"/>
              </a:rPr>
              <a:t>helicity</a:t>
            </a:r>
            <a:r>
              <a:rPr lang="en-US" dirty="0" smtClean="0"/>
              <a:t> (i.e. only one of the two possible spin states has ever been seen), while the neutrinos are left-handed. Antineutrinos, like neutrinos, interact with other </a:t>
            </a:r>
            <a:r>
              <a:rPr lang="en-US" dirty="0" smtClean="0">
                <a:hlinkClick r:id="rId11" tooltip="Matter"/>
              </a:rPr>
              <a:t>matter</a:t>
            </a:r>
            <a:r>
              <a:rPr lang="en-US" dirty="0" smtClean="0"/>
              <a:t> only through the </a:t>
            </a:r>
            <a:r>
              <a:rPr lang="en-US" dirty="0" smtClean="0">
                <a:hlinkClick r:id="rId12" tooltip="Gravitational"/>
              </a:rPr>
              <a:t>gravitational</a:t>
            </a:r>
            <a:r>
              <a:rPr lang="en-US" dirty="0" smtClean="0"/>
              <a:t> and </a:t>
            </a:r>
            <a:r>
              <a:rPr lang="en-US" dirty="0" smtClean="0">
                <a:hlinkClick r:id="rId13" tooltip="Weak force"/>
              </a:rPr>
              <a:t>weak forces</a:t>
            </a:r>
            <a:r>
              <a:rPr lang="en-US" dirty="0" smtClean="0"/>
              <a:t>, making them very difficult to detect experimentally. </a:t>
            </a:r>
            <a:r>
              <a:rPr lang="en-US" dirty="0" smtClean="0">
                <a:hlinkClick r:id="rId14" tooltip="Neutrino oscillation"/>
              </a:rPr>
              <a:t>Neutrino oscillation</a:t>
            </a:r>
            <a:r>
              <a:rPr lang="en-US" dirty="0" smtClean="0"/>
              <a:t> experiments indicate that antineutrinos have </a:t>
            </a:r>
            <a:r>
              <a:rPr lang="en-US" dirty="0" smtClean="0">
                <a:hlinkClick r:id="rId15" tooltip="Mass"/>
              </a:rPr>
              <a:t>mass</a:t>
            </a:r>
            <a:r>
              <a:rPr lang="en-US" dirty="0" smtClean="0"/>
              <a:t>, but beta decay experiments constrain that mass to be very small. A neutrino–antineutrino interaction has been suggested in attempts to form a composite photon with the </a:t>
            </a:r>
            <a:r>
              <a:rPr lang="en-US" dirty="0" smtClean="0">
                <a:hlinkClick r:id="rId16" tooltip="Neutrino theory of light"/>
              </a:rPr>
              <a:t>neutrino theory of light</a:t>
            </a:r>
            <a:r>
              <a:rPr lang="en-US" dirty="0" smtClean="0"/>
              <a:t>.</a:t>
            </a:r>
          </a:p>
          <a:p>
            <a:r>
              <a:rPr lang="en-US" dirty="0" smtClean="0"/>
              <a:t>Because antineutrinos and neutrinos are neutral particles, it is possible that they are actually the same particle. Particles that have this property are known as </a:t>
            </a:r>
            <a:r>
              <a:rPr lang="en-US" dirty="0" smtClean="0">
                <a:hlinkClick r:id="rId17" tooltip="Majorana particle"/>
              </a:rPr>
              <a:t>Majorana particles</a:t>
            </a:r>
            <a:r>
              <a:rPr lang="en-US" dirty="0" smtClean="0"/>
              <a:t>. </a:t>
            </a:r>
            <a:r>
              <a:rPr lang="en-US" dirty="0" err="1" smtClean="0"/>
              <a:t>Majorana</a:t>
            </a:r>
            <a:r>
              <a:rPr lang="en-US" dirty="0" smtClean="0"/>
              <a:t> neutrinos have the property that the neutrino and antineutrino could be distinguished only by </a:t>
            </a:r>
            <a:r>
              <a:rPr lang="en-US" dirty="0" smtClean="0">
                <a:hlinkClick r:id="rId18" tooltip="Chirality (physics)"/>
              </a:rPr>
              <a:t>chirality</a:t>
            </a:r>
            <a:r>
              <a:rPr lang="en-US" dirty="0" smtClean="0"/>
              <a:t>; what experiments observe as a difference between the neutrino and antineutrino could simply be due to one particle with two possible </a:t>
            </a:r>
            <a:r>
              <a:rPr lang="en-US" dirty="0" err="1" smtClean="0"/>
              <a:t>chiralities</a:t>
            </a:r>
            <a:r>
              <a:rPr lang="en-US" dirty="0" smtClean="0"/>
              <a:t>. If neutrinos are indeed </a:t>
            </a:r>
            <a:r>
              <a:rPr lang="en-US" dirty="0" err="1" smtClean="0"/>
              <a:t>Majorana</a:t>
            </a:r>
            <a:r>
              <a:rPr lang="en-US" dirty="0" smtClean="0"/>
              <a:t> particles, </a:t>
            </a:r>
            <a:r>
              <a:rPr lang="en-US" dirty="0" smtClean="0">
                <a:hlinkClick r:id="rId19" tooltip="Neutrinoless double beta decay"/>
              </a:rPr>
              <a:t>neutrinoless double beta decay</a:t>
            </a:r>
            <a:r>
              <a:rPr lang="en-US" dirty="0" smtClean="0"/>
              <a:t>, as well as a range of other lepton number violating phenomena, would be allowed. Several experiments have been and are being conducted to search for this process.</a:t>
            </a:r>
          </a:p>
          <a:p>
            <a:endParaRPr lang="en-US" dirty="0"/>
          </a:p>
        </p:txBody>
      </p:sp>
      <p:sp>
        <p:nvSpPr>
          <p:cNvPr id="4" name="Slide Number Placeholder 3"/>
          <p:cNvSpPr>
            <a:spLocks noGrp="1"/>
          </p:cNvSpPr>
          <p:nvPr>
            <p:ph type="sldNum" sz="quarter" idx="10"/>
          </p:nvPr>
        </p:nvSpPr>
        <p:spPr/>
        <p:txBody>
          <a:bodyPr/>
          <a:lstStyle/>
          <a:p>
            <a:fld id="{7969692B-E830-664A-93C0-D605DC08331D}" type="slidenum">
              <a:rPr lang="en-US" smtClean="0"/>
              <a:t>59</a:t>
            </a:fld>
            <a:endParaRPr lang="en-US"/>
          </a:p>
        </p:txBody>
      </p:sp>
    </p:spTree>
    <p:extLst>
      <p:ext uri="{BB962C8B-B14F-4D97-AF65-F5344CB8AC3E}">
        <p14:creationId xmlns:p14="http://schemas.microsoft.com/office/powerpoint/2010/main" val="1478062474"/>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 “Half-Life” is the time it</a:t>
            </a:r>
            <a:r>
              <a:rPr lang="en-US" baseline="0" dirty="0" smtClean="0"/>
              <a:t> takes for a quantity of radioactive material to decay to one half its mass.  It may range from fractions of a second to millions of years, depending on the particular isotope.  This is an inherent property of that isotope, and cannot be changed through physical or chemical means.</a:t>
            </a:r>
            <a:endParaRPr lang="en-US" dirty="0"/>
          </a:p>
        </p:txBody>
      </p:sp>
      <p:sp>
        <p:nvSpPr>
          <p:cNvPr id="4" name="Slide Number Placeholder 3"/>
          <p:cNvSpPr>
            <a:spLocks noGrp="1"/>
          </p:cNvSpPr>
          <p:nvPr>
            <p:ph type="sldNum" sz="quarter" idx="10"/>
          </p:nvPr>
        </p:nvSpPr>
        <p:spPr/>
        <p:txBody>
          <a:bodyPr/>
          <a:lstStyle/>
          <a:p>
            <a:fld id="{7969692B-E830-664A-93C0-D605DC08331D}" type="slidenum">
              <a:rPr lang="en-US" smtClean="0"/>
              <a:t>60</a:t>
            </a:fld>
            <a:endParaRPr lang="en-US"/>
          </a:p>
        </p:txBody>
      </p:sp>
    </p:spTree>
    <p:extLst>
      <p:ext uri="{BB962C8B-B14F-4D97-AF65-F5344CB8AC3E}">
        <p14:creationId xmlns:p14="http://schemas.microsoft.com/office/powerpoint/2010/main" val="1478062474"/>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969692B-E830-664A-93C0-D605DC08331D}" type="slidenum">
              <a:rPr lang="en-US" smtClean="0"/>
              <a:t>61</a:t>
            </a:fld>
            <a:endParaRPr lang="en-US"/>
          </a:p>
        </p:txBody>
      </p:sp>
    </p:spTree>
    <p:extLst>
      <p:ext uri="{BB962C8B-B14F-4D97-AF65-F5344CB8AC3E}">
        <p14:creationId xmlns:p14="http://schemas.microsoft.com/office/powerpoint/2010/main" val="1478062474"/>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 “beta decay” occurs when a neutron decays into a proton, an</a:t>
            </a:r>
            <a:r>
              <a:rPr lang="en-US" baseline="0" dirty="0" smtClean="0"/>
              <a:t> electron or positron (a.k.a. a “beta particle”), a neutrino (or antineutrino), and some energy. </a:t>
            </a:r>
            <a:r>
              <a:rPr lang="en-US" dirty="0" smtClean="0"/>
              <a:t>In this form of decay, the original element becomes a new chemical element in a process known as </a:t>
            </a:r>
            <a:r>
              <a:rPr lang="en-US" dirty="0" smtClean="0">
                <a:hlinkClick r:id="rId3" tooltip="Nuclear transmutation"/>
              </a:rPr>
              <a:t>nuclear transmutation</a:t>
            </a:r>
            <a:r>
              <a:rPr lang="en-US" dirty="0" smtClean="0"/>
              <a:t>. This new element has an unchanged </a:t>
            </a:r>
            <a:r>
              <a:rPr lang="en-US" dirty="0" smtClean="0">
                <a:hlinkClick r:id="rId4" tooltip="Mass number"/>
              </a:rPr>
              <a:t>mass number</a:t>
            </a:r>
            <a:r>
              <a:rPr lang="en-US" dirty="0" smtClean="0"/>
              <a:t> </a:t>
            </a:r>
            <a:r>
              <a:rPr lang="en-US" i="1" dirty="0" smtClean="0">
                <a:effectLst/>
              </a:rPr>
              <a:t>A</a:t>
            </a:r>
            <a:r>
              <a:rPr lang="en-US" dirty="0" smtClean="0"/>
              <a:t>, but an </a:t>
            </a:r>
            <a:r>
              <a:rPr lang="en-US" dirty="0" smtClean="0">
                <a:hlinkClick r:id="rId5" tooltip="Atomic number"/>
              </a:rPr>
              <a:t>atomic number</a:t>
            </a:r>
            <a:r>
              <a:rPr lang="en-US" dirty="0" smtClean="0"/>
              <a:t> </a:t>
            </a:r>
            <a:r>
              <a:rPr lang="en-US" i="1" dirty="0" smtClean="0">
                <a:effectLst/>
              </a:rPr>
              <a:t>Z</a:t>
            </a:r>
            <a:r>
              <a:rPr lang="en-US" dirty="0" smtClean="0"/>
              <a:t> that is increased by one.  More on this later.</a:t>
            </a:r>
            <a:endParaRPr lang="en-US" dirty="0"/>
          </a:p>
        </p:txBody>
      </p:sp>
      <p:sp>
        <p:nvSpPr>
          <p:cNvPr id="4" name="Slide Number Placeholder 3"/>
          <p:cNvSpPr>
            <a:spLocks noGrp="1"/>
          </p:cNvSpPr>
          <p:nvPr>
            <p:ph type="sldNum" sz="quarter" idx="10"/>
          </p:nvPr>
        </p:nvSpPr>
        <p:spPr/>
        <p:txBody>
          <a:bodyPr/>
          <a:lstStyle/>
          <a:p>
            <a:fld id="{7969692B-E830-664A-93C0-D605DC08331D}" type="slidenum">
              <a:rPr lang="en-US" smtClean="0"/>
              <a:t>62</a:t>
            </a:fld>
            <a:endParaRPr lang="en-US"/>
          </a:p>
        </p:txBody>
      </p:sp>
    </p:spTree>
    <p:extLst>
      <p:ext uri="{BB962C8B-B14F-4D97-AF65-F5344CB8AC3E}">
        <p14:creationId xmlns:p14="http://schemas.microsoft.com/office/powerpoint/2010/main" val="1478062474"/>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969692B-E830-664A-93C0-D605DC08331D}" type="slidenum">
              <a:rPr lang="en-US" smtClean="0"/>
              <a:t>63</a:t>
            </a:fld>
            <a:endParaRPr lang="en-US"/>
          </a:p>
        </p:txBody>
      </p:sp>
    </p:spTree>
    <p:extLst>
      <p:ext uri="{BB962C8B-B14F-4D97-AF65-F5344CB8AC3E}">
        <p14:creationId xmlns:p14="http://schemas.microsoft.com/office/powerpoint/2010/main" val="147806247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energy received</a:t>
            </a:r>
            <a:r>
              <a:rPr lang="en-US" baseline="0" dirty="0" smtClean="0"/>
              <a:t> by the Earth is approximately one billionth of the Sun’s energy output (4 x 10</a:t>
            </a:r>
            <a:r>
              <a:rPr lang="en-US" baseline="30000" dirty="0" smtClean="0"/>
              <a:t>26</a:t>
            </a:r>
            <a:r>
              <a:rPr lang="en-US" baseline="0" dirty="0" smtClean="0"/>
              <a:t> W).</a:t>
            </a:r>
            <a:endParaRPr lang="en-US" dirty="0"/>
          </a:p>
        </p:txBody>
      </p:sp>
      <p:sp>
        <p:nvSpPr>
          <p:cNvPr id="4" name="Slide Number Placeholder 3"/>
          <p:cNvSpPr>
            <a:spLocks noGrp="1"/>
          </p:cNvSpPr>
          <p:nvPr>
            <p:ph type="sldNum" sz="quarter" idx="10"/>
          </p:nvPr>
        </p:nvSpPr>
        <p:spPr/>
        <p:txBody>
          <a:bodyPr/>
          <a:lstStyle/>
          <a:p>
            <a:fld id="{7969692B-E830-664A-93C0-D605DC08331D}" type="slidenum">
              <a:rPr lang="en-US" smtClean="0"/>
              <a:t>16</a:t>
            </a:fld>
            <a:endParaRPr lang="en-US"/>
          </a:p>
        </p:txBody>
      </p:sp>
    </p:spTree>
    <p:extLst>
      <p:ext uri="{BB962C8B-B14F-4D97-AF65-F5344CB8AC3E}">
        <p14:creationId xmlns:p14="http://schemas.microsoft.com/office/powerpoint/2010/main" val="1243311631"/>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An</a:t>
            </a:r>
            <a:r>
              <a:rPr lang="en-US" baseline="0" dirty="0" smtClean="0"/>
              <a:t> electron-Volt (</a:t>
            </a:r>
            <a:r>
              <a:rPr lang="en-US" baseline="0" dirty="0" err="1" smtClean="0"/>
              <a:t>eV</a:t>
            </a:r>
            <a:r>
              <a:rPr lang="en-US" baseline="0" dirty="0" smtClean="0"/>
              <a:t>) is a unit of energy defined as the amount of energy needed to move an electron across a potential difference of one volt.  It is equivalent to 1.6 x 10</a:t>
            </a:r>
            <a:r>
              <a:rPr lang="en-US" baseline="30000" dirty="0" smtClean="0"/>
              <a:t>-19 </a:t>
            </a:r>
            <a:r>
              <a:rPr lang="en-US" baseline="0" dirty="0" smtClean="0"/>
              <a:t>Joules. </a:t>
            </a:r>
          </a:p>
          <a:p>
            <a:r>
              <a:rPr lang="en-US" baseline="0" dirty="0" smtClean="0"/>
              <a:t>An MeV is the energy of one million electron-Volts (1.6 x 10</a:t>
            </a:r>
            <a:r>
              <a:rPr lang="en-US" baseline="30000" dirty="0" smtClean="0"/>
              <a:t>-13 </a:t>
            </a:r>
            <a:r>
              <a:rPr lang="en-US" baseline="0" dirty="0" smtClean="0"/>
              <a:t>Joules).  By energy/mass equivalency, an </a:t>
            </a:r>
            <a:r>
              <a:rPr lang="en-US" baseline="0" dirty="0" err="1" smtClean="0"/>
              <a:t>eV</a:t>
            </a:r>
            <a:r>
              <a:rPr lang="en-US" baseline="0" dirty="0" smtClean="0"/>
              <a:t> can also represent a unit of mass.</a:t>
            </a:r>
            <a:endParaRPr lang="en-US" dirty="0"/>
          </a:p>
        </p:txBody>
      </p:sp>
      <p:sp>
        <p:nvSpPr>
          <p:cNvPr id="4" name="Slide Number Placeholder 3"/>
          <p:cNvSpPr>
            <a:spLocks noGrp="1"/>
          </p:cNvSpPr>
          <p:nvPr>
            <p:ph type="sldNum" sz="quarter" idx="10"/>
          </p:nvPr>
        </p:nvSpPr>
        <p:spPr/>
        <p:txBody>
          <a:bodyPr/>
          <a:lstStyle/>
          <a:p>
            <a:fld id="{7969692B-E830-664A-93C0-D605DC08331D}" type="slidenum">
              <a:rPr lang="en-US" smtClean="0"/>
              <a:t>64</a:t>
            </a:fld>
            <a:endParaRPr lang="en-US"/>
          </a:p>
        </p:txBody>
      </p:sp>
    </p:spTree>
    <p:extLst>
      <p:ext uri="{BB962C8B-B14F-4D97-AF65-F5344CB8AC3E}">
        <p14:creationId xmlns:p14="http://schemas.microsoft.com/office/powerpoint/2010/main" val="1478062474"/>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Detecting </a:t>
            </a:r>
            <a:r>
              <a:rPr lang="en-US" sz="1200" kern="1200" dirty="0" err="1" smtClean="0">
                <a:solidFill>
                  <a:schemeClr val="tx1"/>
                </a:solidFill>
                <a:effectLst/>
                <a:latin typeface="+mn-lt"/>
                <a:ea typeface="+mn-ea"/>
                <a:cs typeface="+mn-cs"/>
              </a:rPr>
              <a:t>geoneutrinos</a:t>
            </a:r>
            <a:r>
              <a:rPr lang="en-US" sz="1200" kern="1200" dirty="0" smtClean="0">
                <a:solidFill>
                  <a:schemeClr val="tx1"/>
                </a:solidFill>
                <a:effectLst/>
                <a:latin typeface="+mn-lt"/>
                <a:ea typeface="+mn-ea"/>
                <a:cs typeface="+mn-cs"/>
              </a:rPr>
              <a:t> employs essentially the same technology used five decades ago to discover neutrinos from a nuclear reactor: a large vat of clear liquid viewed by inward-</a:t>
            </a:r>
          </a:p>
          <a:p>
            <a:r>
              <a:rPr lang="en-US" sz="1200" kern="1200" dirty="0" smtClean="0">
                <a:solidFill>
                  <a:schemeClr val="tx1"/>
                </a:solidFill>
                <a:effectLst/>
                <a:latin typeface="+mn-lt"/>
                <a:ea typeface="+mn-ea"/>
                <a:cs typeface="+mn-cs"/>
              </a:rPr>
              <a:t>looking photomultiplier tubes. Mineral oil, a relatively inexpensive, clear liquid containing a significant fraction of hydrogen and whose free proton nucleus is a good neutrino target, </a:t>
            </a:r>
          </a:p>
          <a:p>
            <a:r>
              <a:rPr lang="en-US" sz="1200" kern="1200" dirty="0" smtClean="0">
                <a:solidFill>
                  <a:schemeClr val="tx1"/>
                </a:solidFill>
                <a:effectLst/>
                <a:latin typeface="+mn-lt"/>
                <a:ea typeface="+mn-ea"/>
                <a:cs typeface="+mn-cs"/>
              </a:rPr>
              <a:t>is usually used within the vat. Scintillating material, which emits visible light proportional to the energy of ionizing particles created in a neutrino interaction, is dissolved in the oil. The scintillation light is collected by photomultipliers and used to identify neutrino interactions by reconstructing their energy and position. </a:t>
            </a:r>
          </a:p>
          <a:p>
            <a:endParaRPr lang="en-US" dirty="0"/>
          </a:p>
        </p:txBody>
      </p:sp>
      <p:sp>
        <p:nvSpPr>
          <p:cNvPr id="4" name="Slide Number Placeholder 3"/>
          <p:cNvSpPr>
            <a:spLocks noGrp="1"/>
          </p:cNvSpPr>
          <p:nvPr>
            <p:ph type="sldNum" sz="quarter" idx="10"/>
          </p:nvPr>
        </p:nvSpPr>
        <p:spPr/>
        <p:txBody>
          <a:bodyPr/>
          <a:lstStyle/>
          <a:p>
            <a:fld id="{7969692B-E830-664A-93C0-D605DC08331D}" type="slidenum">
              <a:rPr lang="en-US" smtClean="0"/>
              <a:t>65</a:t>
            </a:fld>
            <a:endParaRPr lang="en-US"/>
          </a:p>
        </p:txBody>
      </p:sp>
    </p:spTree>
    <p:extLst>
      <p:ext uri="{BB962C8B-B14F-4D97-AF65-F5344CB8AC3E}">
        <p14:creationId xmlns:p14="http://schemas.microsoft.com/office/powerpoint/2010/main" val="1478062474"/>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969692B-E830-664A-93C0-D605DC08331D}" type="slidenum">
              <a:rPr lang="en-US" smtClean="0"/>
              <a:t>66</a:t>
            </a:fld>
            <a:endParaRPr lang="en-US"/>
          </a:p>
        </p:txBody>
      </p:sp>
    </p:spTree>
    <p:extLst>
      <p:ext uri="{BB962C8B-B14F-4D97-AF65-F5344CB8AC3E}">
        <p14:creationId xmlns:p14="http://schemas.microsoft.com/office/powerpoint/2010/main" val="1478062474"/>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969692B-E830-664A-93C0-D605DC08331D}" type="slidenum">
              <a:rPr lang="en-US" smtClean="0"/>
              <a:t>67</a:t>
            </a:fld>
            <a:endParaRPr lang="en-US"/>
          </a:p>
        </p:txBody>
      </p:sp>
    </p:spTree>
    <p:extLst>
      <p:ext uri="{BB962C8B-B14F-4D97-AF65-F5344CB8AC3E}">
        <p14:creationId xmlns:p14="http://schemas.microsoft.com/office/powerpoint/2010/main" val="1478062474"/>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969692B-E830-664A-93C0-D605DC08331D}" type="slidenum">
              <a:rPr lang="en-US" smtClean="0"/>
              <a:t>68</a:t>
            </a:fld>
            <a:endParaRPr lang="en-US"/>
          </a:p>
        </p:txBody>
      </p:sp>
    </p:spTree>
    <p:extLst>
      <p:ext uri="{BB962C8B-B14F-4D97-AF65-F5344CB8AC3E}">
        <p14:creationId xmlns:p14="http://schemas.microsoft.com/office/powerpoint/2010/main" val="1478062474"/>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969692B-E830-664A-93C0-D605DC08331D}" type="slidenum">
              <a:rPr lang="en-US" smtClean="0"/>
              <a:t>69</a:t>
            </a:fld>
            <a:endParaRPr lang="en-US"/>
          </a:p>
        </p:txBody>
      </p:sp>
    </p:spTree>
    <p:extLst>
      <p:ext uri="{BB962C8B-B14F-4D97-AF65-F5344CB8AC3E}">
        <p14:creationId xmlns:p14="http://schemas.microsoft.com/office/powerpoint/2010/main" val="1478062474"/>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Continental drift</a:t>
            </a:r>
            <a:r>
              <a:rPr lang="en-US" dirty="0" smtClean="0"/>
              <a:t> is the movement of the Earth's </a:t>
            </a:r>
            <a:r>
              <a:rPr lang="en-US" dirty="0" smtClean="0">
                <a:hlinkClick r:id="rId3" tooltip="Continent"/>
              </a:rPr>
              <a:t>continents</a:t>
            </a:r>
            <a:r>
              <a:rPr lang="en-US" dirty="0" smtClean="0"/>
              <a:t> relative to each other, thus appearing to "drift" across the ocean bed.</a:t>
            </a:r>
            <a:endParaRPr lang="en-US" dirty="0"/>
          </a:p>
        </p:txBody>
      </p:sp>
      <p:sp>
        <p:nvSpPr>
          <p:cNvPr id="4" name="Slide Number Placeholder 3"/>
          <p:cNvSpPr>
            <a:spLocks noGrp="1"/>
          </p:cNvSpPr>
          <p:nvPr>
            <p:ph type="sldNum" sz="quarter" idx="10"/>
          </p:nvPr>
        </p:nvSpPr>
        <p:spPr/>
        <p:txBody>
          <a:bodyPr/>
          <a:lstStyle/>
          <a:p>
            <a:fld id="{7969692B-E830-664A-93C0-D605DC08331D}" type="slidenum">
              <a:rPr lang="en-US" smtClean="0"/>
              <a:t>70</a:t>
            </a:fld>
            <a:endParaRPr lang="en-US"/>
          </a:p>
        </p:txBody>
      </p:sp>
    </p:spTree>
    <p:extLst>
      <p:ext uri="{BB962C8B-B14F-4D97-AF65-F5344CB8AC3E}">
        <p14:creationId xmlns:p14="http://schemas.microsoft.com/office/powerpoint/2010/main" val="1478062474"/>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hlinkClick r:id="rId3" tooltip="Seafloor"/>
              </a:rPr>
              <a:t>Seafloor</a:t>
            </a:r>
            <a:r>
              <a:rPr lang="en-US" b="1" dirty="0" smtClean="0"/>
              <a:t> spreading</a:t>
            </a:r>
            <a:r>
              <a:rPr lang="en-US" dirty="0" smtClean="0"/>
              <a:t> is a process that occurs at </a:t>
            </a:r>
            <a:r>
              <a:rPr lang="en-US" dirty="0" smtClean="0">
                <a:hlinkClick r:id="rId4" tooltip="Mid-ocean ridges"/>
              </a:rPr>
              <a:t>mid-ocean ridges</a:t>
            </a:r>
            <a:r>
              <a:rPr lang="en-US" dirty="0" smtClean="0"/>
              <a:t>, where new </a:t>
            </a:r>
            <a:r>
              <a:rPr lang="en-US" dirty="0" smtClean="0">
                <a:hlinkClick r:id="rId5" tooltip="Oceanic crust"/>
              </a:rPr>
              <a:t>oceanic crust</a:t>
            </a:r>
            <a:r>
              <a:rPr lang="en-US" dirty="0" smtClean="0"/>
              <a:t> is formed through </a:t>
            </a:r>
            <a:r>
              <a:rPr lang="en-US" dirty="0" smtClean="0">
                <a:hlinkClick r:id="rId6" tooltip="Volcano"/>
              </a:rPr>
              <a:t>volcanic activity</a:t>
            </a:r>
            <a:r>
              <a:rPr lang="en-US" dirty="0" smtClean="0"/>
              <a:t> and then gradually moves away from the ridge. Seafloor spreading helps explain </a:t>
            </a:r>
            <a:r>
              <a:rPr lang="en-US" dirty="0" smtClean="0">
                <a:hlinkClick r:id="rId7" tooltip="Continental drift"/>
              </a:rPr>
              <a:t>continental drift</a:t>
            </a:r>
            <a:r>
              <a:rPr lang="en-US" dirty="0" smtClean="0"/>
              <a:t> in the theory of </a:t>
            </a:r>
            <a:r>
              <a:rPr lang="en-US" dirty="0" smtClean="0">
                <a:hlinkClick r:id="rId8" tooltip="Plate tectonics"/>
              </a:rPr>
              <a:t>plate tectonics</a:t>
            </a:r>
            <a:r>
              <a:rPr lang="en-US" dirty="0" smtClean="0"/>
              <a:t>. When oceanic plates </a:t>
            </a:r>
            <a:r>
              <a:rPr lang="en-US" dirty="0" smtClean="0">
                <a:hlinkClick r:id="rId9" tooltip="Divergent boundary"/>
              </a:rPr>
              <a:t>diverge</a:t>
            </a:r>
            <a:r>
              <a:rPr lang="en-US" dirty="0" smtClean="0"/>
              <a:t>, tensional stress causes fractures to occur in the </a:t>
            </a:r>
            <a:r>
              <a:rPr lang="en-US" dirty="0" smtClean="0">
                <a:hlinkClick r:id="rId10" tooltip="Lithosphere"/>
              </a:rPr>
              <a:t>lithosphere</a:t>
            </a:r>
            <a:r>
              <a:rPr lang="en-US" dirty="0" smtClean="0"/>
              <a:t>. </a:t>
            </a:r>
            <a:r>
              <a:rPr lang="en-US" dirty="0" smtClean="0">
                <a:hlinkClick r:id="rId11" tooltip="Basalt"/>
              </a:rPr>
              <a:t>Basaltic magma</a:t>
            </a:r>
            <a:r>
              <a:rPr lang="en-US" dirty="0" smtClean="0"/>
              <a:t> rises up the fractures and cools on the ocean floor to form new sea floor. Older rocks will be found farther away from the spreading zone while younger rocks will be found nearer to the spreading zone.</a:t>
            </a:r>
            <a:endParaRPr lang="en-US" dirty="0"/>
          </a:p>
        </p:txBody>
      </p:sp>
      <p:sp>
        <p:nvSpPr>
          <p:cNvPr id="4" name="Slide Number Placeholder 3"/>
          <p:cNvSpPr>
            <a:spLocks noGrp="1"/>
          </p:cNvSpPr>
          <p:nvPr>
            <p:ph type="sldNum" sz="quarter" idx="10"/>
          </p:nvPr>
        </p:nvSpPr>
        <p:spPr/>
        <p:txBody>
          <a:bodyPr/>
          <a:lstStyle/>
          <a:p>
            <a:fld id="{7969692B-E830-664A-93C0-D605DC08331D}" type="slidenum">
              <a:rPr lang="en-US" smtClean="0"/>
              <a:t>71</a:t>
            </a:fld>
            <a:endParaRPr lang="en-US"/>
          </a:p>
        </p:txBody>
      </p:sp>
    </p:spTree>
    <p:extLst>
      <p:ext uri="{BB962C8B-B14F-4D97-AF65-F5344CB8AC3E}">
        <p14:creationId xmlns:p14="http://schemas.microsoft.com/office/powerpoint/2010/main" val="1478062474"/>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 </a:t>
            </a:r>
            <a:r>
              <a:rPr lang="en-US" b="1" dirty="0" smtClean="0"/>
              <a:t>volcano</a:t>
            </a:r>
            <a:r>
              <a:rPr lang="en-US" dirty="0" smtClean="0"/>
              <a:t> is a </a:t>
            </a:r>
            <a:r>
              <a:rPr lang="en-US" dirty="0" smtClean="0">
                <a:hlinkClick r:id="rId3" tooltip="Rupture (engineering)"/>
              </a:rPr>
              <a:t>rupture</a:t>
            </a:r>
            <a:r>
              <a:rPr lang="en-US" dirty="0" smtClean="0"/>
              <a:t> on the </a:t>
            </a:r>
            <a:r>
              <a:rPr lang="en-US" dirty="0" smtClean="0">
                <a:hlinkClick r:id="rId4" tooltip="Crust (geology)"/>
              </a:rPr>
              <a:t>crust</a:t>
            </a:r>
            <a:r>
              <a:rPr lang="en-US" dirty="0" smtClean="0"/>
              <a:t> of a </a:t>
            </a:r>
            <a:r>
              <a:rPr lang="en-US" dirty="0" smtClean="0">
                <a:hlinkClick r:id="rId5" tooltip="Planetary-mass object"/>
              </a:rPr>
              <a:t>planetary-mass object</a:t>
            </a:r>
            <a:r>
              <a:rPr lang="en-US" dirty="0" smtClean="0"/>
              <a:t>, such as </a:t>
            </a:r>
            <a:r>
              <a:rPr lang="en-US" dirty="0" smtClean="0">
                <a:hlinkClick r:id="rId6" tooltip="Earth"/>
              </a:rPr>
              <a:t>Earth</a:t>
            </a:r>
            <a:r>
              <a:rPr lang="en-US" dirty="0" smtClean="0"/>
              <a:t>, that allows hot </a:t>
            </a:r>
            <a:r>
              <a:rPr lang="en-US" dirty="0" smtClean="0">
                <a:hlinkClick r:id="rId7" tooltip="Lava"/>
              </a:rPr>
              <a:t>lava</a:t>
            </a:r>
            <a:r>
              <a:rPr lang="en-US" dirty="0" smtClean="0"/>
              <a:t>, </a:t>
            </a:r>
            <a:r>
              <a:rPr lang="en-US" dirty="0" smtClean="0">
                <a:hlinkClick r:id="rId8" tooltip="Volcanic ash"/>
              </a:rPr>
              <a:t>volcanic ash</a:t>
            </a:r>
            <a:r>
              <a:rPr lang="en-US" dirty="0" smtClean="0"/>
              <a:t>, and </a:t>
            </a:r>
            <a:r>
              <a:rPr lang="en-US" dirty="0" smtClean="0">
                <a:hlinkClick r:id="rId9" tooltip="Volcanic gas"/>
              </a:rPr>
              <a:t>gases</a:t>
            </a:r>
            <a:r>
              <a:rPr lang="en-US" dirty="0" smtClean="0"/>
              <a:t> to escape from a </a:t>
            </a:r>
            <a:r>
              <a:rPr lang="en-US" dirty="0" smtClean="0">
                <a:hlinkClick r:id="rId10" tooltip="Magma chamber"/>
              </a:rPr>
              <a:t>magma chamber</a:t>
            </a:r>
            <a:r>
              <a:rPr lang="en-US" dirty="0" smtClean="0"/>
              <a:t> below the surface.</a:t>
            </a:r>
          </a:p>
          <a:p>
            <a:r>
              <a:rPr lang="en-US" dirty="0" smtClean="0"/>
              <a:t>Earth's volcanoes occur because its crust is broken into 17 major, rigid </a:t>
            </a:r>
            <a:r>
              <a:rPr lang="en-US" dirty="0" smtClean="0">
                <a:hlinkClick r:id="rId11" tooltip="Plate tectonics"/>
              </a:rPr>
              <a:t>tectonic plates</a:t>
            </a:r>
            <a:r>
              <a:rPr lang="en-US" dirty="0" smtClean="0"/>
              <a:t> that float on a hotter, softer layer in its mantle.</a:t>
            </a:r>
            <a:r>
              <a:rPr lang="en-US" baseline="30000" dirty="0" smtClean="0">
                <a:hlinkClick r:id="rId12"/>
              </a:rPr>
              <a:t>[1]</a:t>
            </a:r>
            <a:r>
              <a:rPr lang="en-US" dirty="0" smtClean="0"/>
              <a:t> Therefore, on Earth, volcanoes are generally found where tectonic plates are </a:t>
            </a:r>
            <a:r>
              <a:rPr lang="en-US" dirty="0" smtClean="0">
                <a:hlinkClick r:id="rId13" tooltip="Divergent boundary"/>
              </a:rPr>
              <a:t>diverging</a:t>
            </a:r>
            <a:r>
              <a:rPr lang="en-US" dirty="0" smtClean="0"/>
              <a:t> or </a:t>
            </a:r>
            <a:r>
              <a:rPr lang="en-US" dirty="0" smtClean="0">
                <a:hlinkClick r:id="rId14" tooltip="Convergent boundary"/>
              </a:rPr>
              <a:t>converging</a:t>
            </a:r>
            <a:r>
              <a:rPr lang="en-US" dirty="0" smtClean="0"/>
              <a:t>.</a:t>
            </a:r>
          </a:p>
          <a:p>
            <a:endParaRPr lang="en-US" dirty="0"/>
          </a:p>
        </p:txBody>
      </p:sp>
      <p:sp>
        <p:nvSpPr>
          <p:cNvPr id="4" name="Slide Number Placeholder 3"/>
          <p:cNvSpPr>
            <a:spLocks noGrp="1"/>
          </p:cNvSpPr>
          <p:nvPr>
            <p:ph type="sldNum" sz="quarter" idx="10"/>
          </p:nvPr>
        </p:nvSpPr>
        <p:spPr/>
        <p:txBody>
          <a:bodyPr/>
          <a:lstStyle/>
          <a:p>
            <a:fld id="{7969692B-E830-664A-93C0-D605DC08331D}" type="slidenum">
              <a:rPr lang="en-US" smtClean="0"/>
              <a:t>72</a:t>
            </a:fld>
            <a:endParaRPr lang="en-US"/>
          </a:p>
        </p:txBody>
      </p:sp>
    </p:spTree>
    <p:extLst>
      <p:ext uri="{BB962C8B-B14F-4D97-AF65-F5344CB8AC3E}">
        <p14:creationId xmlns:p14="http://schemas.microsoft.com/office/powerpoint/2010/main" val="1478062474"/>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Earthquakes result from the sudden release of energy in the </a:t>
            </a:r>
            <a:r>
              <a:rPr lang="en-US" dirty="0" smtClean="0">
                <a:hlinkClick r:id="rId3" tooltip="Earth"/>
              </a:rPr>
              <a:t>Earth's</a:t>
            </a:r>
            <a:r>
              <a:rPr lang="en-US" dirty="0" smtClean="0"/>
              <a:t> </a:t>
            </a:r>
            <a:r>
              <a:rPr lang="en-US" dirty="0" smtClean="0">
                <a:hlinkClick r:id="rId4" tooltip="Crust (geology)"/>
              </a:rPr>
              <a:t>crust</a:t>
            </a:r>
            <a:r>
              <a:rPr lang="en-US" dirty="0" smtClean="0"/>
              <a:t> that creates </a:t>
            </a:r>
            <a:r>
              <a:rPr lang="en-US" dirty="0" smtClean="0">
                <a:hlinkClick r:id="rId5" tooltip="Seismic wave"/>
              </a:rPr>
              <a:t>seismic waves</a:t>
            </a:r>
            <a:r>
              <a:rPr lang="en-US" dirty="0" smtClean="0"/>
              <a:t>. The </a:t>
            </a:r>
            <a:r>
              <a:rPr lang="en-US" b="1" dirty="0" smtClean="0"/>
              <a:t>seismicity</a:t>
            </a:r>
            <a:r>
              <a:rPr lang="en-US" dirty="0" smtClean="0"/>
              <a:t>, </a:t>
            </a:r>
            <a:r>
              <a:rPr lang="en-US" b="1" dirty="0" err="1" smtClean="0"/>
              <a:t>seismism</a:t>
            </a:r>
            <a:r>
              <a:rPr lang="en-US" dirty="0" smtClean="0"/>
              <a:t> or </a:t>
            </a:r>
            <a:r>
              <a:rPr lang="en-US" b="1" dirty="0" smtClean="0"/>
              <a:t>seismic activity</a:t>
            </a:r>
            <a:r>
              <a:rPr lang="en-US" dirty="0" smtClean="0"/>
              <a:t> of an area refers to the frequency, type and size of earthquakes experienced over a period of time. A </a:t>
            </a:r>
            <a:r>
              <a:rPr lang="en-US" b="1" dirty="0" smtClean="0"/>
              <a:t>tsunami</a:t>
            </a:r>
            <a:r>
              <a:rPr lang="en-US" dirty="0" smtClean="0"/>
              <a:t>, also known as a </a:t>
            </a:r>
            <a:r>
              <a:rPr lang="en-US" b="1" dirty="0" smtClean="0"/>
              <a:t>seismic sea wave</a:t>
            </a:r>
            <a:r>
              <a:rPr lang="en-US" dirty="0" smtClean="0"/>
              <a:t> or as a </a:t>
            </a:r>
            <a:r>
              <a:rPr lang="en-US" b="1" dirty="0" smtClean="0"/>
              <a:t>tidal wave</a:t>
            </a:r>
            <a:r>
              <a:rPr lang="en-US" dirty="0" smtClean="0"/>
              <a:t>, is a series of waves in a water body caused by the displacement of a large volume of water, generally in an ocean or a </a:t>
            </a:r>
            <a:r>
              <a:rPr lang="en-US" dirty="0" smtClean="0">
                <a:hlinkClick r:id="rId6" tooltip="Tsunamis in lakes"/>
              </a:rPr>
              <a:t>large lake</a:t>
            </a:r>
            <a:r>
              <a:rPr lang="en-US" dirty="0" smtClean="0"/>
              <a:t>. </a:t>
            </a:r>
            <a:r>
              <a:rPr lang="en-US" dirty="0" smtClean="0">
                <a:hlinkClick r:id="rId7" tooltip="Earthquake"/>
              </a:rPr>
              <a:t>Earthquakes</a:t>
            </a:r>
            <a:r>
              <a:rPr lang="en-US" dirty="0" smtClean="0"/>
              <a:t>, </a:t>
            </a:r>
            <a:r>
              <a:rPr lang="en-US" dirty="0" smtClean="0">
                <a:hlinkClick r:id="rId8" tooltip="Volcanic eruption"/>
              </a:rPr>
              <a:t>volcanic eruptions</a:t>
            </a:r>
            <a:r>
              <a:rPr lang="en-US" dirty="0" smtClean="0"/>
              <a:t> and other </a:t>
            </a:r>
            <a:r>
              <a:rPr lang="en-US" dirty="0" smtClean="0">
                <a:hlinkClick r:id="rId9" tooltip="Underwater explosion"/>
              </a:rPr>
              <a:t>underwater explosions</a:t>
            </a:r>
            <a:r>
              <a:rPr lang="en-US" dirty="0" smtClean="0"/>
              <a:t> (including detonations of underwater </a:t>
            </a:r>
            <a:r>
              <a:rPr lang="en-US" dirty="0" smtClean="0">
                <a:hlinkClick r:id="rId10" tooltip="Nuclear device"/>
              </a:rPr>
              <a:t>nuclear devices</a:t>
            </a:r>
            <a:r>
              <a:rPr lang="en-US" dirty="0" smtClean="0"/>
              <a:t>), landslides, </a:t>
            </a:r>
            <a:r>
              <a:rPr lang="en-US" dirty="0" smtClean="0">
                <a:hlinkClick r:id="rId11" tooltip="Ice calving"/>
              </a:rPr>
              <a:t>glacier calvings</a:t>
            </a:r>
            <a:r>
              <a:rPr lang="en-US" dirty="0" smtClean="0"/>
              <a:t>, </a:t>
            </a:r>
            <a:r>
              <a:rPr lang="en-US" dirty="0" smtClean="0">
                <a:hlinkClick r:id="rId12" tooltip="Impact event"/>
              </a:rPr>
              <a:t>meteorite impacts</a:t>
            </a:r>
            <a:r>
              <a:rPr lang="en-US" dirty="0" smtClean="0"/>
              <a:t> and other disturbances above or below water all have the potential to generate a tsunami.</a:t>
            </a:r>
            <a:endParaRPr lang="en-US" dirty="0"/>
          </a:p>
        </p:txBody>
      </p:sp>
      <p:sp>
        <p:nvSpPr>
          <p:cNvPr id="4" name="Slide Number Placeholder 3"/>
          <p:cNvSpPr>
            <a:spLocks noGrp="1"/>
          </p:cNvSpPr>
          <p:nvPr>
            <p:ph type="sldNum" sz="quarter" idx="10"/>
          </p:nvPr>
        </p:nvSpPr>
        <p:spPr/>
        <p:txBody>
          <a:bodyPr/>
          <a:lstStyle/>
          <a:p>
            <a:fld id="{7969692B-E830-664A-93C0-D605DC08331D}" type="slidenum">
              <a:rPr lang="en-US" smtClean="0"/>
              <a:t>73</a:t>
            </a:fld>
            <a:endParaRPr lang="en-US"/>
          </a:p>
        </p:txBody>
      </p:sp>
    </p:spTree>
    <p:extLst>
      <p:ext uri="{BB962C8B-B14F-4D97-AF65-F5344CB8AC3E}">
        <p14:creationId xmlns:p14="http://schemas.microsoft.com/office/powerpoint/2010/main" val="147806247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energy received</a:t>
            </a:r>
            <a:r>
              <a:rPr lang="en-US" baseline="0" dirty="0" smtClean="0"/>
              <a:t> by the Earth is approximately one billionth of the Sun’s energy output (4 x 10</a:t>
            </a:r>
            <a:r>
              <a:rPr lang="en-US" baseline="30000" dirty="0" smtClean="0"/>
              <a:t>26</a:t>
            </a:r>
            <a:r>
              <a:rPr lang="en-US" baseline="0" dirty="0" smtClean="0"/>
              <a:t> W).</a:t>
            </a:r>
            <a:endParaRPr lang="en-US" dirty="0"/>
          </a:p>
        </p:txBody>
      </p:sp>
      <p:sp>
        <p:nvSpPr>
          <p:cNvPr id="4" name="Slide Number Placeholder 3"/>
          <p:cNvSpPr>
            <a:spLocks noGrp="1"/>
          </p:cNvSpPr>
          <p:nvPr>
            <p:ph type="sldNum" sz="quarter" idx="10"/>
          </p:nvPr>
        </p:nvSpPr>
        <p:spPr/>
        <p:txBody>
          <a:bodyPr/>
          <a:lstStyle/>
          <a:p>
            <a:fld id="{7969692B-E830-664A-93C0-D605DC08331D}" type="slidenum">
              <a:rPr lang="en-US" smtClean="0"/>
              <a:t>17</a:t>
            </a:fld>
            <a:endParaRPr lang="en-US"/>
          </a:p>
        </p:txBody>
      </p:sp>
    </p:spTree>
    <p:extLst>
      <p:ext uri="{BB962C8B-B14F-4D97-AF65-F5344CB8AC3E}">
        <p14:creationId xmlns:p14="http://schemas.microsoft.com/office/powerpoint/2010/main" val="1243311631"/>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Plate tectonics</a:t>
            </a:r>
            <a:r>
              <a:rPr lang="en-US" dirty="0" smtClean="0"/>
              <a:t> is a </a:t>
            </a:r>
            <a:r>
              <a:rPr lang="en-US" dirty="0" smtClean="0">
                <a:hlinkClick r:id="rId3" tooltip="Scientific theory"/>
              </a:rPr>
              <a:t>scientific theory</a:t>
            </a:r>
            <a:r>
              <a:rPr lang="en-US" dirty="0" smtClean="0"/>
              <a:t> that describes the large-scale motion of </a:t>
            </a:r>
            <a:r>
              <a:rPr lang="en-US" dirty="0" smtClean="0">
                <a:hlinkClick r:id="rId4" tooltip="Earth"/>
              </a:rPr>
              <a:t>Earth</a:t>
            </a:r>
            <a:r>
              <a:rPr lang="en-US" dirty="0" smtClean="0"/>
              <a:t>'s </a:t>
            </a:r>
            <a:r>
              <a:rPr lang="en-US" dirty="0" smtClean="0">
                <a:hlinkClick r:id="rId5" tooltip="Lithosphere"/>
              </a:rPr>
              <a:t>lithosphere</a:t>
            </a:r>
            <a:r>
              <a:rPr lang="en-US" dirty="0" smtClean="0"/>
              <a:t>. This theoretical model builds on the concept of </a:t>
            </a:r>
            <a:r>
              <a:rPr lang="en-US" dirty="0" smtClean="0">
                <a:hlinkClick r:id="rId6" tooltip="Continental drift"/>
              </a:rPr>
              <a:t>continental drift</a:t>
            </a:r>
            <a:r>
              <a:rPr lang="en-US" dirty="0" smtClean="0"/>
              <a:t> which was developed during the first few decades of the 20th century. The </a:t>
            </a:r>
            <a:r>
              <a:rPr lang="en-US" dirty="0" smtClean="0">
                <a:hlinkClick r:id="rId7" tooltip="Earth science"/>
              </a:rPr>
              <a:t>geoscientific</a:t>
            </a:r>
            <a:r>
              <a:rPr lang="en-US" dirty="0" smtClean="0"/>
              <a:t> community accepted the theory after the concepts of </a:t>
            </a:r>
            <a:r>
              <a:rPr lang="en-US" dirty="0" smtClean="0">
                <a:hlinkClick r:id="rId8" tooltip="Seafloor spreading"/>
              </a:rPr>
              <a:t>seafloor spreading</a:t>
            </a:r>
            <a:r>
              <a:rPr lang="en-US" dirty="0" smtClean="0"/>
              <a:t> were later developed in the late 1950s and early 1960s.</a:t>
            </a:r>
            <a:endParaRPr lang="en-US" dirty="0"/>
          </a:p>
        </p:txBody>
      </p:sp>
      <p:sp>
        <p:nvSpPr>
          <p:cNvPr id="4" name="Slide Number Placeholder 3"/>
          <p:cNvSpPr>
            <a:spLocks noGrp="1"/>
          </p:cNvSpPr>
          <p:nvPr>
            <p:ph type="sldNum" sz="quarter" idx="10"/>
          </p:nvPr>
        </p:nvSpPr>
        <p:spPr/>
        <p:txBody>
          <a:bodyPr/>
          <a:lstStyle/>
          <a:p>
            <a:fld id="{7969692B-E830-664A-93C0-D605DC08331D}" type="slidenum">
              <a:rPr lang="en-US" smtClean="0"/>
              <a:t>74</a:t>
            </a:fld>
            <a:endParaRPr lang="en-US"/>
          </a:p>
        </p:txBody>
      </p:sp>
    </p:spTree>
    <p:extLst>
      <p:ext uri="{BB962C8B-B14F-4D97-AF65-F5344CB8AC3E}">
        <p14:creationId xmlns:p14="http://schemas.microsoft.com/office/powerpoint/2010/main" val="1478062474"/>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Neutrinos</a:t>
            </a:r>
            <a:r>
              <a:rPr lang="en-US" baseline="0" dirty="0" smtClean="0"/>
              <a:t> from the sun, and from nuclear reactors on Earth are referred to as “NOISE” by earth scientists.  They must be distinguished from </a:t>
            </a:r>
            <a:r>
              <a:rPr lang="en-US" baseline="0" dirty="0" err="1" smtClean="0"/>
              <a:t>geoneutrinos</a:t>
            </a:r>
            <a:r>
              <a:rPr lang="en-US" baseline="0" dirty="0" smtClean="0"/>
              <a:t> in order to be counted and analyzed.</a:t>
            </a:r>
            <a:endParaRPr lang="en-US" dirty="0"/>
          </a:p>
        </p:txBody>
      </p:sp>
      <p:sp>
        <p:nvSpPr>
          <p:cNvPr id="4" name="Slide Number Placeholder 3"/>
          <p:cNvSpPr>
            <a:spLocks noGrp="1"/>
          </p:cNvSpPr>
          <p:nvPr>
            <p:ph type="sldNum" sz="quarter" idx="10"/>
          </p:nvPr>
        </p:nvSpPr>
        <p:spPr/>
        <p:txBody>
          <a:bodyPr/>
          <a:lstStyle/>
          <a:p>
            <a:fld id="{7969692B-E830-664A-93C0-D605DC08331D}" type="slidenum">
              <a:rPr lang="en-US" smtClean="0"/>
              <a:t>75</a:t>
            </a:fld>
            <a:endParaRPr lang="en-US"/>
          </a:p>
        </p:txBody>
      </p:sp>
    </p:spTree>
    <p:extLst>
      <p:ext uri="{BB962C8B-B14F-4D97-AF65-F5344CB8AC3E}">
        <p14:creationId xmlns:p14="http://schemas.microsoft.com/office/powerpoint/2010/main" val="1478062474"/>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 “reverse beta decay”: the recombination of a </a:t>
            </a:r>
            <a:r>
              <a:rPr lang="en-US" dirty="0" smtClean="0">
                <a:hlinkClick r:id="rId3"/>
              </a:rPr>
              <a:t>proton</a:t>
            </a:r>
            <a:r>
              <a:rPr lang="en-US" dirty="0" smtClean="0"/>
              <a:t> </a:t>
            </a:r>
            <a:r>
              <a:rPr lang="en-US" i="1" dirty="0" smtClean="0"/>
              <a:t>p</a:t>
            </a:r>
            <a:r>
              <a:rPr lang="en-US" dirty="0" smtClean="0"/>
              <a:t> and an </a:t>
            </a:r>
            <a:r>
              <a:rPr lang="en-US" dirty="0" smtClean="0">
                <a:hlinkClick r:id="rId4"/>
              </a:rPr>
              <a:t>electron</a:t>
            </a:r>
            <a:r>
              <a:rPr lang="en-US" dirty="0" smtClean="0"/>
              <a:t> </a:t>
            </a:r>
            <a:r>
              <a:rPr lang="en-US" i="1" dirty="0" smtClean="0"/>
              <a:t>e</a:t>
            </a:r>
            <a:r>
              <a:rPr lang="en-US" dirty="0" smtClean="0"/>
              <a:t> to produce a </a:t>
            </a:r>
            <a:r>
              <a:rPr lang="en-US" dirty="0" smtClean="0">
                <a:hlinkClick r:id="rId5"/>
              </a:rPr>
              <a:t>neutron</a:t>
            </a:r>
            <a:r>
              <a:rPr lang="en-US" dirty="0" smtClean="0"/>
              <a:t> </a:t>
            </a:r>
            <a:r>
              <a:rPr lang="en-US" i="1" dirty="0" smtClean="0"/>
              <a:t>n</a:t>
            </a:r>
            <a:r>
              <a:rPr lang="en-US" dirty="0" smtClean="0"/>
              <a:t> and </a:t>
            </a:r>
            <a:r>
              <a:rPr lang="en-US" dirty="0" smtClean="0">
                <a:hlinkClick r:id="rId6"/>
              </a:rPr>
              <a:t>electron neutrino</a:t>
            </a:r>
            <a:r>
              <a:rPr lang="en-US" dirty="0" smtClean="0"/>
              <a:t> , reverse beta decay originally referred to the process ,</a:t>
            </a:r>
          </a:p>
          <a:p>
            <a:r>
              <a:rPr lang="en-US" dirty="0" smtClean="0"/>
              <a:t>(</a:t>
            </a:r>
            <a:r>
              <a:rPr lang="en-US" dirty="0" smtClean="0">
                <a:hlinkClick r:id="rId7" tooltip="Electron antineutrino"/>
              </a:rPr>
              <a:t>electron antineutrino</a:t>
            </a:r>
            <a:r>
              <a:rPr lang="en-US" dirty="0" smtClean="0"/>
              <a:t> </a:t>
            </a:r>
            <a:r>
              <a:rPr lang="en-US" dirty="0" smtClean="0">
                <a:hlinkClick r:id="rId8" tooltip="Scattering"/>
              </a:rPr>
              <a:t>scattering</a:t>
            </a:r>
            <a:r>
              <a:rPr lang="en-US" dirty="0" smtClean="0"/>
              <a:t> off a </a:t>
            </a:r>
            <a:r>
              <a:rPr lang="en-US" dirty="0" smtClean="0">
                <a:hlinkClick r:id="rId9" tooltip="Proton"/>
              </a:rPr>
              <a:t>proton</a:t>
            </a:r>
            <a:r>
              <a:rPr lang="en-US" dirty="0" smtClean="0"/>
              <a:t> into a </a:t>
            </a:r>
            <a:r>
              <a:rPr lang="en-US" dirty="0" smtClean="0">
                <a:hlinkClick r:id="rId10" tooltip="Positron"/>
              </a:rPr>
              <a:t>positron</a:t>
            </a:r>
            <a:r>
              <a:rPr lang="en-US" dirty="0" smtClean="0"/>
              <a:t> and a </a:t>
            </a:r>
            <a:r>
              <a:rPr lang="en-US" dirty="0" smtClean="0">
                <a:hlinkClick r:id="rId11" tooltip="Neutron"/>
              </a:rPr>
              <a:t>neutron</a:t>
            </a:r>
            <a:r>
              <a:rPr lang="en-US" dirty="0" smtClean="0"/>
              <a:t>) in which the existence of the antineutrino was decisively verified in the </a:t>
            </a:r>
            <a:r>
              <a:rPr lang="en-US" dirty="0" smtClean="0">
                <a:hlinkClick r:id="rId12" tooltip="Cowan–Reines neutrino experiment"/>
              </a:rPr>
              <a:t>Cowan–Reines neutrino experiment</a:t>
            </a:r>
            <a:r>
              <a:rPr lang="en-US" dirty="0" smtClean="0"/>
              <a:t>. </a:t>
            </a:r>
          </a:p>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Reverse beta decay may also sometimes refer to the process normally called </a:t>
            </a:r>
            <a:r>
              <a:rPr lang="en-US" dirty="0" smtClean="0">
                <a:hlinkClick r:id="rId13" tooltip="Electron capture"/>
              </a:rPr>
              <a:t>electron capture</a:t>
            </a:r>
            <a:r>
              <a:rPr lang="en-US" dirty="0" smtClean="0"/>
              <a:t>  (</a:t>
            </a:r>
            <a:r>
              <a:rPr lang="en-US" i="1" dirty="0" smtClean="0"/>
              <a:t>e</a:t>
            </a:r>
            <a:r>
              <a:rPr lang="en-US" baseline="30000" dirty="0" smtClean="0"/>
              <a:t>-</a:t>
            </a:r>
            <a:r>
              <a:rPr lang="en-US" dirty="0" smtClean="0"/>
              <a:t> +</a:t>
            </a:r>
            <a:r>
              <a:rPr lang="en-US" baseline="0" dirty="0" smtClean="0"/>
              <a:t> </a:t>
            </a:r>
            <a:r>
              <a:rPr lang="en-US" i="1" baseline="0" dirty="0" smtClean="0"/>
              <a:t>p</a:t>
            </a:r>
            <a:r>
              <a:rPr lang="en-US" baseline="0" dirty="0" smtClean="0"/>
              <a:t>  -&gt;  </a:t>
            </a:r>
            <a:r>
              <a:rPr lang="en-US" i="1" baseline="0" dirty="0" err="1" smtClean="0">
                <a:latin typeface="Symbol" charset="2"/>
                <a:cs typeface="Symbol" charset="2"/>
              </a:rPr>
              <a:t>v</a:t>
            </a:r>
            <a:r>
              <a:rPr lang="en-US" baseline="-25000" dirty="0" err="1" smtClean="0"/>
              <a:t>e</a:t>
            </a:r>
            <a:r>
              <a:rPr lang="en-US" baseline="0" dirty="0" smtClean="0"/>
              <a:t> + </a:t>
            </a:r>
            <a:r>
              <a:rPr lang="en-US" i="1" baseline="0" dirty="0" smtClean="0"/>
              <a:t>n</a:t>
            </a:r>
            <a:r>
              <a:rPr lang="en-US" baseline="0" dirty="0" smtClean="0"/>
              <a:t>)</a:t>
            </a:r>
            <a:endParaRPr lang="en-US" dirty="0" smtClean="0"/>
          </a:p>
        </p:txBody>
      </p:sp>
      <p:sp>
        <p:nvSpPr>
          <p:cNvPr id="4" name="Slide Number Placeholder 3"/>
          <p:cNvSpPr>
            <a:spLocks noGrp="1"/>
          </p:cNvSpPr>
          <p:nvPr>
            <p:ph type="sldNum" sz="quarter" idx="10"/>
          </p:nvPr>
        </p:nvSpPr>
        <p:spPr/>
        <p:txBody>
          <a:bodyPr/>
          <a:lstStyle/>
          <a:p>
            <a:fld id="{7969692B-E830-664A-93C0-D605DC08331D}" type="slidenum">
              <a:rPr lang="en-US" smtClean="0"/>
              <a:t>76</a:t>
            </a:fld>
            <a:endParaRPr lang="en-US"/>
          </a:p>
        </p:txBody>
      </p:sp>
    </p:spTree>
    <p:extLst>
      <p:ext uri="{BB962C8B-B14F-4D97-AF65-F5344CB8AC3E}">
        <p14:creationId xmlns:p14="http://schemas.microsoft.com/office/powerpoint/2010/main" val="1478062474"/>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969692B-E830-664A-93C0-D605DC08331D}" type="slidenum">
              <a:rPr lang="en-US" smtClean="0"/>
              <a:t>77</a:t>
            </a:fld>
            <a:endParaRPr lang="en-US"/>
          </a:p>
        </p:txBody>
      </p:sp>
    </p:spTree>
    <p:extLst>
      <p:ext uri="{BB962C8B-B14F-4D97-AF65-F5344CB8AC3E}">
        <p14:creationId xmlns:p14="http://schemas.microsoft.com/office/powerpoint/2010/main" val="1478062474"/>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969692B-E830-664A-93C0-D605DC08331D}" type="slidenum">
              <a:rPr lang="en-US" smtClean="0"/>
              <a:t>78</a:t>
            </a:fld>
            <a:endParaRPr lang="en-US"/>
          </a:p>
        </p:txBody>
      </p:sp>
    </p:spTree>
    <p:extLst>
      <p:ext uri="{BB962C8B-B14F-4D97-AF65-F5344CB8AC3E}">
        <p14:creationId xmlns:p14="http://schemas.microsoft.com/office/powerpoint/2010/main" val="1478062474"/>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969692B-E830-664A-93C0-D605DC08331D}" type="slidenum">
              <a:rPr lang="en-US" smtClean="0"/>
              <a:t>79</a:t>
            </a:fld>
            <a:endParaRPr lang="en-US"/>
          </a:p>
        </p:txBody>
      </p:sp>
    </p:spTree>
    <p:extLst>
      <p:ext uri="{BB962C8B-B14F-4D97-AF65-F5344CB8AC3E}">
        <p14:creationId xmlns:p14="http://schemas.microsoft.com/office/powerpoint/2010/main" val="1478062474"/>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969692B-E830-664A-93C0-D605DC08331D}" type="slidenum">
              <a:rPr lang="en-US" smtClean="0"/>
              <a:t>80</a:t>
            </a:fld>
            <a:endParaRPr lang="en-US"/>
          </a:p>
        </p:txBody>
      </p:sp>
    </p:spTree>
    <p:extLst>
      <p:ext uri="{BB962C8B-B14F-4D97-AF65-F5344CB8AC3E}">
        <p14:creationId xmlns:p14="http://schemas.microsoft.com/office/powerpoint/2010/main" val="1478062474"/>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Instruments that measure </a:t>
            </a:r>
            <a:r>
              <a:rPr lang="en-US" dirty="0" err="1" smtClean="0"/>
              <a:t>geoneutrinos</a:t>
            </a:r>
            <a:r>
              <a:rPr lang="en-US" dirty="0" smtClean="0"/>
              <a:t> are large </a:t>
            </a:r>
            <a:r>
              <a:rPr lang="en-US" u="none" dirty="0" smtClean="0">
                <a:solidFill>
                  <a:schemeClr val="tx1">
                    <a:lumMod val="95000"/>
                    <a:lumOff val="5000"/>
                  </a:schemeClr>
                </a:solidFill>
                <a:hlinkClick r:id="rId3" tooltip="Neutrino detector"/>
              </a:rPr>
              <a:t>scintillation detectors</a:t>
            </a:r>
            <a:r>
              <a:rPr lang="en-US" dirty="0" smtClean="0"/>
              <a:t>. They use the </a:t>
            </a:r>
            <a:r>
              <a:rPr lang="en-US" i="1" dirty="0" smtClean="0"/>
              <a:t>inverse beta decay</a:t>
            </a:r>
            <a:r>
              <a:rPr lang="en-US" dirty="0" smtClean="0"/>
              <a:t> reaction, a method proposed by </a:t>
            </a:r>
            <a:r>
              <a:rPr lang="en-US" dirty="0" smtClean="0">
                <a:hlinkClick r:id="rId4" tooltip="Bruno Pontecorvo"/>
              </a:rPr>
              <a:t>Bruno Pontecorvo</a:t>
            </a:r>
            <a:r>
              <a:rPr lang="en-US" dirty="0" smtClean="0"/>
              <a:t> that </a:t>
            </a:r>
            <a:r>
              <a:rPr lang="en-US" dirty="0" smtClean="0">
                <a:hlinkClick r:id="rId5" tooltip="Frederick Reines"/>
              </a:rPr>
              <a:t>Frederick Reines</a:t>
            </a:r>
            <a:r>
              <a:rPr lang="en-US" dirty="0" smtClean="0"/>
              <a:t> and </a:t>
            </a:r>
            <a:r>
              <a:rPr lang="en-US" dirty="0" smtClean="0">
                <a:hlinkClick r:id="rId6" tooltip="Clyde Cowan"/>
              </a:rPr>
              <a:t>Clyde Cowan</a:t>
            </a:r>
            <a:r>
              <a:rPr lang="en-US" dirty="0" smtClean="0"/>
              <a:t> employed in their </a:t>
            </a:r>
            <a:r>
              <a:rPr lang="en-US" dirty="0" smtClean="0">
                <a:hlinkClick r:id="rId7" tooltip="Cowan–Reines neutrino experiment"/>
              </a:rPr>
              <a:t>pioneering experiments in 1950s</a:t>
            </a:r>
            <a:r>
              <a:rPr lang="en-US" dirty="0" smtClean="0"/>
              <a:t>. Inverse beta decay is a charged current weak interaction, where an electron antineutrino interacts with a </a:t>
            </a:r>
            <a:r>
              <a:rPr lang="en-US" dirty="0" smtClean="0">
                <a:hlinkClick r:id="rId8" tooltip="Proton"/>
              </a:rPr>
              <a:t>proton</a:t>
            </a:r>
            <a:r>
              <a:rPr lang="en-US" dirty="0" smtClean="0"/>
              <a:t>, producing a </a:t>
            </a:r>
            <a:r>
              <a:rPr lang="en-US" dirty="0" smtClean="0">
                <a:hlinkClick r:id="rId9" tooltip="Positron"/>
              </a:rPr>
              <a:t>positron</a:t>
            </a:r>
            <a:r>
              <a:rPr lang="en-US" dirty="0" smtClean="0"/>
              <a:t> and a </a:t>
            </a:r>
            <a:r>
              <a:rPr lang="en-US" dirty="0" smtClean="0">
                <a:hlinkClick r:id="rId10" tooltip="Neutron"/>
              </a:rPr>
              <a:t>neutron</a:t>
            </a:r>
            <a:r>
              <a:rPr lang="en-US" dirty="0" smtClean="0"/>
              <a:t>.</a:t>
            </a:r>
            <a:endParaRPr lang="en-US" dirty="0"/>
          </a:p>
        </p:txBody>
      </p:sp>
      <p:sp>
        <p:nvSpPr>
          <p:cNvPr id="4" name="Slide Number Placeholder 3"/>
          <p:cNvSpPr>
            <a:spLocks noGrp="1"/>
          </p:cNvSpPr>
          <p:nvPr>
            <p:ph type="sldNum" sz="quarter" idx="10"/>
          </p:nvPr>
        </p:nvSpPr>
        <p:spPr/>
        <p:txBody>
          <a:bodyPr/>
          <a:lstStyle/>
          <a:p>
            <a:fld id="{7969692B-E830-664A-93C0-D605DC08331D}" type="slidenum">
              <a:rPr lang="en-US" smtClean="0"/>
              <a:t>81</a:t>
            </a:fld>
            <a:endParaRPr lang="en-US"/>
          </a:p>
        </p:txBody>
      </p:sp>
    </p:spTree>
    <p:extLst>
      <p:ext uri="{BB962C8B-B14F-4D97-AF65-F5344CB8AC3E}">
        <p14:creationId xmlns:p14="http://schemas.microsoft.com/office/powerpoint/2010/main" val="1478062474"/>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Instruments that measure </a:t>
            </a:r>
            <a:r>
              <a:rPr lang="en-US" dirty="0" err="1" smtClean="0"/>
              <a:t>geoneutrinos</a:t>
            </a:r>
            <a:r>
              <a:rPr lang="en-US" dirty="0" smtClean="0"/>
              <a:t> are large </a:t>
            </a:r>
            <a:r>
              <a:rPr lang="en-US" u="none" dirty="0" smtClean="0">
                <a:solidFill>
                  <a:schemeClr val="tx1">
                    <a:lumMod val="95000"/>
                    <a:lumOff val="5000"/>
                  </a:schemeClr>
                </a:solidFill>
                <a:hlinkClick r:id="rId3" tooltip="Neutrino detector"/>
              </a:rPr>
              <a:t>scintillation detectors</a:t>
            </a:r>
            <a:r>
              <a:rPr lang="en-US" dirty="0" smtClean="0"/>
              <a:t>. They use the </a:t>
            </a:r>
            <a:r>
              <a:rPr lang="en-US" i="1" dirty="0" smtClean="0"/>
              <a:t>inverse beta decay</a:t>
            </a:r>
            <a:r>
              <a:rPr lang="en-US" dirty="0" smtClean="0"/>
              <a:t> reaction, a method proposed by </a:t>
            </a:r>
            <a:r>
              <a:rPr lang="en-US" dirty="0" smtClean="0">
                <a:hlinkClick r:id="rId4" tooltip="Bruno Pontecorvo"/>
              </a:rPr>
              <a:t>Bruno Pontecorvo</a:t>
            </a:r>
            <a:r>
              <a:rPr lang="en-US" dirty="0" smtClean="0"/>
              <a:t> that </a:t>
            </a:r>
            <a:r>
              <a:rPr lang="en-US" dirty="0" smtClean="0">
                <a:hlinkClick r:id="rId5" tooltip="Frederick Reines"/>
              </a:rPr>
              <a:t>Frederick Reines</a:t>
            </a:r>
            <a:r>
              <a:rPr lang="en-US" dirty="0" smtClean="0"/>
              <a:t> and </a:t>
            </a:r>
            <a:r>
              <a:rPr lang="en-US" dirty="0" smtClean="0">
                <a:hlinkClick r:id="rId6" tooltip="Clyde Cowan"/>
              </a:rPr>
              <a:t>Clyde Cowan</a:t>
            </a:r>
            <a:r>
              <a:rPr lang="en-US" dirty="0" smtClean="0"/>
              <a:t> employed in their </a:t>
            </a:r>
            <a:r>
              <a:rPr lang="en-US" dirty="0" smtClean="0">
                <a:hlinkClick r:id="rId7" tooltip="Cowan–Reines neutrino experiment"/>
              </a:rPr>
              <a:t>pioneering experiments in 1950s</a:t>
            </a:r>
            <a:r>
              <a:rPr lang="en-US" dirty="0" smtClean="0"/>
              <a:t>. Inverse beta decay is a charged current weak interaction, where an electron antineutrino interacts with a </a:t>
            </a:r>
            <a:r>
              <a:rPr lang="en-US" dirty="0" smtClean="0">
                <a:hlinkClick r:id="rId8" tooltip="Proton"/>
              </a:rPr>
              <a:t>proton</a:t>
            </a:r>
            <a:r>
              <a:rPr lang="en-US" dirty="0" smtClean="0"/>
              <a:t>, producing a </a:t>
            </a:r>
            <a:r>
              <a:rPr lang="en-US" dirty="0" smtClean="0">
                <a:hlinkClick r:id="rId9" tooltip="Positron"/>
              </a:rPr>
              <a:t>positron</a:t>
            </a:r>
            <a:r>
              <a:rPr lang="en-US" dirty="0" smtClean="0"/>
              <a:t> and a </a:t>
            </a:r>
            <a:r>
              <a:rPr lang="en-US" dirty="0" smtClean="0">
                <a:hlinkClick r:id="rId10" tooltip="Neutron"/>
              </a:rPr>
              <a:t>neutron</a:t>
            </a:r>
            <a:r>
              <a:rPr lang="en-US" dirty="0" smtClean="0"/>
              <a:t>.</a:t>
            </a:r>
            <a:endParaRPr lang="en-US" dirty="0"/>
          </a:p>
        </p:txBody>
      </p:sp>
      <p:sp>
        <p:nvSpPr>
          <p:cNvPr id="4" name="Slide Number Placeholder 3"/>
          <p:cNvSpPr>
            <a:spLocks noGrp="1"/>
          </p:cNvSpPr>
          <p:nvPr>
            <p:ph type="sldNum" sz="quarter" idx="10"/>
          </p:nvPr>
        </p:nvSpPr>
        <p:spPr/>
        <p:txBody>
          <a:bodyPr/>
          <a:lstStyle/>
          <a:p>
            <a:fld id="{7969692B-E830-664A-93C0-D605DC08331D}" type="slidenum">
              <a:rPr lang="en-US" smtClean="0"/>
              <a:t>82</a:t>
            </a:fld>
            <a:endParaRPr lang="en-US"/>
          </a:p>
        </p:txBody>
      </p:sp>
    </p:spTree>
    <p:extLst>
      <p:ext uri="{BB962C8B-B14F-4D97-AF65-F5344CB8AC3E}">
        <p14:creationId xmlns:p14="http://schemas.microsoft.com/office/powerpoint/2010/main" val="1478062474"/>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Instruments that measure </a:t>
            </a:r>
            <a:r>
              <a:rPr lang="en-US" dirty="0" err="1" smtClean="0"/>
              <a:t>geoneutrinos</a:t>
            </a:r>
            <a:r>
              <a:rPr lang="en-US" dirty="0" smtClean="0"/>
              <a:t> are large </a:t>
            </a:r>
            <a:r>
              <a:rPr lang="en-US" u="none" dirty="0" smtClean="0">
                <a:solidFill>
                  <a:schemeClr val="tx1">
                    <a:lumMod val="95000"/>
                    <a:lumOff val="5000"/>
                  </a:schemeClr>
                </a:solidFill>
                <a:hlinkClick r:id="rId3" tooltip="Neutrino detector"/>
              </a:rPr>
              <a:t>scintillation detectors</a:t>
            </a:r>
            <a:r>
              <a:rPr lang="en-US" dirty="0" smtClean="0"/>
              <a:t>. They use the </a:t>
            </a:r>
            <a:r>
              <a:rPr lang="en-US" i="1" dirty="0" smtClean="0"/>
              <a:t>inverse beta decay</a:t>
            </a:r>
            <a:r>
              <a:rPr lang="en-US" dirty="0" smtClean="0"/>
              <a:t> reaction, a method proposed by </a:t>
            </a:r>
            <a:r>
              <a:rPr lang="en-US" dirty="0" smtClean="0">
                <a:hlinkClick r:id="rId4" tooltip="Bruno Pontecorvo"/>
              </a:rPr>
              <a:t>Bruno Pontecorvo</a:t>
            </a:r>
            <a:r>
              <a:rPr lang="en-US" dirty="0" smtClean="0"/>
              <a:t> that </a:t>
            </a:r>
            <a:r>
              <a:rPr lang="en-US" dirty="0" smtClean="0">
                <a:hlinkClick r:id="rId5" tooltip="Frederick Reines"/>
              </a:rPr>
              <a:t>Frederick Reines</a:t>
            </a:r>
            <a:r>
              <a:rPr lang="en-US" dirty="0" smtClean="0"/>
              <a:t> and </a:t>
            </a:r>
            <a:r>
              <a:rPr lang="en-US" dirty="0" smtClean="0">
                <a:hlinkClick r:id="rId6" tooltip="Clyde Cowan"/>
              </a:rPr>
              <a:t>Clyde Cowan</a:t>
            </a:r>
            <a:r>
              <a:rPr lang="en-US" dirty="0" smtClean="0"/>
              <a:t> employed in their </a:t>
            </a:r>
            <a:r>
              <a:rPr lang="en-US" dirty="0" smtClean="0">
                <a:hlinkClick r:id="rId7" tooltip="Cowan–Reines neutrino experiment"/>
              </a:rPr>
              <a:t>pioneering experiments in 1950s</a:t>
            </a:r>
            <a:r>
              <a:rPr lang="en-US" dirty="0" smtClean="0"/>
              <a:t>. Inverse beta decay is a charged current weak interaction, where an electron antineutrino interacts with a </a:t>
            </a:r>
            <a:r>
              <a:rPr lang="en-US" dirty="0" smtClean="0">
                <a:hlinkClick r:id="rId8" tooltip="Proton"/>
              </a:rPr>
              <a:t>proton</a:t>
            </a:r>
            <a:r>
              <a:rPr lang="en-US" dirty="0" smtClean="0"/>
              <a:t>, producing a </a:t>
            </a:r>
            <a:r>
              <a:rPr lang="en-US" dirty="0" smtClean="0">
                <a:hlinkClick r:id="rId9" tooltip="Positron"/>
              </a:rPr>
              <a:t>positron</a:t>
            </a:r>
            <a:r>
              <a:rPr lang="en-US" dirty="0" smtClean="0"/>
              <a:t> and a </a:t>
            </a:r>
            <a:r>
              <a:rPr lang="en-US" dirty="0" smtClean="0">
                <a:hlinkClick r:id="rId10" tooltip="Neutron"/>
              </a:rPr>
              <a:t>neutron</a:t>
            </a:r>
            <a:r>
              <a:rPr lang="en-US" dirty="0" smtClean="0"/>
              <a:t>.  Light flashes occurring from these reactions,</a:t>
            </a:r>
            <a:r>
              <a:rPr lang="en-US" baseline="0" dirty="0" smtClean="0"/>
              <a:t> and picked up by the PMTs, are evidence that such a beta decay happened, and the duration between real-time flashes can distinguish between solar, reactor and </a:t>
            </a:r>
            <a:r>
              <a:rPr lang="en-US" baseline="0" dirty="0" err="1" smtClean="0"/>
              <a:t>geoneutrinos</a:t>
            </a:r>
            <a:r>
              <a:rPr lang="en-US" baseline="0" dirty="0" smtClean="0"/>
              <a:t>.</a:t>
            </a:r>
            <a:endParaRPr lang="en-US" dirty="0"/>
          </a:p>
        </p:txBody>
      </p:sp>
      <p:sp>
        <p:nvSpPr>
          <p:cNvPr id="4" name="Slide Number Placeholder 3"/>
          <p:cNvSpPr>
            <a:spLocks noGrp="1"/>
          </p:cNvSpPr>
          <p:nvPr>
            <p:ph type="sldNum" sz="quarter" idx="10"/>
          </p:nvPr>
        </p:nvSpPr>
        <p:spPr/>
        <p:txBody>
          <a:bodyPr/>
          <a:lstStyle/>
          <a:p>
            <a:fld id="{7969692B-E830-664A-93C0-D605DC08331D}" type="slidenum">
              <a:rPr lang="en-US" smtClean="0"/>
              <a:t>83</a:t>
            </a:fld>
            <a:endParaRPr lang="en-US"/>
          </a:p>
        </p:txBody>
      </p:sp>
    </p:spTree>
    <p:extLst>
      <p:ext uri="{BB962C8B-B14F-4D97-AF65-F5344CB8AC3E}">
        <p14:creationId xmlns:p14="http://schemas.microsoft.com/office/powerpoint/2010/main" val="147806247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HYPOTHESIZED TO BE THE SIZE OF MARS.</a:t>
            </a:r>
            <a:endParaRPr lang="en-US" dirty="0"/>
          </a:p>
        </p:txBody>
      </p:sp>
      <p:sp>
        <p:nvSpPr>
          <p:cNvPr id="4" name="Slide Number Placeholder 3"/>
          <p:cNvSpPr>
            <a:spLocks noGrp="1"/>
          </p:cNvSpPr>
          <p:nvPr>
            <p:ph type="sldNum" sz="quarter" idx="10"/>
          </p:nvPr>
        </p:nvSpPr>
        <p:spPr/>
        <p:txBody>
          <a:bodyPr/>
          <a:lstStyle/>
          <a:p>
            <a:fld id="{7969692B-E830-664A-93C0-D605DC08331D}" type="slidenum">
              <a:rPr lang="en-US" smtClean="0"/>
              <a:t>30</a:t>
            </a:fld>
            <a:endParaRPr lang="en-US"/>
          </a:p>
        </p:txBody>
      </p:sp>
    </p:spTree>
    <p:extLst>
      <p:ext uri="{BB962C8B-B14F-4D97-AF65-F5344CB8AC3E}">
        <p14:creationId xmlns:p14="http://schemas.microsoft.com/office/powerpoint/2010/main" val="1478062474"/>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Instruments that measure </a:t>
            </a:r>
            <a:r>
              <a:rPr lang="en-US" dirty="0" err="1" smtClean="0"/>
              <a:t>geoneutrinos</a:t>
            </a:r>
            <a:r>
              <a:rPr lang="en-US" dirty="0" smtClean="0"/>
              <a:t> are large </a:t>
            </a:r>
            <a:r>
              <a:rPr lang="en-US" u="none" dirty="0" smtClean="0">
                <a:solidFill>
                  <a:schemeClr val="tx1">
                    <a:lumMod val="95000"/>
                    <a:lumOff val="5000"/>
                  </a:schemeClr>
                </a:solidFill>
                <a:hlinkClick r:id="rId3" tooltip="Neutrino detector"/>
              </a:rPr>
              <a:t>scintillation detectors</a:t>
            </a:r>
            <a:r>
              <a:rPr lang="en-US" dirty="0" smtClean="0"/>
              <a:t>. They use the </a:t>
            </a:r>
            <a:r>
              <a:rPr lang="en-US" i="1" dirty="0" smtClean="0"/>
              <a:t>inverse beta decay</a:t>
            </a:r>
            <a:r>
              <a:rPr lang="en-US" dirty="0" smtClean="0"/>
              <a:t> reaction, a method proposed by </a:t>
            </a:r>
            <a:r>
              <a:rPr lang="en-US" dirty="0" smtClean="0">
                <a:hlinkClick r:id="rId4" tooltip="Bruno Pontecorvo"/>
              </a:rPr>
              <a:t>Bruno Pontecorvo</a:t>
            </a:r>
            <a:r>
              <a:rPr lang="en-US" dirty="0" smtClean="0"/>
              <a:t> that </a:t>
            </a:r>
            <a:r>
              <a:rPr lang="en-US" dirty="0" smtClean="0">
                <a:hlinkClick r:id="rId5" tooltip="Frederick Reines"/>
              </a:rPr>
              <a:t>Frederick Reines</a:t>
            </a:r>
            <a:r>
              <a:rPr lang="en-US" dirty="0" smtClean="0"/>
              <a:t> and </a:t>
            </a:r>
            <a:r>
              <a:rPr lang="en-US" dirty="0" smtClean="0">
                <a:hlinkClick r:id="rId6" tooltip="Clyde Cowan"/>
              </a:rPr>
              <a:t>Clyde Cowan</a:t>
            </a:r>
            <a:r>
              <a:rPr lang="en-US" dirty="0" smtClean="0"/>
              <a:t> employed in their </a:t>
            </a:r>
            <a:r>
              <a:rPr lang="en-US" dirty="0" smtClean="0">
                <a:hlinkClick r:id="rId7" tooltip="Cowan–Reines neutrino experiment"/>
              </a:rPr>
              <a:t>pioneering experiments in 1950s</a:t>
            </a:r>
            <a:r>
              <a:rPr lang="en-US" dirty="0" smtClean="0"/>
              <a:t>. Inverse beta decay is a charged current weak interaction, where an electron antineutrino interacts with a </a:t>
            </a:r>
            <a:r>
              <a:rPr lang="en-US" dirty="0" smtClean="0">
                <a:hlinkClick r:id="rId8" tooltip="Proton"/>
              </a:rPr>
              <a:t>proton</a:t>
            </a:r>
            <a:r>
              <a:rPr lang="en-US" dirty="0" smtClean="0"/>
              <a:t>, producing a </a:t>
            </a:r>
            <a:r>
              <a:rPr lang="en-US" dirty="0" smtClean="0">
                <a:hlinkClick r:id="rId9" tooltip="Positron"/>
              </a:rPr>
              <a:t>positron</a:t>
            </a:r>
            <a:r>
              <a:rPr lang="en-US" dirty="0" smtClean="0"/>
              <a:t> and a </a:t>
            </a:r>
            <a:r>
              <a:rPr lang="en-US" dirty="0" smtClean="0">
                <a:hlinkClick r:id="rId10" tooltip="Neutron"/>
              </a:rPr>
              <a:t>neutron</a:t>
            </a:r>
            <a:r>
              <a:rPr lang="en-US" dirty="0" smtClean="0"/>
              <a:t>.</a:t>
            </a:r>
            <a:endParaRPr lang="en-US" dirty="0"/>
          </a:p>
        </p:txBody>
      </p:sp>
      <p:sp>
        <p:nvSpPr>
          <p:cNvPr id="4" name="Slide Number Placeholder 3"/>
          <p:cNvSpPr>
            <a:spLocks noGrp="1"/>
          </p:cNvSpPr>
          <p:nvPr>
            <p:ph type="sldNum" sz="quarter" idx="10"/>
          </p:nvPr>
        </p:nvSpPr>
        <p:spPr/>
        <p:txBody>
          <a:bodyPr/>
          <a:lstStyle/>
          <a:p>
            <a:fld id="{7969692B-E830-664A-93C0-D605DC08331D}" type="slidenum">
              <a:rPr lang="en-US" smtClean="0"/>
              <a:t>84</a:t>
            </a:fld>
            <a:endParaRPr lang="en-US"/>
          </a:p>
        </p:txBody>
      </p:sp>
    </p:spTree>
    <p:extLst>
      <p:ext uri="{BB962C8B-B14F-4D97-AF65-F5344CB8AC3E}">
        <p14:creationId xmlns:p14="http://schemas.microsoft.com/office/powerpoint/2010/main" val="1478062474"/>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Instruments that measure </a:t>
            </a:r>
            <a:r>
              <a:rPr lang="en-US" dirty="0" err="1" smtClean="0"/>
              <a:t>geoneutrinos</a:t>
            </a:r>
            <a:r>
              <a:rPr lang="en-US" dirty="0" smtClean="0"/>
              <a:t> are large </a:t>
            </a:r>
            <a:r>
              <a:rPr lang="en-US" u="none" dirty="0" smtClean="0">
                <a:solidFill>
                  <a:schemeClr val="tx1">
                    <a:lumMod val="95000"/>
                    <a:lumOff val="5000"/>
                  </a:schemeClr>
                </a:solidFill>
                <a:hlinkClick r:id="rId3" tooltip="Neutrino detector"/>
              </a:rPr>
              <a:t>scintillation detectors</a:t>
            </a:r>
            <a:r>
              <a:rPr lang="en-US" dirty="0" smtClean="0"/>
              <a:t>. They use the </a:t>
            </a:r>
            <a:r>
              <a:rPr lang="en-US" i="1" dirty="0" smtClean="0"/>
              <a:t>inverse beta decay</a:t>
            </a:r>
            <a:r>
              <a:rPr lang="en-US" dirty="0" smtClean="0"/>
              <a:t> reaction, a method proposed by </a:t>
            </a:r>
            <a:r>
              <a:rPr lang="en-US" dirty="0" smtClean="0">
                <a:hlinkClick r:id="rId4" tooltip="Bruno Pontecorvo"/>
              </a:rPr>
              <a:t>Bruno Pontecorvo</a:t>
            </a:r>
            <a:r>
              <a:rPr lang="en-US" dirty="0" smtClean="0"/>
              <a:t> that </a:t>
            </a:r>
            <a:r>
              <a:rPr lang="en-US" dirty="0" smtClean="0">
                <a:hlinkClick r:id="rId5" tooltip="Frederick Reines"/>
              </a:rPr>
              <a:t>Frederick Reines</a:t>
            </a:r>
            <a:r>
              <a:rPr lang="en-US" dirty="0" smtClean="0"/>
              <a:t> and </a:t>
            </a:r>
            <a:r>
              <a:rPr lang="en-US" dirty="0" smtClean="0">
                <a:hlinkClick r:id="rId6" tooltip="Clyde Cowan"/>
              </a:rPr>
              <a:t>Clyde Cowan</a:t>
            </a:r>
            <a:r>
              <a:rPr lang="en-US" dirty="0" smtClean="0"/>
              <a:t> employed in their </a:t>
            </a:r>
            <a:r>
              <a:rPr lang="en-US" dirty="0" smtClean="0">
                <a:hlinkClick r:id="rId7" tooltip="Cowan–Reines neutrino experiment"/>
              </a:rPr>
              <a:t>pioneering experiments in 1950s</a:t>
            </a:r>
            <a:r>
              <a:rPr lang="en-US" dirty="0" smtClean="0"/>
              <a:t>. Inverse beta decay is a charged current weak interaction, where an electron antineutrino interacts with a </a:t>
            </a:r>
            <a:r>
              <a:rPr lang="en-US" dirty="0" smtClean="0">
                <a:hlinkClick r:id="rId8" tooltip="Proton"/>
              </a:rPr>
              <a:t>proton</a:t>
            </a:r>
            <a:r>
              <a:rPr lang="en-US" dirty="0" smtClean="0"/>
              <a:t>, producing a </a:t>
            </a:r>
            <a:r>
              <a:rPr lang="en-US" dirty="0" smtClean="0">
                <a:hlinkClick r:id="rId9" tooltip="Positron"/>
              </a:rPr>
              <a:t>positron</a:t>
            </a:r>
            <a:r>
              <a:rPr lang="en-US" dirty="0" smtClean="0"/>
              <a:t> and a </a:t>
            </a:r>
            <a:r>
              <a:rPr lang="en-US" dirty="0" smtClean="0">
                <a:hlinkClick r:id="rId10" tooltip="Neutron"/>
              </a:rPr>
              <a:t>neutron</a:t>
            </a:r>
            <a:r>
              <a:rPr lang="en-US" dirty="0" smtClean="0"/>
              <a:t>.</a:t>
            </a:r>
            <a:endParaRPr lang="en-US" dirty="0"/>
          </a:p>
        </p:txBody>
      </p:sp>
      <p:sp>
        <p:nvSpPr>
          <p:cNvPr id="4" name="Slide Number Placeholder 3"/>
          <p:cNvSpPr>
            <a:spLocks noGrp="1"/>
          </p:cNvSpPr>
          <p:nvPr>
            <p:ph type="sldNum" sz="quarter" idx="10"/>
          </p:nvPr>
        </p:nvSpPr>
        <p:spPr/>
        <p:txBody>
          <a:bodyPr/>
          <a:lstStyle/>
          <a:p>
            <a:fld id="{7969692B-E830-664A-93C0-D605DC08331D}" type="slidenum">
              <a:rPr lang="en-US" smtClean="0"/>
              <a:t>85</a:t>
            </a:fld>
            <a:endParaRPr lang="en-US"/>
          </a:p>
        </p:txBody>
      </p:sp>
    </p:spTree>
    <p:extLst>
      <p:ext uri="{BB962C8B-B14F-4D97-AF65-F5344CB8AC3E}">
        <p14:creationId xmlns:p14="http://schemas.microsoft.com/office/powerpoint/2010/main" val="1478062474"/>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Instruments that measure </a:t>
            </a:r>
            <a:r>
              <a:rPr lang="en-US" dirty="0" err="1" smtClean="0"/>
              <a:t>geoneutrinos</a:t>
            </a:r>
            <a:r>
              <a:rPr lang="en-US" dirty="0" smtClean="0"/>
              <a:t> are large </a:t>
            </a:r>
            <a:r>
              <a:rPr lang="en-US" u="none" dirty="0" smtClean="0">
                <a:solidFill>
                  <a:schemeClr val="tx1">
                    <a:lumMod val="95000"/>
                    <a:lumOff val="5000"/>
                  </a:schemeClr>
                </a:solidFill>
                <a:hlinkClick r:id="rId3" tooltip="Neutrino detector"/>
              </a:rPr>
              <a:t>scintillation detectors</a:t>
            </a:r>
            <a:r>
              <a:rPr lang="en-US" dirty="0" smtClean="0"/>
              <a:t>. They use the </a:t>
            </a:r>
            <a:r>
              <a:rPr lang="en-US" i="1" dirty="0" smtClean="0"/>
              <a:t>inverse beta decay</a:t>
            </a:r>
            <a:r>
              <a:rPr lang="en-US" dirty="0" smtClean="0"/>
              <a:t> reaction, a method proposed by </a:t>
            </a:r>
            <a:r>
              <a:rPr lang="en-US" dirty="0" smtClean="0">
                <a:hlinkClick r:id="rId4" tooltip="Bruno Pontecorvo"/>
              </a:rPr>
              <a:t>Bruno Pontecorvo</a:t>
            </a:r>
            <a:r>
              <a:rPr lang="en-US" dirty="0" smtClean="0"/>
              <a:t> that </a:t>
            </a:r>
            <a:r>
              <a:rPr lang="en-US" dirty="0" smtClean="0">
                <a:hlinkClick r:id="rId5" tooltip="Frederick Reines"/>
              </a:rPr>
              <a:t>Frederick Reines</a:t>
            </a:r>
            <a:r>
              <a:rPr lang="en-US" dirty="0" smtClean="0"/>
              <a:t> and </a:t>
            </a:r>
            <a:r>
              <a:rPr lang="en-US" dirty="0" smtClean="0">
                <a:hlinkClick r:id="rId6" tooltip="Clyde Cowan"/>
              </a:rPr>
              <a:t>Clyde Cowan</a:t>
            </a:r>
            <a:r>
              <a:rPr lang="en-US" dirty="0" smtClean="0"/>
              <a:t> employed in their </a:t>
            </a:r>
            <a:r>
              <a:rPr lang="en-US" dirty="0" smtClean="0">
                <a:hlinkClick r:id="rId7" tooltip="Cowan–Reines neutrino experiment"/>
              </a:rPr>
              <a:t>pioneering experiments in 1950s</a:t>
            </a:r>
            <a:r>
              <a:rPr lang="en-US" dirty="0" smtClean="0"/>
              <a:t>. Inverse beta decay is a charged current weak interaction, where an electron antineutrino interacts with a </a:t>
            </a:r>
            <a:r>
              <a:rPr lang="en-US" dirty="0" smtClean="0">
                <a:hlinkClick r:id="rId8" tooltip="Proton"/>
              </a:rPr>
              <a:t>proton</a:t>
            </a:r>
            <a:r>
              <a:rPr lang="en-US" dirty="0" smtClean="0"/>
              <a:t>, producing a </a:t>
            </a:r>
            <a:r>
              <a:rPr lang="en-US" dirty="0" smtClean="0">
                <a:hlinkClick r:id="rId9" tooltip="Positron"/>
              </a:rPr>
              <a:t>positron</a:t>
            </a:r>
            <a:r>
              <a:rPr lang="en-US" dirty="0" smtClean="0"/>
              <a:t> and a </a:t>
            </a:r>
            <a:r>
              <a:rPr lang="en-US" dirty="0" smtClean="0">
                <a:hlinkClick r:id="rId10" tooltip="Neutron"/>
              </a:rPr>
              <a:t>neutron</a:t>
            </a:r>
            <a:r>
              <a:rPr lang="en-US" dirty="0" smtClean="0"/>
              <a:t>.</a:t>
            </a:r>
            <a:endParaRPr lang="en-US" dirty="0"/>
          </a:p>
        </p:txBody>
      </p:sp>
      <p:sp>
        <p:nvSpPr>
          <p:cNvPr id="4" name="Slide Number Placeholder 3"/>
          <p:cNvSpPr>
            <a:spLocks noGrp="1"/>
          </p:cNvSpPr>
          <p:nvPr>
            <p:ph type="sldNum" sz="quarter" idx="10"/>
          </p:nvPr>
        </p:nvSpPr>
        <p:spPr/>
        <p:txBody>
          <a:bodyPr/>
          <a:lstStyle/>
          <a:p>
            <a:fld id="{7969692B-E830-664A-93C0-D605DC08331D}" type="slidenum">
              <a:rPr lang="en-US" smtClean="0"/>
              <a:t>86</a:t>
            </a:fld>
            <a:endParaRPr lang="en-US"/>
          </a:p>
        </p:txBody>
      </p:sp>
    </p:spTree>
    <p:extLst>
      <p:ext uri="{BB962C8B-B14F-4D97-AF65-F5344CB8AC3E}">
        <p14:creationId xmlns:p14="http://schemas.microsoft.com/office/powerpoint/2010/main" val="1478062474"/>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Instruments that measure </a:t>
            </a:r>
            <a:r>
              <a:rPr lang="en-US" dirty="0" err="1" smtClean="0"/>
              <a:t>geoneutrinos</a:t>
            </a:r>
            <a:r>
              <a:rPr lang="en-US" dirty="0" smtClean="0"/>
              <a:t> are large </a:t>
            </a:r>
            <a:r>
              <a:rPr lang="en-US" u="none" dirty="0" smtClean="0">
                <a:solidFill>
                  <a:schemeClr val="tx1">
                    <a:lumMod val="95000"/>
                    <a:lumOff val="5000"/>
                  </a:schemeClr>
                </a:solidFill>
                <a:hlinkClick r:id="rId3" tooltip="Neutrino detector"/>
              </a:rPr>
              <a:t>scintillation detectors</a:t>
            </a:r>
            <a:r>
              <a:rPr lang="en-US" dirty="0" smtClean="0"/>
              <a:t>. They use the </a:t>
            </a:r>
            <a:r>
              <a:rPr lang="en-US" i="1" dirty="0" smtClean="0"/>
              <a:t>inverse beta decay</a:t>
            </a:r>
            <a:r>
              <a:rPr lang="en-US" dirty="0" smtClean="0"/>
              <a:t> reaction, a method proposed by </a:t>
            </a:r>
            <a:r>
              <a:rPr lang="en-US" dirty="0" smtClean="0">
                <a:hlinkClick r:id="rId4" tooltip="Bruno Pontecorvo"/>
              </a:rPr>
              <a:t>Bruno Pontecorvo</a:t>
            </a:r>
            <a:r>
              <a:rPr lang="en-US" dirty="0" smtClean="0"/>
              <a:t> that </a:t>
            </a:r>
            <a:r>
              <a:rPr lang="en-US" dirty="0" smtClean="0">
                <a:hlinkClick r:id="rId5" tooltip="Frederick Reines"/>
              </a:rPr>
              <a:t>Frederick Reines</a:t>
            </a:r>
            <a:r>
              <a:rPr lang="en-US" dirty="0" smtClean="0"/>
              <a:t> and </a:t>
            </a:r>
            <a:r>
              <a:rPr lang="en-US" dirty="0" smtClean="0">
                <a:hlinkClick r:id="rId6" tooltip="Clyde Cowan"/>
              </a:rPr>
              <a:t>Clyde Cowan</a:t>
            </a:r>
            <a:r>
              <a:rPr lang="en-US" dirty="0" smtClean="0"/>
              <a:t> employed in their </a:t>
            </a:r>
            <a:r>
              <a:rPr lang="en-US" dirty="0" smtClean="0">
                <a:hlinkClick r:id="rId7" tooltip="Cowan–Reines neutrino experiment"/>
              </a:rPr>
              <a:t>pioneering experiments in 1950s</a:t>
            </a:r>
            <a:r>
              <a:rPr lang="en-US" dirty="0" smtClean="0"/>
              <a:t>. Inverse beta decay is a charged current weak interaction, where an electron antineutrino interacts with a </a:t>
            </a:r>
            <a:r>
              <a:rPr lang="en-US" dirty="0" smtClean="0">
                <a:hlinkClick r:id="rId8" tooltip="Proton"/>
              </a:rPr>
              <a:t>proton</a:t>
            </a:r>
            <a:r>
              <a:rPr lang="en-US" dirty="0" smtClean="0"/>
              <a:t>, producing a </a:t>
            </a:r>
            <a:r>
              <a:rPr lang="en-US" dirty="0" smtClean="0">
                <a:hlinkClick r:id="rId9" tooltip="Positron"/>
              </a:rPr>
              <a:t>positron</a:t>
            </a:r>
            <a:r>
              <a:rPr lang="en-US" dirty="0" smtClean="0"/>
              <a:t> and a </a:t>
            </a:r>
            <a:r>
              <a:rPr lang="en-US" dirty="0" smtClean="0">
                <a:hlinkClick r:id="rId10" tooltip="Neutron"/>
              </a:rPr>
              <a:t>neutron</a:t>
            </a:r>
            <a:r>
              <a:rPr lang="en-US" dirty="0" smtClean="0"/>
              <a:t>.</a:t>
            </a:r>
            <a:endParaRPr lang="en-US" dirty="0"/>
          </a:p>
        </p:txBody>
      </p:sp>
      <p:sp>
        <p:nvSpPr>
          <p:cNvPr id="4" name="Slide Number Placeholder 3"/>
          <p:cNvSpPr>
            <a:spLocks noGrp="1"/>
          </p:cNvSpPr>
          <p:nvPr>
            <p:ph type="sldNum" sz="quarter" idx="10"/>
          </p:nvPr>
        </p:nvSpPr>
        <p:spPr/>
        <p:txBody>
          <a:bodyPr/>
          <a:lstStyle/>
          <a:p>
            <a:fld id="{7969692B-E830-664A-93C0-D605DC08331D}" type="slidenum">
              <a:rPr lang="en-US" smtClean="0"/>
              <a:t>87</a:t>
            </a:fld>
            <a:endParaRPr lang="en-US"/>
          </a:p>
        </p:txBody>
      </p:sp>
    </p:spTree>
    <p:extLst>
      <p:ext uri="{BB962C8B-B14F-4D97-AF65-F5344CB8AC3E}">
        <p14:creationId xmlns:p14="http://schemas.microsoft.com/office/powerpoint/2010/main" val="1478062474"/>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Instruments that measure </a:t>
            </a:r>
            <a:r>
              <a:rPr lang="en-US" dirty="0" err="1" smtClean="0"/>
              <a:t>geoneutrinos</a:t>
            </a:r>
            <a:r>
              <a:rPr lang="en-US" dirty="0" smtClean="0"/>
              <a:t> are large </a:t>
            </a:r>
            <a:r>
              <a:rPr lang="en-US" u="none" dirty="0" smtClean="0">
                <a:solidFill>
                  <a:schemeClr val="tx1">
                    <a:lumMod val="95000"/>
                    <a:lumOff val="5000"/>
                  </a:schemeClr>
                </a:solidFill>
                <a:hlinkClick r:id="rId3" tooltip="Neutrino detector"/>
              </a:rPr>
              <a:t>scintillation detectors</a:t>
            </a:r>
            <a:r>
              <a:rPr lang="en-US" dirty="0" smtClean="0"/>
              <a:t>. They use the </a:t>
            </a:r>
            <a:r>
              <a:rPr lang="en-US" i="1" dirty="0" smtClean="0"/>
              <a:t>inverse beta decay</a:t>
            </a:r>
            <a:r>
              <a:rPr lang="en-US" dirty="0" smtClean="0"/>
              <a:t> reaction, a method proposed by </a:t>
            </a:r>
            <a:r>
              <a:rPr lang="en-US" dirty="0" smtClean="0">
                <a:hlinkClick r:id="rId4" tooltip="Bruno Pontecorvo"/>
              </a:rPr>
              <a:t>Bruno Pontecorvo</a:t>
            </a:r>
            <a:r>
              <a:rPr lang="en-US" dirty="0" smtClean="0"/>
              <a:t> that </a:t>
            </a:r>
            <a:r>
              <a:rPr lang="en-US" dirty="0" smtClean="0">
                <a:hlinkClick r:id="rId5" tooltip="Frederick Reines"/>
              </a:rPr>
              <a:t>Frederick Reines</a:t>
            </a:r>
            <a:r>
              <a:rPr lang="en-US" dirty="0" smtClean="0"/>
              <a:t> and </a:t>
            </a:r>
            <a:r>
              <a:rPr lang="en-US" dirty="0" smtClean="0">
                <a:hlinkClick r:id="rId6" tooltip="Clyde Cowan"/>
              </a:rPr>
              <a:t>Clyde Cowan</a:t>
            </a:r>
            <a:r>
              <a:rPr lang="en-US" dirty="0" smtClean="0"/>
              <a:t> employed in their </a:t>
            </a:r>
            <a:r>
              <a:rPr lang="en-US" dirty="0" smtClean="0">
                <a:hlinkClick r:id="rId7" tooltip="Cowan–Reines neutrino experiment"/>
              </a:rPr>
              <a:t>pioneering experiments in 1950s</a:t>
            </a:r>
            <a:r>
              <a:rPr lang="en-US" dirty="0" smtClean="0"/>
              <a:t>. Inverse beta decay is a charged current weak interaction, where an electron antineutrino interacts with a </a:t>
            </a:r>
            <a:r>
              <a:rPr lang="en-US" dirty="0" smtClean="0">
                <a:hlinkClick r:id="rId8" tooltip="Proton"/>
              </a:rPr>
              <a:t>proton</a:t>
            </a:r>
            <a:r>
              <a:rPr lang="en-US" dirty="0" smtClean="0"/>
              <a:t>, producing a </a:t>
            </a:r>
            <a:r>
              <a:rPr lang="en-US" dirty="0" smtClean="0">
                <a:hlinkClick r:id="rId9" tooltip="Positron"/>
              </a:rPr>
              <a:t>positron</a:t>
            </a:r>
            <a:r>
              <a:rPr lang="en-US" dirty="0" smtClean="0"/>
              <a:t> and a </a:t>
            </a:r>
            <a:r>
              <a:rPr lang="en-US" dirty="0" smtClean="0">
                <a:hlinkClick r:id="rId10" tooltip="Neutron"/>
              </a:rPr>
              <a:t>neutron</a:t>
            </a:r>
            <a:r>
              <a:rPr lang="en-US" dirty="0" smtClean="0"/>
              <a:t>.</a:t>
            </a:r>
            <a:endParaRPr lang="en-US" dirty="0"/>
          </a:p>
        </p:txBody>
      </p:sp>
      <p:sp>
        <p:nvSpPr>
          <p:cNvPr id="4" name="Slide Number Placeholder 3"/>
          <p:cNvSpPr>
            <a:spLocks noGrp="1"/>
          </p:cNvSpPr>
          <p:nvPr>
            <p:ph type="sldNum" sz="quarter" idx="10"/>
          </p:nvPr>
        </p:nvSpPr>
        <p:spPr/>
        <p:txBody>
          <a:bodyPr/>
          <a:lstStyle/>
          <a:p>
            <a:fld id="{7969692B-E830-664A-93C0-D605DC08331D}" type="slidenum">
              <a:rPr lang="en-US" smtClean="0"/>
              <a:t>88</a:t>
            </a:fld>
            <a:endParaRPr lang="en-US"/>
          </a:p>
        </p:txBody>
      </p:sp>
    </p:spTree>
    <p:extLst>
      <p:ext uri="{BB962C8B-B14F-4D97-AF65-F5344CB8AC3E}">
        <p14:creationId xmlns:p14="http://schemas.microsoft.com/office/powerpoint/2010/main" val="1478062474"/>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Instruments that measure </a:t>
            </a:r>
            <a:r>
              <a:rPr lang="en-US" dirty="0" err="1" smtClean="0"/>
              <a:t>geoneutrinos</a:t>
            </a:r>
            <a:r>
              <a:rPr lang="en-US" dirty="0" smtClean="0"/>
              <a:t> are large </a:t>
            </a:r>
            <a:r>
              <a:rPr lang="en-US" u="none" dirty="0" smtClean="0">
                <a:solidFill>
                  <a:schemeClr val="tx1">
                    <a:lumMod val="95000"/>
                    <a:lumOff val="5000"/>
                  </a:schemeClr>
                </a:solidFill>
                <a:hlinkClick r:id="rId3" tooltip="Neutrino detector"/>
              </a:rPr>
              <a:t>scintillation detectors</a:t>
            </a:r>
            <a:r>
              <a:rPr lang="en-US" dirty="0" smtClean="0"/>
              <a:t>. They use the </a:t>
            </a:r>
            <a:r>
              <a:rPr lang="en-US" i="1" dirty="0" smtClean="0"/>
              <a:t>inverse beta decay</a:t>
            </a:r>
            <a:r>
              <a:rPr lang="en-US" dirty="0" smtClean="0"/>
              <a:t> reaction, a method proposed by </a:t>
            </a:r>
            <a:r>
              <a:rPr lang="en-US" dirty="0" smtClean="0">
                <a:hlinkClick r:id="rId4" tooltip="Bruno Pontecorvo"/>
              </a:rPr>
              <a:t>Bruno Pontecorvo</a:t>
            </a:r>
            <a:r>
              <a:rPr lang="en-US" dirty="0" smtClean="0"/>
              <a:t> that </a:t>
            </a:r>
            <a:r>
              <a:rPr lang="en-US" dirty="0" smtClean="0">
                <a:hlinkClick r:id="rId5" tooltip="Frederick Reines"/>
              </a:rPr>
              <a:t>Frederick Reines</a:t>
            </a:r>
            <a:r>
              <a:rPr lang="en-US" dirty="0" smtClean="0"/>
              <a:t> and </a:t>
            </a:r>
            <a:r>
              <a:rPr lang="en-US" dirty="0" smtClean="0">
                <a:hlinkClick r:id="rId6" tooltip="Clyde Cowan"/>
              </a:rPr>
              <a:t>Clyde Cowan</a:t>
            </a:r>
            <a:r>
              <a:rPr lang="en-US" dirty="0" smtClean="0"/>
              <a:t> employed in their </a:t>
            </a:r>
            <a:r>
              <a:rPr lang="en-US" dirty="0" smtClean="0">
                <a:hlinkClick r:id="rId7" tooltip="Cowan–Reines neutrino experiment"/>
              </a:rPr>
              <a:t>pioneering experiments in 1950s</a:t>
            </a:r>
            <a:r>
              <a:rPr lang="en-US" dirty="0" smtClean="0"/>
              <a:t>. Inverse beta decay is a charged current weak interaction, where an electron antineutrino interacts with a </a:t>
            </a:r>
            <a:r>
              <a:rPr lang="en-US" dirty="0" smtClean="0">
                <a:hlinkClick r:id="rId8" tooltip="Proton"/>
              </a:rPr>
              <a:t>proton</a:t>
            </a:r>
            <a:r>
              <a:rPr lang="en-US" dirty="0" smtClean="0"/>
              <a:t>, producing a </a:t>
            </a:r>
            <a:r>
              <a:rPr lang="en-US" dirty="0" smtClean="0">
                <a:hlinkClick r:id="rId9" tooltip="Positron"/>
              </a:rPr>
              <a:t>positron</a:t>
            </a:r>
            <a:r>
              <a:rPr lang="en-US" dirty="0" smtClean="0"/>
              <a:t> and a </a:t>
            </a:r>
            <a:r>
              <a:rPr lang="en-US" dirty="0" smtClean="0">
                <a:hlinkClick r:id="rId10" tooltip="Neutron"/>
              </a:rPr>
              <a:t>neutron</a:t>
            </a:r>
            <a:r>
              <a:rPr lang="en-US" dirty="0" smtClean="0"/>
              <a:t>.</a:t>
            </a:r>
            <a:endParaRPr lang="en-US" dirty="0"/>
          </a:p>
        </p:txBody>
      </p:sp>
      <p:sp>
        <p:nvSpPr>
          <p:cNvPr id="4" name="Slide Number Placeholder 3"/>
          <p:cNvSpPr>
            <a:spLocks noGrp="1"/>
          </p:cNvSpPr>
          <p:nvPr>
            <p:ph type="sldNum" sz="quarter" idx="10"/>
          </p:nvPr>
        </p:nvSpPr>
        <p:spPr/>
        <p:txBody>
          <a:bodyPr/>
          <a:lstStyle/>
          <a:p>
            <a:fld id="{7969692B-E830-664A-93C0-D605DC08331D}" type="slidenum">
              <a:rPr lang="en-US" smtClean="0"/>
              <a:t>89</a:t>
            </a:fld>
            <a:endParaRPr lang="en-US"/>
          </a:p>
        </p:txBody>
      </p:sp>
    </p:spTree>
    <p:extLst>
      <p:ext uri="{BB962C8B-B14F-4D97-AF65-F5344CB8AC3E}">
        <p14:creationId xmlns:p14="http://schemas.microsoft.com/office/powerpoint/2010/main" val="147806247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mtClean="0"/>
              <a:t>HYPOTHESIZED TO BE THE SIZE OF MARS.</a:t>
            </a:r>
            <a:endParaRPr lang="en-US"/>
          </a:p>
        </p:txBody>
      </p:sp>
      <p:sp>
        <p:nvSpPr>
          <p:cNvPr id="4" name="Slide Number Placeholder 3"/>
          <p:cNvSpPr>
            <a:spLocks noGrp="1"/>
          </p:cNvSpPr>
          <p:nvPr>
            <p:ph type="sldNum" sz="quarter" idx="10"/>
          </p:nvPr>
        </p:nvSpPr>
        <p:spPr/>
        <p:txBody>
          <a:bodyPr/>
          <a:lstStyle/>
          <a:p>
            <a:fld id="{7969692B-E830-664A-93C0-D605DC08331D}" type="slidenum">
              <a:rPr lang="en-US" smtClean="0"/>
              <a:t>31</a:t>
            </a:fld>
            <a:endParaRPr lang="en-US"/>
          </a:p>
        </p:txBody>
      </p:sp>
    </p:spTree>
    <p:extLst>
      <p:ext uri="{BB962C8B-B14F-4D97-AF65-F5344CB8AC3E}">
        <p14:creationId xmlns:p14="http://schemas.microsoft.com/office/powerpoint/2010/main" val="147806247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969692B-E830-664A-93C0-D605DC08331D}" type="slidenum">
              <a:rPr lang="en-US" smtClean="0"/>
              <a:t>32</a:t>
            </a:fld>
            <a:endParaRPr lang="en-US"/>
          </a:p>
        </p:txBody>
      </p:sp>
    </p:spTree>
    <p:extLst>
      <p:ext uri="{BB962C8B-B14F-4D97-AF65-F5344CB8AC3E}">
        <p14:creationId xmlns:p14="http://schemas.microsoft.com/office/powerpoint/2010/main" val="147806247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969692B-E830-664A-93C0-D605DC08331D}" type="slidenum">
              <a:rPr lang="en-US" smtClean="0"/>
              <a:t>33</a:t>
            </a:fld>
            <a:endParaRPr lang="en-US"/>
          </a:p>
        </p:txBody>
      </p:sp>
    </p:spTree>
    <p:extLst>
      <p:ext uri="{BB962C8B-B14F-4D97-AF65-F5344CB8AC3E}">
        <p14:creationId xmlns:p14="http://schemas.microsoft.com/office/powerpoint/2010/main" val="147806247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4FD4D478-43BE-4540-879A-9EA4379C8932}" type="datetimeFigureOut">
              <a:rPr lang="en-US" smtClean="0"/>
              <a:t>6/16/15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B3AABAC-2C17-914D-9543-22FFB72C26ED}" type="slidenum">
              <a:rPr lang="en-US" smtClean="0"/>
              <a:t>‹#›</a:t>
            </a:fld>
            <a:endParaRPr lang="en-US"/>
          </a:p>
        </p:txBody>
      </p:sp>
    </p:spTree>
    <p:extLst>
      <p:ext uri="{BB962C8B-B14F-4D97-AF65-F5344CB8AC3E}">
        <p14:creationId xmlns:p14="http://schemas.microsoft.com/office/powerpoint/2010/main" val="200356721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FD4D478-43BE-4540-879A-9EA4379C8932}" type="datetimeFigureOut">
              <a:rPr lang="en-US" smtClean="0"/>
              <a:t>6/16/15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B3AABAC-2C17-914D-9543-22FFB72C26ED}" type="slidenum">
              <a:rPr lang="en-US" smtClean="0"/>
              <a:t>‹#›</a:t>
            </a:fld>
            <a:endParaRPr lang="en-US"/>
          </a:p>
        </p:txBody>
      </p:sp>
    </p:spTree>
    <p:extLst>
      <p:ext uri="{BB962C8B-B14F-4D97-AF65-F5344CB8AC3E}">
        <p14:creationId xmlns:p14="http://schemas.microsoft.com/office/powerpoint/2010/main" val="222273122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FD4D478-43BE-4540-879A-9EA4379C8932}" type="datetimeFigureOut">
              <a:rPr lang="en-US" smtClean="0"/>
              <a:t>6/16/15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B3AABAC-2C17-914D-9543-22FFB72C26ED}" type="slidenum">
              <a:rPr lang="en-US" smtClean="0"/>
              <a:t>‹#›</a:t>
            </a:fld>
            <a:endParaRPr lang="en-US"/>
          </a:p>
        </p:txBody>
      </p:sp>
    </p:spTree>
    <p:extLst>
      <p:ext uri="{BB962C8B-B14F-4D97-AF65-F5344CB8AC3E}">
        <p14:creationId xmlns:p14="http://schemas.microsoft.com/office/powerpoint/2010/main" val="83687080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FD4D478-43BE-4540-879A-9EA4379C8932}" type="datetimeFigureOut">
              <a:rPr lang="en-US" smtClean="0"/>
              <a:t>6/16/15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B3AABAC-2C17-914D-9543-22FFB72C26ED}" type="slidenum">
              <a:rPr lang="en-US" smtClean="0"/>
              <a:t>‹#›</a:t>
            </a:fld>
            <a:endParaRPr lang="en-US"/>
          </a:p>
        </p:txBody>
      </p:sp>
    </p:spTree>
    <p:extLst>
      <p:ext uri="{BB962C8B-B14F-4D97-AF65-F5344CB8AC3E}">
        <p14:creationId xmlns:p14="http://schemas.microsoft.com/office/powerpoint/2010/main" val="154635852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4FD4D478-43BE-4540-879A-9EA4379C8932}" type="datetimeFigureOut">
              <a:rPr lang="en-US" smtClean="0"/>
              <a:t>6/16/15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B3AABAC-2C17-914D-9543-22FFB72C26ED}" type="slidenum">
              <a:rPr lang="en-US" smtClean="0"/>
              <a:t>‹#›</a:t>
            </a:fld>
            <a:endParaRPr lang="en-US"/>
          </a:p>
        </p:txBody>
      </p:sp>
    </p:spTree>
    <p:extLst>
      <p:ext uri="{BB962C8B-B14F-4D97-AF65-F5344CB8AC3E}">
        <p14:creationId xmlns:p14="http://schemas.microsoft.com/office/powerpoint/2010/main" val="365980658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4FD4D478-43BE-4540-879A-9EA4379C8932}" type="datetimeFigureOut">
              <a:rPr lang="en-US" smtClean="0"/>
              <a:t>6/16/15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B3AABAC-2C17-914D-9543-22FFB72C26ED}" type="slidenum">
              <a:rPr lang="en-US" smtClean="0"/>
              <a:t>‹#›</a:t>
            </a:fld>
            <a:endParaRPr lang="en-US"/>
          </a:p>
        </p:txBody>
      </p:sp>
    </p:spTree>
    <p:extLst>
      <p:ext uri="{BB962C8B-B14F-4D97-AF65-F5344CB8AC3E}">
        <p14:creationId xmlns:p14="http://schemas.microsoft.com/office/powerpoint/2010/main" val="118176121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4FD4D478-43BE-4540-879A-9EA4379C8932}" type="datetimeFigureOut">
              <a:rPr lang="en-US" smtClean="0"/>
              <a:t>6/16/15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5B3AABAC-2C17-914D-9543-22FFB72C26ED}" type="slidenum">
              <a:rPr lang="en-US" smtClean="0"/>
              <a:t>‹#›</a:t>
            </a:fld>
            <a:endParaRPr lang="en-US"/>
          </a:p>
        </p:txBody>
      </p:sp>
    </p:spTree>
    <p:extLst>
      <p:ext uri="{BB962C8B-B14F-4D97-AF65-F5344CB8AC3E}">
        <p14:creationId xmlns:p14="http://schemas.microsoft.com/office/powerpoint/2010/main" val="264052817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4FD4D478-43BE-4540-879A-9EA4379C8932}" type="datetimeFigureOut">
              <a:rPr lang="en-US" smtClean="0"/>
              <a:t>6/16/15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5B3AABAC-2C17-914D-9543-22FFB72C26ED}" type="slidenum">
              <a:rPr lang="en-US" smtClean="0"/>
              <a:t>‹#›</a:t>
            </a:fld>
            <a:endParaRPr lang="en-US"/>
          </a:p>
        </p:txBody>
      </p:sp>
    </p:spTree>
    <p:extLst>
      <p:ext uri="{BB962C8B-B14F-4D97-AF65-F5344CB8AC3E}">
        <p14:creationId xmlns:p14="http://schemas.microsoft.com/office/powerpoint/2010/main" val="299970134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FD4D478-43BE-4540-879A-9EA4379C8932}" type="datetimeFigureOut">
              <a:rPr lang="en-US" smtClean="0"/>
              <a:t>6/16/15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5B3AABAC-2C17-914D-9543-22FFB72C26ED}" type="slidenum">
              <a:rPr lang="en-US" smtClean="0"/>
              <a:t>‹#›</a:t>
            </a:fld>
            <a:endParaRPr lang="en-US"/>
          </a:p>
        </p:txBody>
      </p:sp>
    </p:spTree>
    <p:extLst>
      <p:ext uri="{BB962C8B-B14F-4D97-AF65-F5344CB8AC3E}">
        <p14:creationId xmlns:p14="http://schemas.microsoft.com/office/powerpoint/2010/main" val="12364930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FD4D478-43BE-4540-879A-9EA4379C8932}" type="datetimeFigureOut">
              <a:rPr lang="en-US" smtClean="0"/>
              <a:t>6/16/15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B3AABAC-2C17-914D-9543-22FFB72C26ED}" type="slidenum">
              <a:rPr lang="en-US" smtClean="0"/>
              <a:t>‹#›</a:t>
            </a:fld>
            <a:endParaRPr lang="en-US"/>
          </a:p>
        </p:txBody>
      </p:sp>
    </p:spTree>
    <p:extLst>
      <p:ext uri="{BB962C8B-B14F-4D97-AF65-F5344CB8AC3E}">
        <p14:creationId xmlns:p14="http://schemas.microsoft.com/office/powerpoint/2010/main" val="33538050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FD4D478-43BE-4540-879A-9EA4379C8932}" type="datetimeFigureOut">
              <a:rPr lang="en-US" smtClean="0"/>
              <a:t>6/16/15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B3AABAC-2C17-914D-9543-22FFB72C26ED}" type="slidenum">
              <a:rPr lang="en-US" smtClean="0"/>
              <a:t>‹#›</a:t>
            </a:fld>
            <a:endParaRPr lang="en-US"/>
          </a:p>
        </p:txBody>
      </p:sp>
    </p:spTree>
    <p:extLst>
      <p:ext uri="{BB962C8B-B14F-4D97-AF65-F5344CB8AC3E}">
        <p14:creationId xmlns:p14="http://schemas.microsoft.com/office/powerpoint/2010/main" val="1378516480"/>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FD4D478-43BE-4540-879A-9EA4379C8932}" type="datetimeFigureOut">
              <a:rPr lang="en-US" smtClean="0"/>
              <a:t>6/16/15</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B3AABAC-2C17-914D-9543-22FFB72C26ED}" type="slidenum">
              <a:rPr lang="en-US" smtClean="0"/>
              <a:t>‹#›</a:t>
            </a:fld>
            <a:endParaRPr lang="en-US"/>
          </a:p>
        </p:txBody>
      </p:sp>
    </p:spTree>
    <p:extLst>
      <p:ext uri="{BB962C8B-B14F-4D97-AF65-F5344CB8AC3E}">
        <p14:creationId xmlns:p14="http://schemas.microsoft.com/office/powerpoint/2010/main" val="1724576390"/>
      </p:ext>
    </p:extLst>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1" Type="http://schemas.openxmlformats.org/officeDocument/2006/relationships/image" Target="../media/image10.png"/><Relationship Id="rId12" Type="http://schemas.openxmlformats.org/officeDocument/2006/relationships/image" Target="../media/image11.png"/><Relationship Id="rId1" Type="http://schemas.openxmlformats.org/officeDocument/2006/relationships/slideLayout" Target="../slideLayouts/slideLayout7.xml"/><Relationship Id="rId2" Type="http://schemas.openxmlformats.org/officeDocument/2006/relationships/image" Target="../media/image1.png"/><Relationship Id="rId3" Type="http://schemas.openxmlformats.org/officeDocument/2006/relationships/image" Target="../media/image2.png"/><Relationship Id="rId4" Type="http://schemas.openxmlformats.org/officeDocument/2006/relationships/image" Target="../media/image3.png"/><Relationship Id="rId5" Type="http://schemas.openxmlformats.org/officeDocument/2006/relationships/image" Target="../media/image4.png"/><Relationship Id="rId6" Type="http://schemas.openxmlformats.org/officeDocument/2006/relationships/image" Target="../media/image5.png"/><Relationship Id="rId7" Type="http://schemas.openxmlformats.org/officeDocument/2006/relationships/image" Target="../media/image6.png"/><Relationship Id="rId8" Type="http://schemas.openxmlformats.org/officeDocument/2006/relationships/image" Target="../media/image7.png"/><Relationship Id="rId9" Type="http://schemas.openxmlformats.org/officeDocument/2006/relationships/image" Target="../media/image8.png"/><Relationship Id="rId10" Type="http://schemas.openxmlformats.org/officeDocument/2006/relationships/image" Target="../media/image9.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3.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3.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3.png"/></Relationships>
</file>

<file path=ppt/slides/_rels/slide13.xml.rels><?xml version="1.0" encoding="UTF-8" standalone="yes"?>
<Relationships xmlns="http://schemas.openxmlformats.org/package/2006/relationships"><Relationship Id="rId3" Type="http://schemas.openxmlformats.org/officeDocument/2006/relationships/image" Target="../media/image14.png"/><Relationship Id="rId4" Type="http://schemas.openxmlformats.org/officeDocument/2006/relationships/image" Target="../media/image15.png"/><Relationship Id="rId1" Type="http://schemas.openxmlformats.org/officeDocument/2006/relationships/slideLayout" Target="../slideLayouts/slideLayout7.xml"/><Relationship Id="rId2" Type="http://schemas.openxmlformats.org/officeDocument/2006/relationships/notesSlide" Target="../notesSlides/notesSlide1.xml"/></Relationships>
</file>

<file path=ppt/slides/_rels/slide14.xml.rels><?xml version="1.0" encoding="UTF-8" standalone="yes"?>
<Relationships xmlns="http://schemas.openxmlformats.org/package/2006/relationships"><Relationship Id="rId3" Type="http://schemas.openxmlformats.org/officeDocument/2006/relationships/image" Target="../media/image14.png"/><Relationship Id="rId4" Type="http://schemas.openxmlformats.org/officeDocument/2006/relationships/image" Target="../media/image15.png"/><Relationship Id="rId1" Type="http://schemas.openxmlformats.org/officeDocument/2006/relationships/slideLayout" Target="../slideLayouts/slideLayout7.xml"/><Relationship Id="rId2" Type="http://schemas.openxmlformats.org/officeDocument/2006/relationships/notesSlide" Target="../notesSlides/notesSlide2.xml"/></Relationships>
</file>

<file path=ppt/slides/_rels/slide15.xml.rels><?xml version="1.0" encoding="UTF-8" standalone="yes"?>
<Relationships xmlns="http://schemas.openxmlformats.org/package/2006/relationships"><Relationship Id="rId3" Type="http://schemas.openxmlformats.org/officeDocument/2006/relationships/image" Target="../media/image14.png"/><Relationship Id="rId4" Type="http://schemas.openxmlformats.org/officeDocument/2006/relationships/image" Target="../media/image15.png"/><Relationship Id="rId1" Type="http://schemas.openxmlformats.org/officeDocument/2006/relationships/slideLayout" Target="../slideLayouts/slideLayout7.xml"/><Relationship Id="rId2" Type="http://schemas.openxmlformats.org/officeDocument/2006/relationships/notesSlide" Target="../notesSlides/notesSlide3.xml"/></Relationships>
</file>

<file path=ppt/slides/_rels/slide16.xml.rels><?xml version="1.0" encoding="UTF-8" standalone="yes"?>
<Relationships xmlns="http://schemas.openxmlformats.org/package/2006/relationships"><Relationship Id="rId3" Type="http://schemas.openxmlformats.org/officeDocument/2006/relationships/image" Target="../media/image14.png"/><Relationship Id="rId4" Type="http://schemas.openxmlformats.org/officeDocument/2006/relationships/image" Target="../media/image15.png"/><Relationship Id="rId1" Type="http://schemas.openxmlformats.org/officeDocument/2006/relationships/slideLayout" Target="../slideLayouts/slideLayout7.xml"/><Relationship Id="rId2" Type="http://schemas.openxmlformats.org/officeDocument/2006/relationships/notesSlide" Target="../notesSlides/notesSlide4.xml"/></Relationships>
</file>

<file path=ppt/slides/_rels/slide17.xml.rels><?xml version="1.0" encoding="UTF-8" standalone="yes"?>
<Relationships xmlns="http://schemas.openxmlformats.org/package/2006/relationships"><Relationship Id="rId3" Type="http://schemas.openxmlformats.org/officeDocument/2006/relationships/image" Target="../media/image14.png"/><Relationship Id="rId4" Type="http://schemas.openxmlformats.org/officeDocument/2006/relationships/image" Target="../media/image15.png"/><Relationship Id="rId1" Type="http://schemas.openxmlformats.org/officeDocument/2006/relationships/slideLayout" Target="../slideLayouts/slideLayout7.xml"/><Relationship Id="rId2" Type="http://schemas.openxmlformats.org/officeDocument/2006/relationships/notesSlide" Target="../notesSlides/notesSlide5.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4.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4.png"/></Relationships>
</file>

<file path=ppt/slides/_rels/slide2.xml.rels><?xml version="1.0" encoding="UTF-8" standalone="yes"?>
<Relationships xmlns="http://schemas.openxmlformats.org/package/2006/relationships"><Relationship Id="rId3" Type="http://schemas.openxmlformats.org/officeDocument/2006/relationships/image" Target="../media/image11.png"/><Relationship Id="rId4" Type="http://schemas.openxmlformats.org/officeDocument/2006/relationships/image" Target="../media/image9.png"/><Relationship Id="rId1" Type="http://schemas.openxmlformats.org/officeDocument/2006/relationships/slideLayout" Target="../slideLayouts/slideLayout7.xml"/><Relationship Id="rId2" Type="http://schemas.openxmlformats.org/officeDocument/2006/relationships/image" Target="../media/image12.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4.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4.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6.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6.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7.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8.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9.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9.png"/><Relationship Id="rId3" Type="http://schemas.openxmlformats.org/officeDocument/2006/relationships/image" Target="../media/image20.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9.png"/><Relationship Id="rId3" Type="http://schemas.openxmlformats.org/officeDocument/2006/relationships/image" Target="../media/image20.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1.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2.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6.xml"/><Relationship Id="rId3" Type="http://schemas.openxmlformats.org/officeDocument/2006/relationships/image" Target="../media/image21.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7.xml"/><Relationship Id="rId3" Type="http://schemas.openxmlformats.org/officeDocument/2006/relationships/image" Target="../media/image22.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8.xml"/><Relationship Id="rId3" Type="http://schemas.openxmlformats.org/officeDocument/2006/relationships/image" Target="../media/image22.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9.xml"/><Relationship Id="rId3" Type="http://schemas.openxmlformats.org/officeDocument/2006/relationships/image" Target="../media/image23.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0.xml"/><Relationship Id="rId3" Type="http://schemas.openxmlformats.org/officeDocument/2006/relationships/image" Target="../media/image24.png"/></Relationships>
</file>

<file path=ppt/slides/_rels/slide35.xml.rels><?xml version="1.0" encoding="UTF-8" standalone="yes"?>
<Relationships xmlns="http://schemas.openxmlformats.org/package/2006/relationships"><Relationship Id="rId3" Type="http://schemas.openxmlformats.org/officeDocument/2006/relationships/image" Target="../media/image24.png"/><Relationship Id="rId4" Type="http://schemas.openxmlformats.org/officeDocument/2006/relationships/image" Target="../media/image25.png"/><Relationship Id="rId1" Type="http://schemas.openxmlformats.org/officeDocument/2006/relationships/slideLayout" Target="../slideLayouts/slideLayout7.xml"/><Relationship Id="rId2" Type="http://schemas.openxmlformats.org/officeDocument/2006/relationships/notesSlide" Target="../notesSlides/notesSlide11.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2.xml"/><Relationship Id="rId3" Type="http://schemas.openxmlformats.org/officeDocument/2006/relationships/image" Target="../media/image26.pn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3.xml"/><Relationship Id="rId3" Type="http://schemas.openxmlformats.org/officeDocument/2006/relationships/image" Target="../media/image26.pn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4.xml"/><Relationship Id="rId3" Type="http://schemas.openxmlformats.org/officeDocument/2006/relationships/image" Target="../media/image26.pn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5.xml"/><Relationship Id="rId3" Type="http://schemas.openxmlformats.org/officeDocument/2006/relationships/image" Target="../media/image26.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3.pn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6.xml"/><Relationship Id="rId3" Type="http://schemas.openxmlformats.org/officeDocument/2006/relationships/image" Target="../media/image26.pn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7.xml"/><Relationship Id="rId3" Type="http://schemas.openxmlformats.org/officeDocument/2006/relationships/image" Target="../media/image26.png"/></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8.xml"/><Relationship Id="rId3" Type="http://schemas.openxmlformats.org/officeDocument/2006/relationships/image" Target="../media/image26.pn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9.xml"/><Relationship Id="rId3" Type="http://schemas.openxmlformats.org/officeDocument/2006/relationships/image" Target="../media/image26.png"/></Relationships>
</file>

<file path=ppt/slides/_rels/slide44.xml.rels><?xml version="1.0" encoding="UTF-8" standalone="yes"?>
<Relationships xmlns="http://schemas.openxmlformats.org/package/2006/relationships"><Relationship Id="rId3" Type="http://schemas.openxmlformats.org/officeDocument/2006/relationships/image" Target="../media/image27.png"/><Relationship Id="rId4" Type="http://schemas.openxmlformats.org/officeDocument/2006/relationships/image" Target="../media/image28.png"/><Relationship Id="rId1" Type="http://schemas.openxmlformats.org/officeDocument/2006/relationships/slideLayout" Target="../slideLayouts/slideLayout7.xml"/><Relationship Id="rId2" Type="http://schemas.openxmlformats.org/officeDocument/2006/relationships/notesSlide" Target="../notesSlides/notesSlide20.xml"/></Relationships>
</file>

<file path=ppt/slides/_rels/slide45.xml.rels><?xml version="1.0" encoding="UTF-8" standalone="yes"?>
<Relationships xmlns="http://schemas.openxmlformats.org/package/2006/relationships"><Relationship Id="rId3" Type="http://schemas.openxmlformats.org/officeDocument/2006/relationships/image" Target="../media/image27.png"/><Relationship Id="rId4" Type="http://schemas.openxmlformats.org/officeDocument/2006/relationships/image" Target="../media/image28.png"/><Relationship Id="rId1" Type="http://schemas.openxmlformats.org/officeDocument/2006/relationships/slideLayout" Target="../slideLayouts/slideLayout7.xml"/><Relationship Id="rId2" Type="http://schemas.openxmlformats.org/officeDocument/2006/relationships/notesSlide" Target="../notesSlides/notesSlide21.xml"/></Relationships>
</file>

<file path=ppt/slides/_rels/slide46.xml.rels><?xml version="1.0" encoding="UTF-8" standalone="yes"?>
<Relationships xmlns="http://schemas.openxmlformats.org/package/2006/relationships"><Relationship Id="rId3" Type="http://schemas.openxmlformats.org/officeDocument/2006/relationships/image" Target="../media/image27.png"/><Relationship Id="rId4" Type="http://schemas.openxmlformats.org/officeDocument/2006/relationships/image" Target="../media/image29.png"/><Relationship Id="rId1" Type="http://schemas.openxmlformats.org/officeDocument/2006/relationships/slideLayout" Target="../slideLayouts/slideLayout7.xml"/><Relationship Id="rId2" Type="http://schemas.openxmlformats.org/officeDocument/2006/relationships/notesSlide" Target="../notesSlides/notesSlide22.xml"/></Relationships>
</file>

<file path=ppt/slides/_rels/slide47.xml.rels><?xml version="1.0" encoding="UTF-8" standalone="yes"?>
<Relationships xmlns="http://schemas.openxmlformats.org/package/2006/relationships"><Relationship Id="rId3" Type="http://schemas.openxmlformats.org/officeDocument/2006/relationships/image" Target="../media/image27.png"/><Relationship Id="rId4" Type="http://schemas.openxmlformats.org/officeDocument/2006/relationships/image" Target="../media/image29.png"/><Relationship Id="rId5" Type="http://schemas.openxmlformats.org/officeDocument/2006/relationships/image" Target="../media/image30.png"/><Relationship Id="rId1" Type="http://schemas.openxmlformats.org/officeDocument/2006/relationships/slideLayout" Target="../slideLayouts/slideLayout7.xml"/><Relationship Id="rId2" Type="http://schemas.openxmlformats.org/officeDocument/2006/relationships/notesSlide" Target="../notesSlides/notesSlide23.xml"/></Relationships>
</file>

<file path=ppt/slides/_rels/slide48.xml.rels><?xml version="1.0" encoding="UTF-8" standalone="yes"?>
<Relationships xmlns="http://schemas.openxmlformats.org/package/2006/relationships"><Relationship Id="rId3" Type="http://schemas.openxmlformats.org/officeDocument/2006/relationships/image" Target="../media/image27.png"/><Relationship Id="rId4" Type="http://schemas.openxmlformats.org/officeDocument/2006/relationships/image" Target="../media/image29.png"/><Relationship Id="rId5" Type="http://schemas.openxmlformats.org/officeDocument/2006/relationships/image" Target="../media/image31.png"/><Relationship Id="rId1" Type="http://schemas.openxmlformats.org/officeDocument/2006/relationships/slideLayout" Target="../slideLayouts/slideLayout7.xml"/><Relationship Id="rId2" Type="http://schemas.openxmlformats.org/officeDocument/2006/relationships/notesSlide" Target="../notesSlides/notesSlide24.xml"/></Relationships>
</file>

<file path=ppt/slides/_rels/slide49.xml.rels><?xml version="1.0" encoding="UTF-8" standalone="yes"?>
<Relationships xmlns="http://schemas.openxmlformats.org/package/2006/relationships"><Relationship Id="rId3" Type="http://schemas.openxmlformats.org/officeDocument/2006/relationships/image" Target="../media/image27.png"/><Relationship Id="rId4" Type="http://schemas.openxmlformats.org/officeDocument/2006/relationships/image" Target="../media/image32.png"/><Relationship Id="rId5" Type="http://schemas.openxmlformats.org/officeDocument/2006/relationships/image" Target="../media/image29.png"/><Relationship Id="rId1" Type="http://schemas.openxmlformats.org/officeDocument/2006/relationships/slideLayout" Target="../slideLayouts/slideLayout7.xml"/><Relationship Id="rId2" Type="http://schemas.openxmlformats.org/officeDocument/2006/relationships/notesSlide" Target="../notesSlides/notesSlide25.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3.png"/></Relationships>
</file>

<file path=ppt/slides/_rels/slide50.xml.rels><?xml version="1.0" encoding="UTF-8" standalone="yes"?>
<Relationships xmlns="http://schemas.openxmlformats.org/package/2006/relationships"><Relationship Id="rId3" Type="http://schemas.openxmlformats.org/officeDocument/2006/relationships/image" Target="../media/image27.png"/><Relationship Id="rId4" Type="http://schemas.openxmlformats.org/officeDocument/2006/relationships/image" Target="../media/image32.png"/><Relationship Id="rId5" Type="http://schemas.openxmlformats.org/officeDocument/2006/relationships/image" Target="../media/image29.png"/><Relationship Id="rId1" Type="http://schemas.openxmlformats.org/officeDocument/2006/relationships/slideLayout" Target="../slideLayouts/slideLayout7.xml"/><Relationship Id="rId2" Type="http://schemas.openxmlformats.org/officeDocument/2006/relationships/notesSlide" Target="../notesSlides/notesSlide26.xml"/></Relationships>
</file>

<file path=ppt/slides/_rels/slide51.xml.rels><?xml version="1.0" encoding="UTF-8" standalone="yes"?>
<Relationships xmlns="http://schemas.openxmlformats.org/package/2006/relationships"><Relationship Id="rId3" Type="http://schemas.openxmlformats.org/officeDocument/2006/relationships/image" Target="../media/image27.png"/><Relationship Id="rId4" Type="http://schemas.openxmlformats.org/officeDocument/2006/relationships/image" Target="../media/image32.png"/><Relationship Id="rId5" Type="http://schemas.openxmlformats.org/officeDocument/2006/relationships/image" Target="../media/image29.png"/><Relationship Id="rId6" Type="http://schemas.openxmlformats.org/officeDocument/2006/relationships/image" Target="../media/image33.png"/><Relationship Id="rId1" Type="http://schemas.openxmlformats.org/officeDocument/2006/relationships/slideLayout" Target="../slideLayouts/slideLayout7.xml"/><Relationship Id="rId2" Type="http://schemas.openxmlformats.org/officeDocument/2006/relationships/notesSlide" Target="../notesSlides/notesSlide27.xml"/></Relationships>
</file>

<file path=ppt/slides/_rels/slide52.xml.rels><?xml version="1.0" encoding="UTF-8" standalone="yes"?>
<Relationships xmlns="http://schemas.openxmlformats.org/package/2006/relationships"><Relationship Id="rId3" Type="http://schemas.openxmlformats.org/officeDocument/2006/relationships/image" Target="../media/image27.png"/><Relationship Id="rId4" Type="http://schemas.openxmlformats.org/officeDocument/2006/relationships/image" Target="../media/image32.png"/><Relationship Id="rId5" Type="http://schemas.openxmlformats.org/officeDocument/2006/relationships/image" Target="../media/image29.png"/><Relationship Id="rId6" Type="http://schemas.openxmlformats.org/officeDocument/2006/relationships/image" Target="../media/image34.png"/><Relationship Id="rId1" Type="http://schemas.openxmlformats.org/officeDocument/2006/relationships/slideLayout" Target="../slideLayouts/slideLayout7.xml"/><Relationship Id="rId2" Type="http://schemas.openxmlformats.org/officeDocument/2006/relationships/notesSlide" Target="../notesSlides/notesSlide28.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9.xml"/><Relationship Id="rId3" Type="http://schemas.openxmlformats.org/officeDocument/2006/relationships/image" Target="../media/image29.png"/></Relationships>
</file>

<file path=ppt/slides/_rels/slide54.xml.rels><?xml version="1.0" encoding="UTF-8" standalone="yes"?>
<Relationships xmlns="http://schemas.openxmlformats.org/package/2006/relationships"><Relationship Id="rId3" Type="http://schemas.openxmlformats.org/officeDocument/2006/relationships/image" Target="../media/image27.png"/><Relationship Id="rId4" Type="http://schemas.openxmlformats.org/officeDocument/2006/relationships/image" Target="../media/image35.png"/><Relationship Id="rId1" Type="http://schemas.openxmlformats.org/officeDocument/2006/relationships/slideLayout" Target="../slideLayouts/slideLayout7.xml"/><Relationship Id="rId2" Type="http://schemas.openxmlformats.org/officeDocument/2006/relationships/notesSlide" Target="../notesSlides/notesSlide30.xml"/></Relationships>
</file>

<file path=ppt/slides/_rels/slide55.xml.rels><?xml version="1.0" encoding="UTF-8" standalone="yes"?>
<Relationships xmlns="http://schemas.openxmlformats.org/package/2006/relationships"><Relationship Id="rId3" Type="http://schemas.openxmlformats.org/officeDocument/2006/relationships/image" Target="../media/image27.png"/><Relationship Id="rId4" Type="http://schemas.openxmlformats.org/officeDocument/2006/relationships/image" Target="../media/image35.png"/><Relationship Id="rId1" Type="http://schemas.openxmlformats.org/officeDocument/2006/relationships/slideLayout" Target="../slideLayouts/slideLayout7.xml"/><Relationship Id="rId2" Type="http://schemas.openxmlformats.org/officeDocument/2006/relationships/notesSlide" Target="../notesSlides/notesSlide31.xml"/></Relationships>
</file>

<file path=ppt/slides/_rels/slide56.xml.rels><?xml version="1.0" encoding="UTF-8" standalone="yes"?>
<Relationships xmlns="http://schemas.openxmlformats.org/package/2006/relationships"><Relationship Id="rId3" Type="http://schemas.openxmlformats.org/officeDocument/2006/relationships/image" Target="../media/image27.png"/><Relationship Id="rId4" Type="http://schemas.openxmlformats.org/officeDocument/2006/relationships/image" Target="../media/image35.png"/><Relationship Id="rId1" Type="http://schemas.openxmlformats.org/officeDocument/2006/relationships/slideLayout" Target="../slideLayouts/slideLayout7.xml"/><Relationship Id="rId2" Type="http://schemas.openxmlformats.org/officeDocument/2006/relationships/notesSlide" Target="../notesSlides/notesSlide3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33.xml"/><Relationship Id="rId3" Type="http://schemas.openxmlformats.org/officeDocument/2006/relationships/image" Target="../media/image27.png"/></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34.xml"/><Relationship Id="rId3" Type="http://schemas.openxmlformats.org/officeDocument/2006/relationships/image" Target="../media/image27.png"/></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35.xml"/><Relationship Id="rId3" Type="http://schemas.openxmlformats.org/officeDocument/2006/relationships/image" Target="../media/image27.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3.png"/></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36.xml"/><Relationship Id="rId3" Type="http://schemas.openxmlformats.org/officeDocument/2006/relationships/image" Target="../media/image27.png"/></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37.xml"/><Relationship Id="rId3" Type="http://schemas.openxmlformats.org/officeDocument/2006/relationships/image" Target="../media/image27.png"/></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38.xml"/><Relationship Id="rId3" Type="http://schemas.openxmlformats.org/officeDocument/2006/relationships/image" Target="../media/image27.png"/></Relationships>
</file>

<file path=ppt/slides/_rels/slide63.xml.rels><?xml version="1.0" encoding="UTF-8" standalone="yes"?>
<Relationships xmlns="http://schemas.openxmlformats.org/package/2006/relationships"><Relationship Id="rId3" Type="http://schemas.openxmlformats.org/officeDocument/2006/relationships/image" Target="../media/image27.png"/><Relationship Id="rId4" Type="http://schemas.openxmlformats.org/officeDocument/2006/relationships/image" Target="../media/image36.png"/><Relationship Id="rId1" Type="http://schemas.openxmlformats.org/officeDocument/2006/relationships/slideLayout" Target="../slideLayouts/slideLayout7.xml"/><Relationship Id="rId2" Type="http://schemas.openxmlformats.org/officeDocument/2006/relationships/notesSlide" Target="../notesSlides/notesSlide39.xml"/></Relationships>
</file>

<file path=ppt/slides/_rels/slide64.xml.rels><?xml version="1.0" encoding="UTF-8" standalone="yes"?>
<Relationships xmlns="http://schemas.openxmlformats.org/package/2006/relationships"><Relationship Id="rId3" Type="http://schemas.openxmlformats.org/officeDocument/2006/relationships/image" Target="../media/image27.png"/><Relationship Id="rId4" Type="http://schemas.openxmlformats.org/officeDocument/2006/relationships/image" Target="../media/image37.png"/><Relationship Id="rId1" Type="http://schemas.openxmlformats.org/officeDocument/2006/relationships/slideLayout" Target="../slideLayouts/slideLayout7.xml"/><Relationship Id="rId2" Type="http://schemas.openxmlformats.org/officeDocument/2006/relationships/notesSlide" Target="../notesSlides/notesSlide40.xml"/></Relationships>
</file>

<file path=ppt/slides/_rels/slide65.xml.rels><?xml version="1.0" encoding="UTF-8" standalone="yes"?>
<Relationships xmlns="http://schemas.openxmlformats.org/package/2006/relationships"><Relationship Id="rId3" Type="http://schemas.openxmlformats.org/officeDocument/2006/relationships/image" Target="../media/image27.png"/><Relationship Id="rId4" Type="http://schemas.openxmlformats.org/officeDocument/2006/relationships/image" Target="../media/image38.png"/><Relationship Id="rId1" Type="http://schemas.openxmlformats.org/officeDocument/2006/relationships/slideLayout" Target="../slideLayouts/slideLayout7.xml"/><Relationship Id="rId2" Type="http://schemas.openxmlformats.org/officeDocument/2006/relationships/notesSlide" Target="../notesSlides/notesSlide41.xml"/></Relationships>
</file>

<file path=ppt/slides/_rels/slide66.xml.rels><?xml version="1.0" encoding="UTF-8" standalone="yes"?>
<Relationships xmlns="http://schemas.openxmlformats.org/package/2006/relationships"><Relationship Id="rId3" Type="http://schemas.openxmlformats.org/officeDocument/2006/relationships/image" Target="../media/image27.png"/><Relationship Id="rId4" Type="http://schemas.openxmlformats.org/officeDocument/2006/relationships/image" Target="../media/image39.png"/><Relationship Id="rId1" Type="http://schemas.openxmlformats.org/officeDocument/2006/relationships/slideLayout" Target="../slideLayouts/slideLayout7.xml"/><Relationship Id="rId2" Type="http://schemas.openxmlformats.org/officeDocument/2006/relationships/notesSlide" Target="../notesSlides/notesSlide42.xml"/></Relationships>
</file>

<file path=ppt/slides/_rels/slide67.xml.rels><?xml version="1.0" encoding="UTF-8" standalone="yes"?>
<Relationships xmlns="http://schemas.openxmlformats.org/package/2006/relationships"><Relationship Id="rId3" Type="http://schemas.openxmlformats.org/officeDocument/2006/relationships/image" Target="../media/image27.png"/><Relationship Id="rId4" Type="http://schemas.openxmlformats.org/officeDocument/2006/relationships/image" Target="../media/image40.png"/><Relationship Id="rId1" Type="http://schemas.openxmlformats.org/officeDocument/2006/relationships/slideLayout" Target="../slideLayouts/slideLayout7.xml"/><Relationship Id="rId2" Type="http://schemas.openxmlformats.org/officeDocument/2006/relationships/notesSlide" Target="../notesSlides/notesSlide43.xml"/></Relationships>
</file>

<file path=ppt/slides/_rels/slide68.xml.rels><?xml version="1.0" encoding="UTF-8" standalone="yes"?>
<Relationships xmlns="http://schemas.openxmlformats.org/package/2006/relationships"><Relationship Id="rId3" Type="http://schemas.openxmlformats.org/officeDocument/2006/relationships/image" Target="../media/image27.png"/><Relationship Id="rId4" Type="http://schemas.openxmlformats.org/officeDocument/2006/relationships/image" Target="../media/image39.png"/><Relationship Id="rId5" Type="http://schemas.openxmlformats.org/officeDocument/2006/relationships/image" Target="../media/image41.png"/><Relationship Id="rId1" Type="http://schemas.openxmlformats.org/officeDocument/2006/relationships/slideLayout" Target="../slideLayouts/slideLayout7.xml"/><Relationship Id="rId2" Type="http://schemas.openxmlformats.org/officeDocument/2006/relationships/notesSlide" Target="../notesSlides/notesSlide44.xml"/></Relationships>
</file>

<file path=ppt/slides/_rels/slide69.xml.rels><?xml version="1.0" encoding="UTF-8" standalone="yes"?>
<Relationships xmlns="http://schemas.openxmlformats.org/package/2006/relationships"><Relationship Id="rId3" Type="http://schemas.openxmlformats.org/officeDocument/2006/relationships/image" Target="../media/image27.png"/><Relationship Id="rId4" Type="http://schemas.openxmlformats.org/officeDocument/2006/relationships/image" Target="../media/image39.png"/><Relationship Id="rId5" Type="http://schemas.openxmlformats.org/officeDocument/2006/relationships/image" Target="../media/image41.png"/><Relationship Id="rId1" Type="http://schemas.openxmlformats.org/officeDocument/2006/relationships/slideLayout" Target="../slideLayouts/slideLayout7.xml"/><Relationship Id="rId2" Type="http://schemas.openxmlformats.org/officeDocument/2006/relationships/notesSlide" Target="../notesSlides/notesSlide4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3.png"/></Relationships>
</file>

<file path=ppt/slides/_rels/slide70.xml.rels><?xml version="1.0" encoding="UTF-8" standalone="yes"?>
<Relationships xmlns="http://schemas.openxmlformats.org/package/2006/relationships"><Relationship Id="rId3" Type="http://schemas.openxmlformats.org/officeDocument/2006/relationships/image" Target="../media/image27.png"/><Relationship Id="rId4" Type="http://schemas.openxmlformats.org/officeDocument/2006/relationships/image" Target="../media/image42.png"/><Relationship Id="rId1" Type="http://schemas.openxmlformats.org/officeDocument/2006/relationships/slideLayout" Target="../slideLayouts/slideLayout7.xml"/><Relationship Id="rId2" Type="http://schemas.openxmlformats.org/officeDocument/2006/relationships/notesSlide" Target="../notesSlides/notesSlide46.xml"/></Relationships>
</file>

<file path=ppt/slides/_rels/slide71.xml.rels><?xml version="1.0" encoding="UTF-8" standalone="yes"?>
<Relationships xmlns="http://schemas.openxmlformats.org/package/2006/relationships"><Relationship Id="rId3" Type="http://schemas.openxmlformats.org/officeDocument/2006/relationships/image" Target="../media/image27.png"/><Relationship Id="rId4" Type="http://schemas.openxmlformats.org/officeDocument/2006/relationships/image" Target="../media/image42.png"/><Relationship Id="rId5" Type="http://schemas.openxmlformats.org/officeDocument/2006/relationships/image" Target="../media/image43.png"/><Relationship Id="rId1" Type="http://schemas.openxmlformats.org/officeDocument/2006/relationships/slideLayout" Target="../slideLayouts/slideLayout7.xml"/><Relationship Id="rId2" Type="http://schemas.openxmlformats.org/officeDocument/2006/relationships/notesSlide" Target="../notesSlides/notesSlide47.xml"/></Relationships>
</file>

<file path=ppt/slides/_rels/slide72.xml.rels><?xml version="1.0" encoding="UTF-8" standalone="yes"?>
<Relationships xmlns="http://schemas.openxmlformats.org/package/2006/relationships"><Relationship Id="rId3" Type="http://schemas.openxmlformats.org/officeDocument/2006/relationships/image" Target="../media/image27.png"/><Relationship Id="rId4" Type="http://schemas.openxmlformats.org/officeDocument/2006/relationships/image" Target="../media/image42.png"/><Relationship Id="rId5" Type="http://schemas.openxmlformats.org/officeDocument/2006/relationships/image" Target="../media/image43.png"/><Relationship Id="rId6" Type="http://schemas.openxmlformats.org/officeDocument/2006/relationships/image" Target="../media/image44.png"/><Relationship Id="rId1" Type="http://schemas.openxmlformats.org/officeDocument/2006/relationships/slideLayout" Target="../slideLayouts/slideLayout7.xml"/><Relationship Id="rId2" Type="http://schemas.openxmlformats.org/officeDocument/2006/relationships/notesSlide" Target="../notesSlides/notesSlide48.xml"/></Relationships>
</file>

<file path=ppt/slides/_rels/slide73.xml.rels><?xml version="1.0" encoding="UTF-8" standalone="yes"?>
<Relationships xmlns="http://schemas.openxmlformats.org/package/2006/relationships"><Relationship Id="rId3" Type="http://schemas.openxmlformats.org/officeDocument/2006/relationships/image" Target="../media/image27.png"/><Relationship Id="rId4" Type="http://schemas.openxmlformats.org/officeDocument/2006/relationships/image" Target="../media/image42.png"/><Relationship Id="rId5" Type="http://schemas.openxmlformats.org/officeDocument/2006/relationships/image" Target="../media/image43.png"/><Relationship Id="rId6" Type="http://schemas.openxmlformats.org/officeDocument/2006/relationships/image" Target="../media/image44.png"/><Relationship Id="rId7" Type="http://schemas.openxmlformats.org/officeDocument/2006/relationships/image" Target="../media/image45.png"/><Relationship Id="rId1" Type="http://schemas.openxmlformats.org/officeDocument/2006/relationships/slideLayout" Target="../slideLayouts/slideLayout7.xml"/><Relationship Id="rId2" Type="http://schemas.openxmlformats.org/officeDocument/2006/relationships/notesSlide" Target="../notesSlides/notesSlide49.xml"/></Relationships>
</file>

<file path=ppt/slides/_rels/slide74.xml.rels><?xml version="1.0" encoding="UTF-8" standalone="yes"?>
<Relationships xmlns="http://schemas.openxmlformats.org/package/2006/relationships"><Relationship Id="rId3" Type="http://schemas.openxmlformats.org/officeDocument/2006/relationships/image" Target="../media/image27.png"/><Relationship Id="rId4" Type="http://schemas.openxmlformats.org/officeDocument/2006/relationships/image" Target="../media/image42.png"/><Relationship Id="rId5" Type="http://schemas.openxmlformats.org/officeDocument/2006/relationships/image" Target="../media/image43.png"/><Relationship Id="rId6" Type="http://schemas.openxmlformats.org/officeDocument/2006/relationships/image" Target="../media/image44.png"/><Relationship Id="rId7" Type="http://schemas.openxmlformats.org/officeDocument/2006/relationships/image" Target="../media/image45.png"/><Relationship Id="rId8" Type="http://schemas.openxmlformats.org/officeDocument/2006/relationships/image" Target="../media/image46.png"/><Relationship Id="rId1" Type="http://schemas.openxmlformats.org/officeDocument/2006/relationships/slideLayout" Target="../slideLayouts/slideLayout7.xml"/><Relationship Id="rId2" Type="http://schemas.openxmlformats.org/officeDocument/2006/relationships/notesSlide" Target="../notesSlides/notesSlide50.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51.xml"/><Relationship Id="rId3" Type="http://schemas.openxmlformats.org/officeDocument/2006/relationships/image" Target="../media/image27.png"/></Relationships>
</file>

<file path=ppt/slides/_rels/slide76.xml.rels><?xml version="1.0" encoding="UTF-8" standalone="yes"?>
<Relationships xmlns="http://schemas.openxmlformats.org/package/2006/relationships"><Relationship Id="rId3" Type="http://schemas.openxmlformats.org/officeDocument/2006/relationships/image" Target="../media/image27.png"/><Relationship Id="rId4" Type="http://schemas.openxmlformats.org/officeDocument/2006/relationships/image" Target="../media/image47.png"/><Relationship Id="rId1" Type="http://schemas.openxmlformats.org/officeDocument/2006/relationships/slideLayout" Target="../slideLayouts/slideLayout7.xml"/><Relationship Id="rId2" Type="http://schemas.openxmlformats.org/officeDocument/2006/relationships/notesSlide" Target="../notesSlides/notesSlide52.xml"/></Relationships>
</file>

<file path=ppt/slides/_rels/slide77.xml.rels><?xml version="1.0" encoding="UTF-8" standalone="yes"?>
<Relationships xmlns="http://schemas.openxmlformats.org/package/2006/relationships"><Relationship Id="rId3" Type="http://schemas.openxmlformats.org/officeDocument/2006/relationships/image" Target="../media/image27.png"/><Relationship Id="rId4" Type="http://schemas.openxmlformats.org/officeDocument/2006/relationships/image" Target="../media/image47.png"/><Relationship Id="rId1" Type="http://schemas.openxmlformats.org/officeDocument/2006/relationships/slideLayout" Target="../slideLayouts/slideLayout7.xml"/><Relationship Id="rId2" Type="http://schemas.openxmlformats.org/officeDocument/2006/relationships/notesSlide" Target="../notesSlides/notesSlide53.xml"/></Relationships>
</file>

<file path=ppt/slides/_rels/slide78.xml.rels><?xml version="1.0" encoding="UTF-8" standalone="yes"?>
<Relationships xmlns="http://schemas.openxmlformats.org/package/2006/relationships"><Relationship Id="rId3" Type="http://schemas.openxmlformats.org/officeDocument/2006/relationships/image" Target="../media/image27.png"/><Relationship Id="rId4" Type="http://schemas.openxmlformats.org/officeDocument/2006/relationships/image" Target="../media/image47.png"/><Relationship Id="rId1" Type="http://schemas.openxmlformats.org/officeDocument/2006/relationships/slideLayout" Target="../slideLayouts/slideLayout7.xml"/><Relationship Id="rId2" Type="http://schemas.openxmlformats.org/officeDocument/2006/relationships/notesSlide" Target="../notesSlides/notesSlide54.xml"/></Relationships>
</file>

<file path=ppt/slides/_rels/slide79.xml.rels><?xml version="1.0" encoding="UTF-8" standalone="yes"?>
<Relationships xmlns="http://schemas.openxmlformats.org/package/2006/relationships"><Relationship Id="rId3" Type="http://schemas.openxmlformats.org/officeDocument/2006/relationships/image" Target="../media/image27.png"/><Relationship Id="rId4" Type="http://schemas.openxmlformats.org/officeDocument/2006/relationships/image" Target="../media/image47.png"/><Relationship Id="rId5" Type="http://schemas.openxmlformats.org/officeDocument/2006/relationships/image" Target="../media/image48.png"/><Relationship Id="rId1" Type="http://schemas.openxmlformats.org/officeDocument/2006/relationships/slideLayout" Target="../slideLayouts/slideLayout7.xml"/><Relationship Id="rId2" Type="http://schemas.openxmlformats.org/officeDocument/2006/relationships/notesSlide" Target="../notesSlides/notesSlide55.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3.png"/></Relationships>
</file>

<file path=ppt/slides/_rels/slide80.xml.rels><?xml version="1.0" encoding="UTF-8" standalone="yes"?>
<Relationships xmlns="http://schemas.openxmlformats.org/package/2006/relationships"><Relationship Id="rId3" Type="http://schemas.openxmlformats.org/officeDocument/2006/relationships/image" Target="../media/image27.png"/><Relationship Id="rId4" Type="http://schemas.openxmlformats.org/officeDocument/2006/relationships/image" Target="../media/image47.png"/><Relationship Id="rId5" Type="http://schemas.openxmlformats.org/officeDocument/2006/relationships/image" Target="../media/image48.png"/><Relationship Id="rId1" Type="http://schemas.openxmlformats.org/officeDocument/2006/relationships/slideLayout" Target="../slideLayouts/slideLayout7.xml"/><Relationship Id="rId2" Type="http://schemas.openxmlformats.org/officeDocument/2006/relationships/notesSlide" Target="../notesSlides/notesSlide56.xml"/></Relationships>
</file>

<file path=ppt/slides/_rels/slide81.xml.rels><?xml version="1.0" encoding="UTF-8" standalone="yes"?>
<Relationships xmlns="http://schemas.openxmlformats.org/package/2006/relationships"><Relationship Id="rId3" Type="http://schemas.openxmlformats.org/officeDocument/2006/relationships/image" Target="../media/image27.png"/><Relationship Id="rId4" Type="http://schemas.openxmlformats.org/officeDocument/2006/relationships/image" Target="../media/image48.png"/><Relationship Id="rId5" Type="http://schemas.openxmlformats.org/officeDocument/2006/relationships/image" Target="../media/image49.png"/><Relationship Id="rId6" Type="http://schemas.openxmlformats.org/officeDocument/2006/relationships/image" Target="../media/image50.png"/><Relationship Id="rId1" Type="http://schemas.openxmlformats.org/officeDocument/2006/relationships/slideLayout" Target="../slideLayouts/slideLayout7.xml"/><Relationship Id="rId2" Type="http://schemas.openxmlformats.org/officeDocument/2006/relationships/notesSlide" Target="../notesSlides/notesSlide57.xml"/></Relationships>
</file>

<file path=ppt/slides/_rels/slide82.xml.rels><?xml version="1.0" encoding="UTF-8" standalone="yes"?>
<Relationships xmlns="http://schemas.openxmlformats.org/package/2006/relationships"><Relationship Id="rId3" Type="http://schemas.openxmlformats.org/officeDocument/2006/relationships/image" Target="../media/image27.png"/><Relationship Id="rId4" Type="http://schemas.openxmlformats.org/officeDocument/2006/relationships/image" Target="../media/image48.png"/><Relationship Id="rId5" Type="http://schemas.openxmlformats.org/officeDocument/2006/relationships/image" Target="../media/image51.png"/><Relationship Id="rId6" Type="http://schemas.openxmlformats.org/officeDocument/2006/relationships/image" Target="../media/image50.png"/><Relationship Id="rId1" Type="http://schemas.openxmlformats.org/officeDocument/2006/relationships/slideLayout" Target="../slideLayouts/slideLayout7.xml"/><Relationship Id="rId2" Type="http://schemas.openxmlformats.org/officeDocument/2006/relationships/notesSlide" Target="../notesSlides/notesSlide58.xml"/></Relationships>
</file>

<file path=ppt/slides/_rels/slide83.xml.rels><?xml version="1.0" encoding="UTF-8" standalone="yes"?>
<Relationships xmlns="http://schemas.openxmlformats.org/package/2006/relationships"><Relationship Id="rId3" Type="http://schemas.openxmlformats.org/officeDocument/2006/relationships/image" Target="../media/image27.png"/><Relationship Id="rId4" Type="http://schemas.openxmlformats.org/officeDocument/2006/relationships/image" Target="../media/image48.png"/><Relationship Id="rId5" Type="http://schemas.openxmlformats.org/officeDocument/2006/relationships/image" Target="../media/image51.png"/><Relationship Id="rId6" Type="http://schemas.openxmlformats.org/officeDocument/2006/relationships/image" Target="../media/image50.png"/><Relationship Id="rId1" Type="http://schemas.openxmlformats.org/officeDocument/2006/relationships/slideLayout" Target="../slideLayouts/slideLayout7.xml"/><Relationship Id="rId2" Type="http://schemas.openxmlformats.org/officeDocument/2006/relationships/notesSlide" Target="../notesSlides/notesSlide59.xml"/></Relationships>
</file>

<file path=ppt/slides/_rels/slide84.xml.rels><?xml version="1.0" encoding="UTF-8" standalone="yes"?>
<Relationships xmlns="http://schemas.openxmlformats.org/package/2006/relationships"><Relationship Id="rId3" Type="http://schemas.openxmlformats.org/officeDocument/2006/relationships/image" Target="../media/image27.png"/><Relationship Id="rId4" Type="http://schemas.openxmlformats.org/officeDocument/2006/relationships/image" Target="../media/image51.png"/><Relationship Id="rId5" Type="http://schemas.openxmlformats.org/officeDocument/2006/relationships/image" Target="../media/image48.png"/><Relationship Id="rId1" Type="http://schemas.openxmlformats.org/officeDocument/2006/relationships/slideLayout" Target="../slideLayouts/slideLayout7.xml"/><Relationship Id="rId2" Type="http://schemas.openxmlformats.org/officeDocument/2006/relationships/notesSlide" Target="../notesSlides/notesSlide60.xml"/></Relationships>
</file>

<file path=ppt/slides/_rels/slide85.xml.rels><?xml version="1.0" encoding="UTF-8" standalone="yes"?>
<Relationships xmlns="http://schemas.openxmlformats.org/package/2006/relationships"><Relationship Id="rId3" Type="http://schemas.openxmlformats.org/officeDocument/2006/relationships/image" Target="../media/image27.png"/><Relationship Id="rId4" Type="http://schemas.openxmlformats.org/officeDocument/2006/relationships/image" Target="../media/image51.png"/><Relationship Id="rId1" Type="http://schemas.openxmlformats.org/officeDocument/2006/relationships/slideLayout" Target="../slideLayouts/slideLayout7.xml"/><Relationship Id="rId2" Type="http://schemas.openxmlformats.org/officeDocument/2006/relationships/notesSlide" Target="../notesSlides/notesSlide61.xml"/></Relationships>
</file>

<file path=ppt/slides/_rels/slide86.xml.rels><?xml version="1.0" encoding="UTF-8" standalone="yes"?>
<Relationships xmlns="http://schemas.openxmlformats.org/package/2006/relationships"><Relationship Id="rId3" Type="http://schemas.openxmlformats.org/officeDocument/2006/relationships/image" Target="../media/image27.png"/><Relationship Id="rId4" Type="http://schemas.openxmlformats.org/officeDocument/2006/relationships/image" Target="../media/image51.png"/><Relationship Id="rId1" Type="http://schemas.openxmlformats.org/officeDocument/2006/relationships/slideLayout" Target="../slideLayouts/slideLayout7.xml"/><Relationship Id="rId2" Type="http://schemas.openxmlformats.org/officeDocument/2006/relationships/notesSlide" Target="../notesSlides/notesSlide62.xml"/></Relationships>
</file>

<file path=ppt/slides/_rels/slide87.xml.rels><?xml version="1.0" encoding="UTF-8" standalone="yes"?>
<Relationships xmlns="http://schemas.openxmlformats.org/package/2006/relationships"><Relationship Id="rId3" Type="http://schemas.openxmlformats.org/officeDocument/2006/relationships/image" Target="../media/image27.png"/><Relationship Id="rId4" Type="http://schemas.openxmlformats.org/officeDocument/2006/relationships/image" Target="../media/image51.png"/><Relationship Id="rId1" Type="http://schemas.openxmlformats.org/officeDocument/2006/relationships/slideLayout" Target="../slideLayouts/slideLayout7.xml"/><Relationship Id="rId2" Type="http://schemas.openxmlformats.org/officeDocument/2006/relationships/notesSlide" Target="../notesSlides/notesSlide63.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64.xml"/><Relationship Id="rId3" Type="http://schemas.openxmlformats.org/officeDocument/2006/relationships/image" Target="../media/image52.png"/></Relationships>
</file>

<file path=ppt/slides/_rels/slide89.xml.rels><?xml version="1.0" encoding="UTF-8" standalone="yes"?>
<Relationships xmlns="http://schemas.openxmlformats.org/package/2006/relationships"><Relationship Id="rId3" Type="http://schemas.openxmlformats.org/officeDocument/2006/relationships/image" Target="../media/image52.png"/><Relationship Id="rId4" Type="http://schemas.openxmlformats.org/officeDocument/2006/relationships/image" Target="../media/image11.png"/><Relationship Id="rId1" Type="http://schemas.openxmlformats.org/officeDocument/2006/relationships/slideLayout" Target="../slideLayouts/slideLayout7.xml"/><Relationship Id="rId2" Type="http://schemas.openxmlformats.org/officeDocument/2006/relationships/notesSlide" Target="../notesSlides/notesSlide65.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2"/>
          <a:stretch>
            <a:fillRect/>
          </a:stretch>
        </p:blipFill>
        <p:spPr>
          <a:xfrm rot="20674776">
            <a:off x="2629274" y="4442698"/>
            <a:ext cx="6351947" cy="1115649"/>
          </a:xfrm>
          <a:prstGeom prst="rect">
            <a:avLst/>
          </a:prstGeom>
        </p:spPr>
      </p:pic>
      <p:pic>
        <p:nvPicPr>
          <p:cNvPr id="13" name="Picture 12"/>
          <p:cNvPicPr>
            <a:picLocks noChangeAspect="1"/>
          </p:cNvPicPr>
          <p:nvPr/>
        </p:nvPicPr>
        <p:blipFill>
          <a:blip r:embed="rId3">
            <a:alphaModFix amt="50000"/>
          </a:blip>
          <a:stretch>
            <a:fillRect/>
          </a:stretch>
        </p:blipFill>
        <p:spPr>
          <a:xfrm>
            <a:off x="52295" y="0"/>
            <a:ext cx="2815665" cy="1646707"/>
          </a:xfrm>
          <a:prstGeom prst="rect">
            <a:avLst/>
          </a:prstGeom>
        </p:spPr>
      </p:pic>
      <p:pic>
        <p:nvPicPr>
          <p:cNvPr id="10" name="Picture 9"/>
          <p:cNvPicPr>
            <a:picLocks noChangeAspect="1"/>
          </p:cNvPicPr>
          <p:nvPr/>
        </p:nvPicPr>
        <p:blipFill>
          <a:blip r:embed="rId4"/>
          <a:stretch>
            <a:fillRect/>
          </a:stretch>
        </p:blipFill>
        <p:spPr>
          <a:xfrm>
            <a:off x="6582335" y="4903950"/>
            <a:ext cx="2561665" cy="1939109"/>
          </a:xfrm>
          <a:prstGeom prst="rect">
            <a:avLst/>
          </a:prstGeom>
        </p:spPr>
      </p:pic>
      <p:pic>
        <p:nvPicPr>
          <p:cNvPr id="8" name="Picture 7"/>
          <p:cNvPicPr>
            <a:picLocks noChangeAspect="1"/>
          </p:cNvPicPr>
          <p:nvPr/>
        </p:nvPicPr>
        <p:blipFill>
          <a:blip r:embed="rId5">
            <a:alphaModFix amt="47000"/>
          </a:blip>
          <a:stretch>
            <a:fillRect/>
          </a:stretch>
        </p:blipFill>
        <p:spPr>
          <a:xfrm>
            <a:off x="5529729" y="-16453"/>
            <a:ext cx="3614271" cy="3567735"/>
          </a:xfrm>
          <a:prstGeom prst="rect">
            <a:avLst/>
          </a:prstGeom>
          <a:solidFill>
            <a:srgbClr val="C0504D">
              <a:alpha val="25000"/>
            </a:srgbClr>
          </a:solidFill>
        </p:spPr>
      </p:pic>
      <p:sp>
        <p:nvSpPr>
          <p:cNvPr id="4" name="TextBox 3"/>
          <p:cNvSpPr txBox="1"/>
          <p:nvPr/>
        </p:nvSpPr>
        <p:spPr>
          <a:xfrm>
            <a:off x="52295" y="27533"/>
            <a:ext cx="1359647" cy="369332"/>
          </a:xfrm>
          <a:prstGeom prst="rect">
            <a:avLst/>
          </a:prstGeom>
          <a:noFill/>
        </p:spPr>
        <p:txBody>
          <a:bodyPr wrap="square" rtlCol="0">
            <a:spAutoFit/>
          </a:bodyPr>
          <a:lstStyle/>
          <a:p>
            <a:r>
              <a:rPr lang="en-US" b="1" dirty="0" smtClean="0"/>
              <a:t>MODULE 4 </a:t>
            </a:r>
            <a:endParaRPr lang="en-US" b="1" dirty="0"/>
          </a:p>
        </p:txBody>
      </p:sp>
      <p:sp>
        <p:nvSpPr>
          <p:cNvPr id="5" name="TextBox 4"/>
          <p:cNvSpPr txBox="1"/>
          <p:nvPr/>
        </p:nvSpPr>
        <p:spPr>
          <a:xfrm>
            <a:off x="283882" y="1538941"/>
            <a:ext cx="8731332" cy="523220"/>
          </a:xfrm>
          <a:prstGeom prst="rect">
            <a:avLst/>
          </a:prstGeom>
          <a:noFill/>
        </p:spPr>
        <p:txBody>
          <a:bodyPr wrap="square" rtlCol="0">
            <a:spAutoFit/>
          </a:bodyPr>
          <a:lstStyle/>
          <a:p>
            <a:r>
              <a:rPr lang="en-US" sz="2800" b="1" dirty="0" smtClean="0">
                <a:latin typeface="Avenir Black Oblique"/>
                <a:cs typeface="Avenir Black Oblique"/>
              </a:rPr>
              <a:t>KEEPING THE EARTH </a:t>
            </a:r>
            <a:r>
              <a:rPr lang="en-US" sz="2800" b="1" dirty="0" smtClean="0">
                <a:solidFill>
                  <a:srgbClr val="FF0000"/>
                </a:solidFill>
                <a:latin typeface="Avenir Black Oblique"/>
                <a:cs typeface="Avenir Black Oblique"/>
              </a:rPr>
              <a:t>WARM</a:t>
            </a:r>
            <a:r>
              <a:rPr lang="en-US" sz="2800" b="1" dirty="0" smtClean="0">
                <a:latin typeface="Avenir Black Oblique"/>
                <a:cs typeface="Avenir Black Oblique"/>
              </a:rPr>
              <a:t> (FROM THE INSIDE)</a:t>
            </a:r>
            <a:endParaRPr lang="en-US" sz="2800" b="1" dirty="0">
              <a:latin typeface="Avenir Black Oblique"/>
              <a:cs typeface="Avenir Black Oblique"/>
            </a:endParaRPr>
          </a:p>
        </p:txBody>
      </p:sp>
      <p:sp>
        <p:nvSpPr>
          <p:cNvPr id="6" name="TextBox 5"/>
          <p:cNvSpPr txBox="1"/>
          <p:nvPr/>
        </p:nvSpPr>
        <p:spPr>
          <a:xfrm>
            <a:off x="149412" y="2025770"/>
            <a:ext cx="5380317" cy="923330"/>
          </a:xfrm>
          <a:prstGeom prst="rect">
            <a:avLst/>
          </a:prstGeom>
          <a:noFill/>
        </p:spPr>
        <p:txBody>
          <a:bodyPr wrap="square" rtlCol="0">
            <a:spAutoFit/>
          </a:bodyPr>
          <a:lstStyle/>
          <a:p>
            <a:r>
              <a:rPr lang="en-US" b="1" i="1" dirty="0" smtClean="0"/>
              <a:t>Nuclear and High Energy Particle Physics play a major role in determining the Thermodynamic Interactions between the internal layers within the Earth.</a:t>
            </a:r>
            <a:endParaRPr lang="en-US" b="1" i="1" dirty="0"/>
          </a:p>
        </p:txBody>
      </p:sp>
      <p:pic>
        <p:nvPicPr>
          <p:cNvPr id="9" name="Picture 8"/>
          <p:cNvPicPr>
            <a:picLocks noChangeAspect="1"/>
          </p:cNvPicPr>
          <p:nvPr/>
        </p:nvPicPr>
        <p:blipFill>
          <a:blip r:embed="rId6"/>
          <a:stretch>
            <a:fillRect/>
          </a:stretch>
        </p:blipFill>
        <p:spPr>
          <a:xfrm>
            <a:off x="0" y="2949100"/>
            <a:ext cx="3339669" cy="2051424"/>
          </a:xfrm>
          <a:prstGeom prst="rect">
            <a:avLst/>
          </a:prstGeom>
        </p:spPr>
      </p:pic>
      <p:sp>
        <p:nvSpPr>
          <p:cNvPr id="11" name="TextBox 10"/>
          <p:cNvSpPr txBox="1"/>
          <p:nvPr/>
        </p:nvSpPr>
        <p:spPr>
          <a:xfrm>
            <a:off x="149412" y="6252439"/>
            <a:ext cx="1180354" cy="523220"/>
          </a:xfrm>
          <a:prstGeom prst="rect">
            <a:avLst/>
          </a:prstGeom>
          <a:noFill/>
        </p:spPr>
        <p:txBody>
          <a:bodyPr wrap="square" rtlCol="0">
            <a:spAutoFit/>
          </a:bodyPr>
          <a:lstStyle/>
          <a:p>
            <a:r>
              <a:rPr lang="en-US" sz="1400" b="1" dirty="0"/>
              <a:t>b</a:t>
            </a:r>
            <a:r>
              <a:rPr lang="en-US" sz="1400" b="1" dirty="0" smtClean="0"/>
              <a:t>y</a:t>
            </a:r>
          </a:p>
          <a:p>
            <a:r>
              <a:rPr lang="en-US" sz="1400" b="1" dirty="0" smtClean="0"/>
              <a:t>Nick Nicastro</a:t>
            </a:r>
            <a:endParaRPr lang="en-US" sz="1400" b="1" dirty="0"/>
          </a:p>
        </p:txBody>
      </p:sp>
      <p:pic>
        <p:nvPicPr>
          <p:cNvPr id="14" name="Picture 13"/>
          <p:cNvPicPr>
            <a:picLocks noChangeAspect="1"/>
          </p:cNvPicPr>
          <p:nvPr/>
        </p:nvPicPr>
        <p:blipFill>
          <a:blip r:embed="rId7"/>
          <a:stretch>
            <a:fillRect/>
          </a:stretch>
        </p:blipFill>
        <p:spPr>
          <a:xfrm>
            <a:off x="3108781" y="152400"/>
            <a:ext cx="2255101" cy="1320800"/>
          </a:xfrm>
          <a:prstGeom prst="rect">
            <a:avLst/>
          </a:prstGeom>
        </p:spPr>
      </p:pic>
      <p:pic>
        <p:nvPicPr>
          <p:cNvPr id="16" name="Picture 15"/>
          <p:cNvPicPr>
            <a:picLocks noChangeAspect="1"/>
          </p:cNvPicPr>
          <p:nvPr/>
        </p:nvPicPr>
        <p:blipFill>
          <a:blip r:embed="rId8"/>
          <a:stretch>
            <a:fillRect/>
          </a:stretch>
        </p:blipFill>
        <p:spPr>
          <a:xfrm>
            <a:off x="-1" y="4976329"/>
            <a:ext cx="2208261" cy="1203576"/>
          </a:xfrm>
          <a:prstGeom prst="rect">
            <a:avLst/>
          </a:prstGeom>
        </p:spPr>
      </p:pic>
      <p:pic>
        <p:nvPicPr>
          <p:cNvPr id="15" name="Picture 14"/>
          <p:cNvPicPr>
            <a:picLocks noChangeAspect="1"/>
          </p:cNvPicPr>
          <p:nvPr/>
        </p:nvPicPr>
        <p:blipFill>
          <a:blip r:embed="rId9"/>
          <a:stretch>
            <a:fillRect/>
          </a:stretch>
        </p:blipFill>
        <p:spPr>
          <a:xfrm>
            <a:off x="2974039" y="3551282"/>
            <a:ext cx="4377765" cy="1048517"/>
          </a:xfrm>
          <a:prstGeom prst="rect">
            <a:avLst/>
          </a:prstGeom>
        </p:spPr>
      </p:pic>
      <p:pic>
        <p:nvPicPr>
          <p:cNvPr id="17" name="Picture 16"/>
          <p:cNvPicPr>
            <a:picLocks noChangeAspect="1"/>
          </p:cNvPicPr>
          <p:nvPr/>
        </p:nvPicPr>
        <p:blipFill>
          <a:blip r:embed="rId10"/>
          <a:stretch>
            <a:fillRect/>
          </a:stretch>
        </p:blipFill>
        <p:spPr>
          <a:xfrm>
            <a:off x="3775635" y="5940636"/>
            <a:ext cx="2685470" cy="884240"/>
          </a:xfrm>
          <a:prstGeom prst="rect">
            <a:avLst/>
          </a:prstGeom>
        </p:spPr>
      </p:pic>
      <p:pic>
        <p:nvPicPr>
          <p:cNvPr id="18" name="Picture 17"/>
          <p:cNvPicPr>
            <a:picLocks noChangeAspect="1"/>
          </p:cNvPicPr>
          <p:nvPr/>
        </p:nvPicPr>
        <p:blipFill>
          <a:blip r:embed="rId11"/>
          <a:stretch>
            <a:fillRect/>
          </a:stretch>
        </p:blipFill>
        <p:spPr>
          <a:xfrm>
            <a:off x="3775635" y="2949100"/>
            <a:ext cx="1359647" cy="624777"/>
          </a:xfrm>
          <a:prstGeom prst="rect">
            <a:avLst/>
          </a:prstGeom>
        </p:spPr>
      </p:pic>
      <p:pic>
        <p:nvPicPr>
          <p:cNvPr id="19" name="Picture 18"/>
          <p:cNvPicPr>
            <a:picLocks noChangeAspect="1"/>
          </p:cNvPicPr>
          <p:nvPr/>
        </p:nvPicPr>
        <p:blipFill>
          <a:blip r:embed="rId12"/>
          <a:stretch>
            <a:fillRect/>
          </a:stretch>
        </p:blipFill>
        <p:spPr>
          <a:xfrm>
            <a:off x="2208260" y="5966424"/>
            <a:ext cx="1500456" cy="809235"/>
          </a:xfrm>
          <a:prstGeom prst="rect">
            <a:avLst/>
          </a:prstGeom>
        </p:spPr>
      </p:pic>
    </p:spTree>
    <p:extLst>
      <p:ext uri="{BB962C8B-B14F-4D97-AF65-F5344CB8AC3E}">
        <p14:creationId xmlns:p14="http://schemas.microsoft.com/office/powerpoint/2010/main" val="4069941472"/>
      </p:ext>
    </p:extLst>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alphaModFix amt="67000"/>
          </a:blip>
          <a:stretch>
            <a:fillRect/>
          </a:stretch>
        </p:blipFill>
        <p:spPr>
          <a:xfrm>
            <a:off x="0" y="-86795"/>
            <a:ext cx="9155759" cy="7041369"/>
          </a:xfrm>
          <a:prstGeom prst="rect">
            <a:avLst/>
          </a:prstGeom>
        </p:spPr>
      </p:pic>
      <p:sp>
        <p:nvSpPr>
          <p:cNvPr id="2" name="Rectangle 1"/>
          <p:cNvSpPr/>
          <p:nvPr/>
        </p:nvSpPr>
        <p:spPr>
          <a:xfrm>
            <a:off x="807035" y="711218"/>
            <a:ext cx="7515199" cy="923330"/>
          </a:xfrm>
          <a:prstGeom prst="rect">
            <a:avLst/>
          </a:prstGeom>
          <a:noFill/>
        </p:spPr>
        <p:txBody>
          <a:bodyPr wrap="square" lIns="91440" tIns="45720" rIns="91440" bIns="45720">
            <a:spAutoFit/>
          </a:bodyPr>
          <a:lstStyle/>
          <a:p>
            <a:pPr algn="ctr"/>
            <a:r>
              <a:rPr lang="en-US" sz="5400" b="1" cap="none" spc="0"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IMPORTANT QUESTIONS:</a:t>
            </a:r>
            <a:endParaRPr lang="en-US" sz="5400"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3" name="TextBox 2"/>
          <p:cNvSpPr txBox="1"/>
          <p:nvPr/>
        </p:nvSpPr>
        <p:spPr>
          <a:xfrm>
            <a:off x="807035" y="2136588"/>
            <a:ext cx="7515199" cy="3046988"/>
          </a:xfrm>
          <a:prstGeom prst="rect">
            <a:avLst/>
          </a:prstGeom>
          <a:noFill/>
        </p:spPr>
        <p:txBody>
          <a:bodyPr wrap="square" rtlCol="0">
            <a:spAutoFit/>
          </a:bodyPr>
          <a:lstStyle/>
          <a:p>
            <a:pPr marL="457200" indent="-457200">
              <a:buAutoNum type="arabicPeriod" startAt="5"/>
            </a:pPr>
            <a:r>
              <a:rPr lang="en-US" sz="2400" b="1" dirty="0" smtClean="0">
                <a:solidFill>
                  <a:schemeClr val="bg1"/>
                </a:solidFill>
              </a:rPr>
              <a:t>How can we detect the thermal interactions that happen thousands of miles beneath the Earth’s surface?</a:t>
            </a:r>
          </a:p>
          <a:p>
            <a:endParaRPr lang="en-US" sz="2400" b="1" dirty="0" smtClean="0">
              <a:solidFill>
                <a:schemeClr val="bg1"/>
              </a:solidFill>
            </a:endParaRPr>
          </a:p>
          <a:p>
            <a:pPr marL="457200" indent="-457200">
              <a:buAutoNum type="arabicPeriod" startAt="5"/>
            </a:pPr>
            <a:r>
              <a:rPr lang="en-US" sz="2400" b="1" dirty="0" smtClean="0">
                <a:solidFill>
                  <a:schemeClr val="bg1"/>
                </a:solidFill>
              </a:rPr>
              <a:t>What are “GEONEUTRINOS,” and how can their detection and measurement reveal the source and nature of radiogenic heating between the layers near the Earth’s mantle?</a:t>
            </a:r>
          </a:p>
        </p:txBody>
      </p:sp>
    </p:spTree>
    <p:extLst>
      <p:ext uri="{BB962C8B-B14F-4D97-AF65-F5344CB8AC3E}">
        <p14:creationId xmlns:p14="http://schemas.microsoft.com/office/powerpoint/2010/main" val="2507365762"/>
      </p:ext>
    </p:extLst>
  </p:cSld>
  <p:clrMapOvr>
    <a:masterClrMapping/>
  </p:clrMapOvr>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alphaModFix amt="67000"/>
          </a:blip>
          <a:stretch>
            <a:fillRect/>
          </a:stretch>
        </p:blipFill>
        <p:spPr>
          <a:xfrm>
            <a:off x="0" y="-86795"/>
            <a:ext cx="9144000" cy="7041369"/>
          </a:xfrm>
          <a:prstGeom prst="rect">
            <a:avLst/>
          </a:prstGeom>
        </p:spPr>
      </p:pic>
      <p:sp>
        <p:nvSpPr>
          <p:cNvPr id="2" name="Rectangle 1"/>
          <p:cNvSpPr/>
          <p:nvPr/>
        </p:nvSpPr>
        <p:spPr>
          <a:xfrm>
            <a:off x="807035" y="711218"/>
            <a:ext cx="7515199" cy="923330"/>
          </a:xfrm>
          <a:prstGeom prst="rect">
            <a:avLst/>
          </a:prstGeom>
          <a:noFill/>
        </p:spPr>
        <p:txBody>
          <a:bodyPr wrap="square" lIns="91440" tIns="45720" rIns="91440" bIns="45720">
            <a:spAutoFit/>
          </a:bodyPr>
          <a:lstStyle/>
          <a:p>
            <a:pPr algn="ctr"/>
            <a:r>
              <a:rPr lang="en-US" sz="5400" b="1" cap="none" spc="0"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IMPORTANT QUESTIONS:</a:t>
            </a:r>
            <a:endParaRPr lang="en-US" sz="5400"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3" name="TextBox 2"/>
          <p:cNvSpPr txBox="1"/>
          <p:nvPr/>
        </p:nvSpPr>
        <p:spPr>
          <a:xfrm>
            <a:off x="807035" y="2136588"/>
            <a:ext cx="7515199" cy="4524315"/>
          </a:xfrm>
          <a:prstGeom prst="rect">
            <a:avLst/>
          </a:prstGeom>
          <a:noFill/>
        </p:spPr>
        <p:txBody>
          <a:bodyPr wrap="square" rtlCol="0">
            <a:spAutoFit/>
          </a:bodyPr>
          <a:lstStyle/>
          <a:p>
            <a:pPr marL="457200" indent="-457200">
              <a:buAutoNum type="arabicPeriod" startAt="5"/>
            </a:pPr>
            <a:r>
              <a:rPr lang="en-US" sz="2400" b="1" dirty="0" smtClean="0">
                <a:solidFill>
                  <a:schemeClr val="bg1"/>
                </a:solidFill>
              </a:rPr>
              <a:t>How can we detect the thermal interactions that happen thousands of miles beneath the Earth’s surface?</a:t>
            </a:r>
          </a:p>
          <a:p>
            <a:endParaRPr lang="en-US" sz="2400" b="1" dirty="0" smtClean="0">
              <a:solidFill>
                <a:schemeClr val="bg1"/>
              </a:solidFill>
            </a:endParaRPr>
          </a:p>
          <a:p>
            <a:pPr marL="457200" indent="-457200">
              <a:buAutoNum type="arabicPeriod" startAt="5"/>
            </a:pPr>
            <a:r>
              <a:rPr lang="en-US" sz="2400" b="1" dirty="0" smtClean="0">
                <a:solidFill>
                  <a:schemeClr val="bg1"/>
                </a:solidFill>
              </a:rPr>
              <a:t>What are “GEONEUTRINOS,” and how can their detection and measurement reveal the source and nature of radiogenic heating between the layers near the Earth’s mantle?</a:t>
            </a:r>
          </a:p>
          <a:p>
            <a:endParaRPr lang="en-US" sz="2400" b="1" dirty="0" smtClean="0">
              <a:solidFill>
                <a:schemeClr val="bg1"/>
              </a:solidFill>
            </a:endParaRPr>
          </a:p>
          <a:p>
            <a:pPr marL="457200" indent="-457200">
              <a:buAutoNum type="arabicPeriod" startAt="5"/>
            </a:pPr>
            <a:r>
              <a:rPr lang="en-US" sz="2400" b="1" dirty="0" smtClean="0">
                <a:solidFill>
                  <a:schemeClr val="bg1"/>
                </a:solidFill>
              </a:rPr>
              <a:t>Can this information be useful in understanding the evolution of the Earth’s interior, and subsequently, its effect on the future of the Earth?</a:t>
            </a:r>
          </a:p>
        </p:txBody>
      </p:sp>
    </p:spTree>
    <p:extLst>
      <p:ext uri="{BB962C8B-B14F-4D97-AF65-F5344CB8AC3E}">
        <p14:creationId xmlns:p14="http://schemas.microsoft.com/office/powerpoint/2010/main" val="2805173585"/>
      </p:ext>
    </p:extLst>
  </p:cSld>
  <p:clrMapOvr>
    <a:masterClrMapping/>
  </p:clrMapOvr>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alphaModFix amt="71000"/>
          </a:blip>
          <a:stretch>
            <a:fillRect/>
          </a:stretch>
        </p:blipFill>
        <p:spPr>
          <a:xfrm>
            <a:off x="0" y="-86795"/>
            <a:ext cx="9144000" cy="7041369"/>
          </a:xfrm>
          <a:prstGeom prst="rect">
            <a:avLst/>
          </a:prstGeom>
        </p:spPr>
      </p:pic>
      <p:sp>
        <p:nvSpPr>
          <p:cNvPr id="2" name="Rectangle 1"/>
          <p:cNvSpPr/>
          <p:nvPr/>
        </p:nvSpPr>
        <p:spPr>
          <a:xfrm>
            <a:off x="807035" y="711218"/>
            <a:ext cx="7515199" cy="923330"/>
          </a:xfrm>
          <a:prstGeom prst="rect">
            <a:avLst/>
          </a:prstGeom>
          <a:noFill/>
        </p:spPr>
        <p:txBody>
          <a:bodyPr wrap="square" lIns="91440" tIns="45720" rIns="91440" bIns="45720">
            <a:spAutoFit/>
          </a:bodyPr>
          <a:lstStyle/>
          <a:p>
            <a:pPr algn="ctr"/>
            <a:r>
              <a:rPr lang="en-US" sz="5400" b="1" cap="none" spc="0"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IMPORTANT TERMS:</a:t>
            </a:r>
            <a:endParaRPr lang="en-US" sz="5400"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5" name="TextBox 4"/>
          <p:cNvSpPr txBox="1"/>
          <p:nvPr/>
        </p:nvSpPr>
        <p:spPr>
          <a:xfrm>
            <a:off x="807035" y="1792942"/>
            <a:ext cx="7634730" cy="4401205"/>
          </a:xfrm>
          <a:prstGeom prst="rect">
            <a:avLst/>
          </a:prstGeom>
          <a:noFill/>
        </p:spPr>
        <p:txBody>
          <a:bodyPr wrap="square" rtlCol="0">
            <a:spAutoFit/>
          </a:bodyPr>
          <a:lstStyle/>
          <a:p>
            <a:r>
              <a:rPr lang="en-US" sz="2000" b="1" dirty="0" smtClean="0">
                <a:solidFill>
                  <a:schemeClr val="bg1"/>
                </a:solidFill>
              </a:rPr>
              <a:t>PRIMORDIAL HEAT			CORE</a:t>
            </a:r>
          </a:p>
          <a:p>
            <a:r>
              <a:rPr lang="en-US" sz="2000" b="1" dirty="0" smtClean="0">
                <a:solidFill>
                  <a:schemeClr val="bg1"/>
                </a:solidFill>
              </a:rPr>
              <a:t>RADIOGENIC HEAT			MANTLE</a:t>
            </a:r>
          </a:p>
          <a:p>
            <a:r>
              <a:rPr lang="en-US" sz="2000" b="1" dirty="0" smtClean="0">
                <a:solidFill>
                  <a:schemeClr val="bg1"/>
                </a:solidFill>
              </a:rPr>
              <a:t>NUCLEAR REACTION			CRUST</a:t>
            </a:r>
          </a:p>
          <a:p>
            <a:r>
              <a:rPr lang="en-US" sz="2000" b="1" dirty="0" smtClean="0">
                <a:solidFill>
                  <a:schemeClr val="bg1"/>
                </a:solidFill>
              </a:rPr>
              <a:t>ISOTOPE					THE STD. MODEL OF PARTICLE PHYSICS </a:t>
            </a:r>
          </a:p>
          <a:p>
            <a:r>
              <a:rPr lang="en-US" sz="2000" b="1" dirty="0" smtClean="0">
                <a:solidFill>
                  <a:schemeClr val="bg1"/>
                </a:solidFill>
              </a:rPr>
              <a:t>RADIOACTIVE DECAY			DECAY CHAINS</a:t>
            </a:r>
          </a:p>
          <a:p>
            <a:r>
              <a:rPr lang="en-US" sz="2000" b="1" dirty="0" smtClean="0">
                <a:solidFill>
                  <a:schemeClr val="bg1"/>
                </a:solidFill>
                <a:latin typeface="Symbol" charset="2"/>
                <a:cs typeface="Symbol" charset="2"/>
              </a:rPr>
              <a:t>a, B, g </a:t>
            </a:r>
            <a:r>
              <a:rPr lang="en-US" sz="2000" b="1" dirty="0" smtClean="0">
                <a:solidFill>
                  <a:schemeClr val="bg1"/>
                </a:solidFill>
              </a:rPr>
              <a:t>PARTICLES			NUCLEAR TRANSMUTATIONS</a:t>
            </a:r>
          </a:p>
          <a:p>
            <a:r>
              <a:rPr lang="en-US" sz="2000" b="1" dirty="0" smtClean="0">
                <a:solidFill>
                  <a:schemeClr val="bg1"/>
                </a:solidFill>
              </a:rPr>
              <a:t>Alpha decay					GEODYNAMICS/GEODYNAMO</a:t>
            </a:r>
          </a:p>
          <a:p>
            <a:r>
              <a:rPr lang="en-US" sz="2000" b="1" dirty="0" smtClean="0">
                <a:solidFill>
                  <a:schemeClr val="bg1"/>
                </a:solidFill>
              </a:rPr>
              <a:t>Beta decay					THRESHOLD ENERGY</a:t>
            </a:r>
          </a:p>
          <a:p>
            <a:r>
              <a:rPr lang="en-US" sz="2000" b="1" dirty="0" smtClean="0">
                <a:solidFill>
                  <a:schemeClr val="bg1"/>
                </a:solidFill>
              </a:rPr>
              <a:t>Reverse beta decay			electron-Volts  (</a:t>
            </a:r>
            <a:r>
              <a:rPr lang="en-US" sz="2000" b="1" dirty="0" err="1" smtClean="0">
                <a:solidFill>
                  <a:schemeClr val="bg1"/>
                </a:solidFill>
              </a:rPr>
              <a:t>eV</a:t>
            </a:r>
            <a:r>
              <a:rPr lang="en-US" sz="2000" b="1" dirty="0" smtClean="0">
                <a:solidFill>
                  <a:schemeClr val="bg1"/>
                </a:solidFill>
              </a:rPr>
              <a:t>)</a:t>
            </a:r>
          </a:p>
          <a:p>
            <a:r>
              <a:rPr lang="en-US" sz="2000" b="1" dirty="0" smtClean="0">
                <a:solidFill>
                  <a:schemeClr val="bg1"/>
                </a:solidFill>
              </a:rPr>
              <a:t>Neutrinos					NATURAL RADIOACTIVITY</a:t>
            </a:r>
          </a:p>
          <a:p>
            <a:r>
              <a:rPr lang="en-US" sz="2000" b="1" dirty="0" smtClean="0">
                <a:solidFill>
                  <a:schemeClr val="bg1"/>
                </a:solidFill>
              </a:rPr>
              <a:t>Antineutrinos				GEOTHERMODYNAMICS</a:t>
            </a:r>
          </a:p>
          <a:p>
            <a:r>
              <a:rPr lang="en-US" sz="2000" b="1" dirty="0" err="1" smtClean="0">
                <a:solidFill>
                  <a:schemeClr val="bg1"/>
                </a:solidFill>
              </a:rPr>
              <a:t>Geoneutrinos</a:t>
            </a:r>
            <a:r>
              <a:rPr lang="en-US" sz="2000" b="1" dirty="0" smtClean="0">
                <a:solidFill>
                  <a:schemeClr val="bg1"/>
                </a:solidFill>
              </a:rPr>
              <a:t>				POWER (WATTS)</a:t>
            </a:r>
          </a:p>
          <a:p>
            <a:r>
              <a:rPr lang="en-US" sz="2000" b="1" dirty="0" smtClean="0">
                <a:solidFill>
                  <a:schemeClr val="bg1"/>
                </a:solidFill>
              </a:rPr>
              <a:t>CONVECTION				WEAK NUCLEAR FORCE</a:t>
            </a:r>
          </a:p>
          <a:p>
            <a:r>
              <a:rPr lang="en-US" sz="2000" b="1" dirty="0" smtClean="0">
                <a:solidFill>
                  <a:schemeClr val="bg1"/>
                </a:solidFill>
              </a:rPr>
              <a:t>HEAT PRODUCING ELEMENTS  (HPE)</a:t>
            </a:r>
            <a:endParaRPr lang="en-US" sz="2000" b="1" dirty="0">
              <a:solidFill>
                <a:schemeClr val="bg1"/>
              </a:solidFill>
            </a:endParaRPr>
          </a:p>
        </p:txBody>
      </p:sp>
    </p:spTree>
    <p:extLst>
      <p:ext uri="{BB962C8B-B14F-4D97-AF65-F5344CB8AC3E}">
        <p14:creationId xmlns:p14="http://schemas.microsoft.com/office/powerpoint/2010/main" val="4109523216"/>
      </p:ext>
    </p:extLst>
  </p:cSld>
  <p:clrMapOvr>
    <a:masterClrMapping/>
  </p:clrMapOvr>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radiogenic heat pic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81953" y="-1"/>
            <a:ext cx="5919694" cy="6871073"/>
          </a:xfrm>
          <a:prstGeom prst="rect">
            <a:avLst/>
          </a:prstGeom>
        </p:spPr>
      </p:pic>
      <p:sp>
        <p:nvSpPr>
          <p:cNvPr id="8" name="Rectangle 7"/>
          <p:cNvSpPr/>
          <p:nvPr/>
        </p:nvSpPr>
        <p:spPr>
          <a:xfrm>
            <a:off x="0" y="-1"/>
            <a:ext cx="1404471" cy="6858001"/>
          </a:xfrm>
          <a:prstGeom prst="rect">
            <a:avLst/>
          </a:prstGeom>
          <a:solidFill>
            <a:schemeClr val="tx1"/>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Rectangle 8"/>
          <p:cNvSpPr/>
          <p:nvPr/>
        </p:nvSpPr>
        <p:spPr>
          <a:xfrm>
            <a:off x="7201647" y="-1"/>
            <a:ext cx="1942353" cy="6871073"/>
          </a:xfrm>
          <a:prstGeom prst="rect">
            <a:avLst/>
          </a:prstGeom>
          <a:solidFill>
            <a:schemeClr val="tx1"/>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11" name="Picture 10"/>
          <p:cNvPicPr>
            <a:picLocks noChangeAspect="1"/>
          </p:cNvPicPr>
          <p:nvPr/>
        </p:nvPicPr>
        <p:blipFill>
          <a:blip r:embed="rId4"/>
          <a:stretch>
            <a:fillRect/>
          </a:stretch>
        </p:blipFill>
        <p:spPr>
          <a:xfrm>
            <a:off x="7027734" y="14941"/>
            <a:ext cx="2116266" cy="1419412"/>
          </a:xfrm>
          <a:prstGeom prst="rect">
            <a:avLst/>
          </a:prstGeom>
        </p:spPr>
      </p:pic>
      <p:sp>
        <p:nvSpPr>
          <p:cNvPr id="10" name="TextBox 9"/>
          <p:cNvSpPr txBox="1"/>
          <p:nvPr/>
        </p:nvSpPr>
        <p:spPr>
          <a:xfrm>
            <a:off x="911411" y="14941"/>
            <a:ext cx="6962589" cy="584776"/>
          </a:xfrm>
          <a:prstGeom prst="rect">
            <a:avLst/>
          </a:prstGeom>
          <a:noFill/>
        </p:spPr>
        <p:txBody>
          <a:bodyPr wrap="square" rtlCol="0">
            <a:spAutoFit/>
          </a:bodyPr>
          <a:lstStyle/>
          <a:p>
            <a:r>
              <a:rPr lang="en-US" sz="3200" b="1" dirty="0" smtClean="0">
                <a:solidFill>
                  <a:schemeClr val="bg1"/>
                </a:solidFill>
              </a:rPr>
              <a:t>HEAT SOURCES AFFECTING THE EARTH:</a:t>
            </a:r>
            <a:endParaRPr lang="en-US" sz="3200" b="1" dirty="0">
              <a:solidFill>
                <a:schemeClr val="bg1"/>
              </a:solidFill>
            </a:endParaRPr>
          </a:p>
        </p:txBody>
      </p:sp>
    </p:spTree>
    <p:extLst>
      <p:ext uri="{BB962C8B-B14F-4D97-AF65-F5344CB8AC3E}">
        <p14:creationId xmlns:p14="http://schemas.microsoft.com/office/powerpoint/2010/main" val="1362218605"/>
      </p:ext>
    </p:extLst>
  </p:cSld>
  <p:clrMapOvr>
    <a:masterClrMapping/>
  </p:clrMapOvr>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radiogenic heat pic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81953" y="-1"/>
            <a:ext cx="5919694" cy="6871073"/>
          </a:xfrm>
          <a:prstGeom prst="rect">
            <a:avLst/>
          </a:prstGeom>
        </p:spPr>
      </p:pic>
      <p:sp>
        <p:nvSpPr>
          <p:cNvPr id="8" name="Rectangle 7"/>
          <p:cNvSpPr/>
          <p:nvPr/>
        </p:nvSpPr>
        <p:spPr>
          <a:xfrm>
            <a:off x="0" y="-1"/>
            <a:ext cx="1404471" cy="6858001"/>
          </a:xfrm>
          <a:prstGeom prst="rect">
            <a:avLst/>
          </a:prstGeom>
          <a:solidFill>
            <a:schemeClr val="tx1"/>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Rectangle 8"/>
          <p:cNvSpPr/>
          <p:nvPr/>
        </p:nvSpPr>
        <p:spPr>
          <a:xfrm>
            <a:off x="7201647" y="-1"/>
            <a:ext cx="1942353" cy="6871073"/>
          </a:xfrm>
          <a:prstGeom prst="rect">
            <a:avLst/>
          </a:prstGeom>
          <a:solidFill>
            <a:schemeClr val="tx1"/>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 name="TextBox 1"/>
          <p:cNvSpPr txBox="1"/>
          <p:nvPr/>
        </p:nvSpPr>
        <p:spPr>
          <a:xfrm>
            <a:off x="2719293" y="1792941"/>
            <a:ext cx="3436471" cy="2062103"/>
          </a:xfrm>
          <a:prstGeom prst="rect">
            <a:avLst/>
          </a:prstGeom>
          <a:noFill/>
        </p:spPr>
        <p:txBody>
          <a:bodyPr wrap="square" rtlCol="0">
            <a:spAutoFit/>
          </a:bodyPr>
          <a:lstStyle/>
          <a:p>
            <a:r>
              <a:rPr lang="en-US" sz="3200" b="1" dirty="0" smtClean="0">
                <a:solidFill>
                  <a:schemeClr val="bg1"/>
                </a:solidFill>
              </a:rPr>
              <a:t>    INTERNAL:</a:t>
            </a:r>
          </a:p>
          <a:p>
            <a:endParaRPr lang="en-US" sz="3200" b="1" dirty="0">
              <a:solidFill>
                <a:schemeClr val="bg1"/>
              </a:solidFill>
            </a:endParaRPr>
          </a:p>
          <a:p>
            <a:r>
              <a:rPr lang="en-US" sz="3200" b="1" dirty="0" smtClean="0">
                <a:solidFill>
                  <a:schemeClr val="bg1"/>
                </a:solidFill>
              </a:rPr>
              <a:t>47 TERRAWATTS</a:t>
            </a:r>
          </a:p>
          <a:p>
            <a:r>
              <a:rPr lang="en-US" sz="3200" b="1" dirty="0" smtClean="0">
                <a:solidFill>
                  <a:schemeClr val="bg1"/>
                </a:solidFill>
              </a:rPr>
              <a:t>(&lt;0.1% OF TOTAL)</a:t>
            </a:r>
            <a:endParaRPr lang="en-US" sz="3200" b="1" dirty="0">
              <a:solidFill>
                <a:schemeClr val="bg1"/>
              </a:solidFill>
            </a:endParaRPr>
          </a:p>
        </p:txBody>
      </p:sp>
      <p:cxnSp>
        <p:nvCxnSpPr>
          <p:cNvPr id="4" name="Straight Arrow Connector 3"/>
          <p:cNvCxnSpPr/>
          <p:nvPr/>
        </p:nvCxnSpPr>
        <p:spPr>
          <a:xfrm flipH="1" flipV="1">
            <a:off x="2435410" y="2286000"/>
            <a:ext cx="1673413" cy="627529"/>
          </a:xfrm>
          <a:prstGeom prst="straightConnector1">
            <a:avLst/>
          </a:prstGeom>
          <a:ln>
            <a:solidFill>
              <a:schemeClr val="bg1"/>
            </a:solidFill>
            <a:tailEnd type="arrow"/>
          </a:ln>
        </p:spPr>
        <p:style>
          <a:lnRef idx="2">
            <a:schemeClr val="accent1"/>
          </a:lnRef>
          <a:fillRef idx="0">
            <a:schemeClr val="accent1"/>
          </a:fillRef>
          <a:effectRef idx="1">
            <a:schemeClr val="accent1"/>
          </a:effectRef>
          <a:fontRef idx="minor">
            <a:schemeClr val="tx1"/>
          </a:fontRef>
        </p:style>
      </p:cxnSp>
      <p:cxnSp>
        <p:nvCxnSpPr>
          <p:cNvPr id="11" name="Straight Arrow Connector 10"/>
          <p:cNvCxnSpPr/>
          <p:nvPr/>
        </p:nvCxnSpPr>
        <p:spPr>
          <a:xfrm flipH="1">
            <a:off x="1434353" y="3765506"/>
            <a:ext cx="2614706" cy="1"/>
          </a:xfrm>
          <a:prstGeom prst="straightConnector1">
            <a:avLst/>
          </a:prstGeom>
          <a:ln>
            <a:solidFill>
              <a:schemeClr val="bg1"/>
            </a:solidFill>
            <a:tailEnd type="arrow"/>
          </a:ln>
        </p:spPr>
        <p:style>
          <a:lnRef idx="2">
            <a:schemeClr val="accent1"/>
          </a:lnRef>
          <a:fillRef idx="0">
            <a:schemeClr val="accent1"/>
          </a:fillRef>
          <a:effectRef idx="1">
            <a:schemeClr val="accent1"/>
          </a:effectRef>
          <a:fontRef idx="minor">
            <a:schemeClr val="tx1"/>
          </a:fontRef>
        </p:style>
      </p:cxnSp>
      <p:cxnSp>
        <p:nvCxnSpPr>
          <p:cNvPr id="12" name="Straight Arrow Connector 11"/>
          <p:cNvCxnSpPr/>
          <p:nvPr/>
        </p:nvCxnSpPr>
        <p:spPr>
          <a:xfrm flipH="1">
            <a:off x="2274047" y="4186518"/>
            <a:ext cx="1804894" cy="373307"/>
          </a:xfrm>
          <a:prstGeom prst="straightConnector1">
            <a:avLst/>
          </a:prstGeom>
          <a:ln>
            <a:solidFill>
              <a:schemeClr val="bg1"/>
            </a:solidFill>
            <a:tailEnd type="arrow"/>
          </a:ln>
        </p:spPr>
        <p:style>
          <a:lnRef idx="2">
            <a:schemeClr val="accent1"/>
          </a:lnRef>
          <a:fillRef idx="0">
            <a:schemeClr val="accent1"/>
          </a:fillRef>
          <a:effectRef idx="1">
            <a:schemeClr val="accent1"/>
          </a:effectRef>
          <a:fontRef idx="minor">
            <a:schemeClr val="tx1"/>
          </a:fontRef>
        </p:style>
      </p:cxnSp>
      <p:cxnSp>
        <p:nvCxnSpPr>
          <p:cNvPr id="14" name="Straight Arrow Connector 13"/>
          <p:cNvCxnSpPr/>
          <p:nvPr/>
        </p:nvCxnSpPr>
        <p:spPr>
          <a:xfrm flipV="1">
            <a:off x="4437530" y="2696882"/>
            <a:ext cx="1524000" cy="433294"/>
          </a:xfrm>
          <a:prstGeom prst="straightConnector1">
            <a:avLst/>
          </a:prstGeom>
          <a:ln>
            <a:solidFill>
              <a:schemeClr val="bg1"/>
            </a:solidFill>
            <a:tailEnd type="arrow"/>
          </a:ln>
        </p:spPr>
        <p:style>
          <a:lnRef idx="2">
            <a:schemeClr val="accent1"/>
          </a:lnRef>
          <a:fillRef idx="0">
            <a:schemeClr val="accent1"/>
          </a:fillRef>
          <a:effectRef idx="1">
            <a:schemeClr val="accent1"/>
          </a:effectRef>
          <a:fontRef idx="minor">
            <a:schemeClr val="tx1"/>
          </a:fontRef>
        </p:style>
      </p:cxnSp>
      <p:cxnSp>
        <p:nvCxnSpPr>
          <p:cNvPr id="16" name="Straight Arrow Connector 15"/>
          <p:cNvCxnSpPr/>
          <p:nvPr/>
        </p:nvCxnSpPr>
        <p:spPr>
          <a:xfrm flipV="1">
            <a:off x="4437530" y="3287279"/>
            <a:ext cx="1972236" cy="552824"/>
          </a:xfrm>
          <a:prstGeom prst="straightConnector1">
            <a:avLst/>
          </a:prstGeom>
          <a:ln>
            <a:solidFill>
              <a:schemeClr val="bg1"/>
            </a:solidFill>
            <a:tailEnd type="arrow"/>
          </a:ln>
        </p:spPr>
        <p:style>
          <a:lnRef idx="2">
            <a:schemeClr val="accent1"/>
          </a:lnRef>
          <a:fillRef idx="0">
            <a:schemeClr val="accent1"/>
          </a:fillRef>
          <a:effectRef idx="1">
            <a:schemeClr val="accent1"/>
          </a:effectRef>
          <a:fontRef idx="minor">
            <a:schemeClr val="tx1"/>
          </a:fontRef>
        </p:style>
      </p:cxnSp>
      <p:cxnSp>
        <p:nvCxnSpPr>
          <p:cNvPr id="18" name="Straight Arrow Connector 17"/>
          <p:cNvCxnSpPr/>
          <p:nvPr/>
        </p:nvCxnSpPr>
        <p:spPr>
          <a:xfrm>
            <a:off x="4437530" y="4083201"/>
            <a:ext cx="1371600" cy="953247"/>
          </a:xfrm>
          <a:prstGeom prst="straightConnector1">
            <a:avLst/>
          </a:prstGeom>
          <a:ln>
            <a:solidFill>
              <a:schemeClr val="bg1"/>
            </a:solidFill>
            <a:tailEnd type="arrow"/>
          </a:ln>
        </p:spPr>
        <p:style>
          <a:lnRef idx="2">
            <a:schemeClr val="accent1"/>
          </a:lnRef>
          <a:fillRef idx="0">
            <a:schemeClr val="accent1"/>
          </a:fillRef>
          <a:effectRef idx="1">
            <a:schemeClr val="accent1"/>
          </a:effectRef>
          <a:fontRef idx="minor">
            <a:schemeClr val="tx1"/>
          </a:fontRef>
        </p:style>
      </p:cxnSp>
      <p:pic>
        <p:nvPicPr>
          <p:cNvPr id="23" name="Picture 22"/>
          <p:cNvPicPr>
            <a:picLocks noChangeAspect="1"/>
          </p:cNvPicPr>
          <p:nvPr/>
        </p:nvPicPr>
        <p:blipFill>
          <a:blip r:embed="rId4"/>
          <a:stretch>
            <a:fillRect/>
          </a:stretch>
        </p:blipFill>
        <p:spPr>
          <a:xfrm>
            <a:off x="7027734" y="14941"/>
            <a:ext cx="2116266" cy="1419412"/>
          </a:xfrm>
          <a:prstGeom prst="rect">
            <a:avLst/>
          </a:prstGeom>
        </p:spPr>
      </p:pic>
      <p:sp>
        <p:nvSpPr>
          <p:cNvPr id="10" name="TextBox 9"/>
          <p:cNvSpPr txBox="1"/>
          <p:nvPr/>
        </p:nvSpPr>
        <p:spPr>
          <a:xfrm>
            <a:off x="911411" y="14941"/>
            <a:ext cx="6962589" cy="584776"/>
          </a:xfrm>
          <a:prstGeom prst="rect">
            <a:avLst/>
          </a:prstGeom>
          <a:noFill/>
        </p:spPr>
        <p:txBody>
          <a:bodyPr wrap="square" rtlCol="0">
            <a:spAutoFit/>
          </a:bodyPr>
          <a:lstStyle/>
          <a:p>
            <a:r>
              <a:rPr lang="en-US" sz="3200" b="1" dirty="0" smtClean="0">
                <a:solidFill>
                  <a:schemeClr val="bg1"/>
                </a:solidFill>
              </a:rPr>
              <a:t>HEAT SOURCES AFFECTING THE EARTH:</a:t>
            </a:r>
            <a:endParaRPr lang="en-US" sz="3200" b="1" dirty="0">
              <a:solidFill>
                <a:schemeClr val="bg1"/>
              </a:solidFill>
            </a:endParaRPr>
          </a:p>
        </p:txBody>
      </p:sp>
    </p:spTree>
    <p:extLst>
      <p:ext uri="{BB962C8B-B14F-4D97-AF65-F5344CB8AC3E}">
        <p14:creationId xmlns:p14="http://schemas.microsoft.com/office/powerpoint/2010/main" val="536880973"/>
      </p:ext>
    </p:extLst>
  </p:cSld>
  <p:clrMapOvr>
    <a:masterClrMapping/>
  </p:clrMapOvr>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radiogenic heat pic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81953" y="-1"/>
            <a:ext cx="5919694" cy="6871073"/>
          </a:xfrm>
          <a:prstGeom prst="rect">
            <a:avLst/>
          </a:prstGeom>
        </p:spPr>
      </p:pic>
      <p:sp>
        <p:nvSpPr>
          <p:cNvPr id="8" name="Rectangle 7"/>
          <p:cNvSpPr/>
          <p:nvPr/>
        </p:nvSpPr>
        <p:spPr>
          <a:xfrm>
            <a:off x="0" y="-1"/>
            <a:ext cx="1404471" cy="6858001"/>
          </a:xfrm>
          <a:prstGeom prst="rect">
            <a:avLst/>
          </a:prstGeom>
          <a:solidFill>
            <a:schemeClr val="tx1"/>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Rectangle 8"/>
          <p:cNvSpPr/>
          <p:nvPr/>
        </p:nvSpPr>
        <p:spPr>
          <a:xfrm>
            <a:off x="7201647" y="-1"/>
            <a:ext cx="1942353" cy="6871073"/>
          </a:xfrm>
          <a:prstGeom prst="rect">
            <a:avLst/>
          </a:prstGeom>
          <a:solidFill>
            <a:schemeClr val="tx1"/>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 name="TextBox 1"/>
          <p:cNvSpPr txBox="1"/>
          <p:nvPr/>
        </p:nvSpPr>
        <p:spPr>
          <a:xfrm>
            <a:off x="2719293" y="1792941"/>
            <a:ext cx="3436471" cy="2062103"/>
          </a:xfrm>
          <a:prstGeom prst="rect">
            <a:avLst/>
          </a:prstGeom>
          <a:noFill/>
        </p:spPr>
        <p:txBody>
          <a:bodyPr wrap="square" rtlCol="0">
            <a:spAutoFit/>
          </a:bodyPr>
          <a:lstStyle/>
          <a:p>
            <a:r>
              <a:rPr lang="en-US" sz="3200" b="1" dirty="0" smtClean="0">
                <a:solidFill>
                  <a:schemeClr val="bg1"/>
                </a:solidFill>
              </a:rPr>
              <a:t>    INTERNAL:</a:t>
            </a:r>
          </a:p>
          <a:p>
            <a:endParaRPr lang="en-US" sz="3200" b="1" dirty="0">
              <a:solidFill>
                <a:schemeClr val="bg1"/>
              </a:solidFill>
            </a:endParaRPr>
          </a:p>
          <a:p>
            <a:r>
              <a:rPr lang="en-US" sz="3200" b="1" dirty="0" smtClean="0">
                <a:solidFill>
                  <a:schemeClr val="bg1"/>
                </a:solidFill>
              </a:rPr>
              <a:t>47 TERRAWATTS</a:t>
            </a:r>
          </a:p>
          <a:p>
            <a:r>
              <a:rPr lang="en-US" sz="3200" b="1" dirty="0" smtClean="0">
                <a:solidFill>
                  <a:schemeClr val="bg1"/>
                </a:solidFill>
              </a:rPr>
              <a:t>(&lt;0.1% OF TOTAL)</a:t>
            </a:r>
            <a:endParaRPr lang="en-US" sz="3200" b="1" dirty="0">
              <a:solidFill>
                <a:schemeClr val="bg1"/>
              </a:solidFill>
            </a:endParaRPr>
          </a:p>
        </p:txBody>
      </p:sp>
      <p:cxnSp>
        <p:nvCxnSpPr>
          <p:cNvPr id="4" name="Straight Arrow Connector 3"/>
          <p:cNvCxnSpPr/>
          <p:nvPr/>
        </p:nvCxnSpPr>
        <p:spPr>
          <a:xfrm flipH="1" flipV="1">
            <a:off x="2435410" y="2286000"/>
            <a:ext cx="1673413" cy="627529"/>
          </a:xfrm>
          <a:prstGeom prst="straightConnector1">
            <a:avLst/>
          </a:prstGeom>
          <a:ln>
            <a:solidFill>
              <a:schemeClr val="bg1"/>
            </a:solidFill>
            <a:tailEnd type="arrow"/>
          </a:ln>
        </p:spPr>
        <p:style>
          <a:lnRef idx="2">
            <a:schemeClr val="accent1"/>
          </a:lnRef>
          <a:fillRef idx="0">
            <a:schemeClr val="accent1"/>
          </a:fillRef>
          <a:effectRef idx="1">
            <a:schemeClr val="accent1"/>
          </a:effectRef>
          <a:fontRef idx="minor">
            <a:schemeClr val="tx1"/>
          </a:fontRef>
        </p:style>
      </p:cxnSp>
      <p:cxnSp>
        <p:nvCxnSpPr>
          <p:cNvPr id="11" name="Straight Arrow Connector 10"/>
          <p:cNvCxnSpPr/>
          <p:nvPr/>
        </p:nvCxnSpPr>
        <p:spPr>
          <a:xfrm flipH="1">
            <a:off x="1434353" y="3765506"/>
            <a:ext cx="2614706" cy="1"/>
          </a:xfrm>
          <a:prstGeom prst="straightConnector1">
            <a:avLst/>
          </a:prstGeom>
          <a:ln>
            <a:solidFill>
              <a:schemeClr val="bg1"/>
            </a:solidFill>
            <a:tailEnd type="arrow"/>
          </a:ln>
        </p:spPr>
        <p:style>
          <a:lnRef idx="2">
            <a:schemeClr val="accent1"/>
          </a:lnRef>
          <a:fillRef idx="0">
            <a:schemeClr val="accent1"/>
          </a:fillRef>
          <a:effectRef idx="1">
            <a:schemeClr val="accent1"/>
          </a:effectRef>
          <a:fontRef idx="minor">
            <a:schemeClr val="tx1"/>
          </a:fontRef>
        </p:style>
      </p:cxnSp>
      <p:cxnSp>
        <p:nvCxnSpPr>
          <p:cNvPr id="12" name="Straight Arrow Connector 11"/>
          <p:cNvCxnSpPr/>
          <p:nvPr/>
        </p:nvCxnSpPr>
        <p:spPr>
          <a:xfrm flipH="1">
            <a:off x="2274047" y="4186518"/>
            <a:ext cx="1804894" cy="373307"/>
          </a:xfrm>
          <a:prstGeom prst="straightConnector1">
            <a:avLst/>
          </a:prstGeom>
          <a:ln>
            <a:solidFill>
              <a:schemeClr val="bg1"/>
            </a:solidFill>
            <a:tailEnd type="arrow"/>
          </a:ln>
        </p:spPr>
        <p:style>
          <a:lnRef idx="2">
            <a:schemeClr val="accent1"/>
          </a:lnRef>
          <a:fillRef idx="0">
            <a:schemeClr val="accent1"/>
          </a:fillRef>
          <a:effectRef idx="1">
            <a:schemeClr val="accent1"/>
          </a:effectRef>
          <a:fontRef idx="minor">
            <a:schemeClr val="tx1"/>
          </a:fontRef>
        </p:style>
      </p:cxnSp>
      <p:cxnSp>
        <p:nvCxnSpPr>
          <p:cNvPr id="14" name="Straight Arrow Connector 13"/>
          <p:cNvCxnSpPr/>
          <p:nvPr/>
        </p:nvCxnSpPr>
        <p:spPr>
          <a:xfrm flipV="1">
            <a:off x="4437530" y="2696882"/>
            <a:ext cx="1524000" cy="433294"/>
          </a:xfrm>
          <a:prstGeom prst="straightConnector1">
            <a:avLst/>
          </a:prstGeom>
          <a:ln>
            <a:solidFill>
              <a:schemeClr val="bg1"/>
            </a:solidFill>
            <a:tailEnd type="arrow"/>
          </a:ln>
        </p:spPr>
        <p:style>
          <a:lnRef idx="2">
            <a:schemeClr val="accent1"/>
          </a:lnRef>
          <a:fillRef idx="0">
            <a:schemeClr val="accent1"/>
          </a:fillRef>
          <a:effectRef idx="1">
            <a:schemeClr val="accent1"/>
          </a:effectRef>
          <a:fontRef idx="minor">
            <a:schemeClr val="tx1"/>
          </a:fontRef>
        </p:style>
      </p:cxnSp>
      <p:cxnSp>
        <p:nvCxnSpPr>
          <p:cNvPr id="16" name="Straight Arrow Connector 15"/>
          <p:cNvCxnSpPr/>
          <p:nvPr/>
        </p:nvCxnSpPr>
        <p:spPr>
          <a:xfrm flipV="1">
            <a:off x="4437530" y="3287279"/>
            <a:ext cx="1972236" cy="552824"/>
          </a:xfrm>
          <a:prstGeom prst="straightConnector1">
            <a:avLst/>
          </a:prstGeom>
          <a:ln>
            <a:solidFill>
              <a:schemeClr val="bg1"/>
            </a:solidFill>
            <a:tailEnd type="arrow"/>
          </a:ln>
        </p:spPr>
        <p:style>
          <a:lnRef idx="2">
            <a:schemeClr val="accent1"/>
          </a:lnRef>
          <a:fillRef idx="0">
            <a:schemeClr val="accent1"/>
          </a:fillRef>
          <a:effectRef idx="1">
            <a:schemeClr val="accent1"/>
          </a:effectRef>
          <a:fontRef idx="minor">
            <a:schemeClr val="tx1"/>
          </a:fontRef>
        </p:style>
      </p:cxnSp>
      <p:cxnSp>
        <p:nvCxnSpPr>
          <p:cNvPr id="18" name="Straight Arrow Connector 17"/>
          <p:cNvCxnSpPr/>
          <p:nvPr/>
        </p:nvCxnSpPr>
        <p:spPr>
          <a:xfrm>
            <a:off x="4437530" y="4083201"/>
            <a:ext cx="1371600" cy="953247"/>
          </a:xfrm>
          <a:prstGeom prst="straightConnector1">
            <a:avLst/>
          </a:prstGeom>
          <a:ln>
            <a:solidFill>
              <a:schemeClr val="bg1"/>
            </a:solidFill>
            <a:tailEnd type="arrow"/>
          </a:ln>
        </p:spPr>
        <p:style>
          <a:lnRef idx="2">
            <a:schemeClr val="accent1"/>
          </a:lnRef>
          <a:fillRef idx="0">
            <a:schemeClr val="accent1"/>
          </a:fillRef>
          <a:effectRef idx="1">
            <a:schemeClr val="accent1"/>
          </a:effectRef>
          <a:fontRef idx="minor">
            <a:schemeClr val="tx1"/>
          </a:fontRef>
        </p:style>
      </p:cxnSp>
      <p:cxnSp>
        <p:nvCxnSpPr>
          <p:cNvPr id="6" name="Straight Arrow Connector 5"/>
          <p:cNvCxnSpPr/>
          <p:nvPr/>
        </p:nvCxnSpPr>
        <p:spPr>
          <a:xfrm flipH="1">
            <a:off x="7037294" y="2106706"/>
            <a:ext cx="1524000" cy="44823"/>
          </a:xfrm>
          <a:prstGeom prst="straightConnector1">
            <a:avLst/>
          </a:prstGeom>
          <a:ln w="57150" cmpd="sng">
            <a:solidFill>
              <a:srgbClr val="FFFF00"/>
            </a:solidFill>
            <a:tailEnd type="arrow"/>
          </a:ln>
        </p:spPr>
        <p:style>
          <a:lnRef idx="2">
            <a:schemeClr val="accent1"/>
          </a:lnRef>
          <a:fillRef idx="0">
            <a:schemeClr val="accent1"/>
          </a:fillRef>
          <a:effectRef idx="1">
            <a:schemeClr val="accent1"/>
          </a:effectRef>
          <a:fontRef idx="minor">
            <a:schemeClr val="tx1"/>
          </a:fontRef>
        </p:style>
      </p:cxnSp>
      <p:cxnSp>
        <p:nvCxnSpPr>
          <p:cNvPr id="17" name="Straight Arrow Connector 16"/>
          <p:cNvCxnSpPr/>
          <p:nvPr/>
        </p:nvCxnSpPr>
        <p:spPr>
          <a:xfrm flipH="1">
            <a:off x="7189694" y="3133164"/>
            <a:ext cx="1524000" cy="44823"/>
          </a:xfrm>
          <a:prstGeom prst="straightConnector1">
            <a:avLst/>
          </a:prstGeom>
          <a:ln w="57150" cmpd="sng">
            <a:solidFill>
              <a:srgbClr val="FFFF00"/>
            </a:solidFill>
            <a:tailEnd type="arrow"/>
          </a:ln>
        </p:spPr>
        <p:style>
          <a:lnRef idx="2">
            <a:schemeClr val="accent1"/>
          </a:lnRef>
          <a:fillRef idx="0">
            <a:schemeClr val="accent1"/>
          </a:fillRef>
          <a:effectRef idx="1">
            <a:schemeClr val="accent1"/>
          </a:effectRef>
          <a:fontRef idx="minor">
            <a:schemeClr val="tx1"/>
          </a:fontRef>
        </p:style>
      </p:cxnSp>
      <p:cxnSp>
        <p:nvCxnSpPr>
          <p:cNvPr id="19" name="Straight Arrow Connector 18"/>
          <p:cNvCxnSpPr/>
          <p:nvPr/>
        </p:nvCxnSpPr>
        <p:spPr>
          <a:xfrm flipH="1">
            <a:off x="7342094" y="4159622"/>
            <a:ext cx="1524000" cy="44823"/>
          </a:xfrm>
          <a:prstGeom prst="straightConnector1">
            <a:avLst/>
          </a:prstGeom>
          <a:ln w="57150" cmpd="sng">
            <a:solidFill>
              <a:srgbClr val="FFFF00"/>
            </a:solidFill>
            <a:tailEnd type="arrow"/>
          </a:ln>
        </p:spPr>
        <p:style>
          <a:lnRef idx="2">
            <a:schemeClr val="accent1"/>
          </a:lnRef>
          <a:fillRef idx="0">
            <a:schemeClr val="accent1"/>
          </a:fillRef>
          <a:effectRef idx="1">
            <a:schemeClr val="accent1"/>
          </a:effectRef>
          <a:fontRef idx="minor">
            <a:schemeClr val="tx1"/>
          </a:fontRef>
        </p:style>
      </p:cxnSp>
      <p:cxnSp>
        <p:nvCxnSpPr>
          <p:cNvPr id="20" name="Straight Arrow Connector 19"/>
          <p:cNvCxnSpPr/>
          <p:nvPr/>
        </p:nvCxnSpPr>
        <p:spPr>
          <a:xfrm flipH="1">
            <a:off x="7494494" y="5186080"/>
            <a:ext cx="1524000" cy="44823"/>
          </a:xfrm>
          <a:prstGeom prst="straightConnector1">
            <a:avLst/>
          </a:prstGeom>
          <a:ln w="57150" cmpd="sng">
            <a:solidFill>
              <a:srgbClr val="FFFF00"/>
            </a:solidFill>
            <a:tailEnd type="arrow"/>
          </a:ln>
        </p:spPr>
        <p:style>
          <a:lnRef idx="2">
            <a:schemeClr val="accent1"/>
          </a:lnRef>
          <a:fillRef idx="0">
            <a:schemeClr val="accent1"/>
          </a:fillRef>
          <a:effectRef idx="1">
            <a:schemeClr val="accent1"/>
          </a:effectRef>
          <a:fontRef idx="minor">
            <a:schemeClr val="tx1"/>
          </a:fontRef>
        </p:style>
      </p:cxnSp>
      <p:pic>
        <p:nvPicPr>
          <p:cNvPr id="21" name="Picture 20"/>
          <p:cNvPicPr>
            <a:picLocks noChangeAspect="1"/>
          </p:cNvPicPr>
          <p:nvPr/>
        </p:nvPicPr>
        <p:blipFill>
          <a:blip r:embed="rId4"/>
          <a:stretch>
            <a:fillRect/>
          </a:stretch>
        </p:blipFill>
        <p:spPr>
          <a:xfrm>
            <a:off x="7027734" y="14941"/>
            <a:ext cx="2116266" cy="1419412"/>
          </a:xfrm>
          <a:prstGeom prst="rect">
            <a:avLst/>
          </a:prstGeom>
        </p:spPr>
      </p:pic>
      <p:sp>
        <p:nvSpPr>
          <p:cNvPr id="10" name="TextBox 9"/>
          <p:cNvSpPr txBox="1"/>
          <p:nvPr/>
        </p:nvSpPr>
        <p:spPr>
          <a:xfrm>
            <a:off x="911411" y="14941"/>
            <a:ext cx="6962589" cy="584776"/>
          </a:xfrm>
          <a:prstGeom prst="rect">
            <a:avLst/>
          </a:prstGeom>
          <a:noFill/>
        </p:spPr>
        <p:txBody>
          <a:bodyPr wrap="square" rtlCol="0">
            <a:spAutoFit/>
          </a:bodyPr>
          <a:lstStyle/>
          <a:p>
            <a:r>
              <a:rPr lang="en-US" sz="3200" b="1" dirty="0" smtClean="0">
                <a:solidFill>
                  <a:schemeClr val="bg1"/>
                </a:solidFill>
              </a:rPr>
              <a:t>HEAT SOURCES AFFECTING THE EARTH:</a:t>
            </a:r>
            <a:endParaRPr lang="en-US" sz="3200" b="1" dirty="0">
              <a:solidFill>
                <a:schemeClr val="bg1"/>
              </a:solidFill>
            </a:endParaRPr>
          </a:p>
        </p:txBody>
      </p:sp>
      <p:sp>
        <p:nvSpPr>
          <p:cNvPr id="3" name="TextBox 2"/>
          <p:cNvSpPr txBox="1"/>
          <p:nvPr/>
        </p:nvSpPr>
        <p:spPr>
          <a:xfrm>
            <a:off x="6409766" y="881529"/>
            <a:ext cx="2465293" cy="2862322"/>
          </a:xfrm>
          <a:prstGeom prst="rect">
            <a:avLst/>
          </a:prstGeom>
          <a:noFill/>
        </p:spPr>
        <p:txBody>
          <a:bodyPr wrap="square" rtlCol="0">
            <a:spAutoFit/>
          </a:bodyPr>
          <a:lstStyle/>
          <a:p>
            <a:r>
              <a:rPr lang="en-US" sz="3200" b="1" dirty="0" smtClean="0">
                <a:solidFill>
                  <a:schemeClr val="bg1"/>
                </a:solidFill>
              </a:rPr>
              <a:t>EXTERNAL</a:t>
            </a:r>
          </a:p>
          <a:p>
            <a:r>
              <a:rPr lang="en-US" sz="3200" b="1" dirty="0" smtClean="0">
                <a:solidFill>
                  <a:schemeClr val="bg1"/>
                </a:solidFill>
              </a:rPr>
              <a:t>(FROM SUN):</a:t>
            </a:r>
          </a:p>
          <a:p>
            <a:endParaRPr lang="en-US" sz="3200" b="1" dirty="0">
              <a:solidFill>
                <a:schemeClr val="bg1"/>
              </a:solidFill>
            </a:endParaRPr>
          </a:p>
          <a:p>
            <a:r>
              <a:rPr lang="en-US" sz="3200" b="1" dirty="0" smtClean="0">
                <a:solidFill>
                  <a:schemeClr val="bg1"/>
                </a:solidFill>
              </a:rPr>
              <a:t>174,000 TW</a:t>
            </a:r>
          </a:p>
          <a:p>
            <a:endParaRPr lang="en-US" sz="3200" b="1" dirty="0">
              <a:solidFill>
                <a:schemeClr val="bg1"/>
              </a:solidFill>
            </a:endParaRPr>
          </a:p>
          <a:p>
            <a:r>
              <a:rPr lang="en-US" sz="2000" b="1" dirty="0" smtClean="0">
                <a:solidFill>
                  <a:schemeClr val="bg1"/>
                </a:solidFill>
              </a:rPr>
              <a:t>30% REFLECTED BACK</a:t>
            </a:r>
            <a:endParaRPr lang="en-US" sz="2000" b="1" dirty="0">
              <a:solidFill>
                <a:schemeClr val="bg1"/>
              </a:solidFill>
            </a:endParaRPr>
          </a:p>
        </p:txBody>
      </p:sp>
    </p:spTree>
    <p:extLst>
      <p:ext uri="{BB962C8B-B14F-4D97-AF65-F5344CB8AC3E}">
        <p14:creationId xmlns:p14="http://schemas.microsoft.com/office/powerpoint/2010/main" val="4285056408"/>
      </p:ext>
    </p:extLst>
  </p:cSld>
  <p:clrMapOvr>
    <a:masterClrMapping/>
  </p:clrMapOvr>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radiogenic heat pic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81953" y="-1"/>
            <a:ext cx="5919694" cy="6871073"/>
          </a:xfrm>
          <a:prstGeom prst="rect">
            <a:avLst/>
          </a:prstGeom>
        </p:spPr>
      </p:pic>
      <p:sp>
        <p:nvSpPr>
          <p:cNvPr id="8" name="Rectangle 7"/>
          <p:cNvSpPr/>
          <p:nvPr/>
        </p:nvSpPr>
        <p:spPr>
          <a:xfrm>
            <a:off x="0" y="-1"/>
            <a:ext cx="1404471" cy="6858001"/>
          </a:xfrm>
          <a:prstGeom prst="rect">
            <a:avLst/>
          </a:prstGeom>
          <a:solidFill>
            <a:schemeClr val="tx1"/>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Rectangle 8"/>
          <p:cNvSpPr/>
          <p:nvPr/>
        </p:nvSpPr>
        <p:spPr>
          <a:xfrm>
            <a:off x="7201647" y="-1"/>
            <a:ext cx="1942353" cy="6871073"/>
          </a:xfrm>
          <a:prstGeom prst="rect">
            <a:avLst/>
          </a:prstGeom>
          <a:solidFill>
            <a:schemeClr val="tx1"/>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21" name="Picture 20"/>
          <p:cNvPicPr>
            <a:picLocks noChangeAspect="1"/>
          </p:cNvPicPr>
          <p:nvPr/>
        </p:nvPicPr>
        <p:blipFill>
          <a:blip r:embed="rId4"/>
          <a:stretch>
            <a:fillRect/>
          </a:stretch>
        </p:blipFill>
        <p:spPr>
          <a:xfrm>
            <a:off x="7027734" y="14941"/>
            <a:ext cx="2116266" cy="1419412"/>
          </a:xfrm>
          <a:prstGeom prst="rect">
            <a:avLst/>
          </a:prstGeom>
        </p:spPr>
      </p:pic>
      <p:sp>
        <p:nvSpPr>
          <p:cNvPr id="10" name="TextBox 9"/>
          <p:cNvSpPr txBox="1"/>
          <p:nvPr/>
        </p:nvSpPr>
        <p:spPr>
          <a:xfrm>
            <a:off x="911411" y="14941"/>
            <a:ext cx="6962589" cy="584776"/>
          </a:xfrm>
          <a:prstGeom prst="rect">
            <a:avLst/>
          </a:prstGeom>
          <a:noFill/>
        </p:spPr>
        <p:txBody>
          <a:bodyPr wrap="square" rtlCol="0">
            <a:spAutoFit/>
          </a:bodyPr>
          <a:lstStyle/>
          <a:p>
            <a:r>
              <a:rPr lang="en-US" sz="3200" b="1" dirty="0" smtClean="0">
                <a:solidFill>
                  <a:schemeClr val="bg1"/>
                </a:solidFill>
              </a:rPr>
              <a:t>HEAT SOURCES AFFECTING THE EARTH:</a:t>
            </a:r>
            <a:endParaRPr lang="en-US" sz="3200" b="1" dirty="0">
              <a:solidFill>
                <a:schemeClr val="bg1"/>
              </a:solidFill>
            </a:endParaRPr>
          </a:p>
        </p:txBody>
      </p:sp>
      <p:sp>
        <p:nvSpPr>
          <p:cNvPr id="5" name="TextBox 4"/>
          <p:cNvSpPr txBox="1"/>
          <p:nvPr/>
        </p:nvSpPr>
        <p:spPr>
          <a:xfrm>
            <a:off x="2078328" y="1975463"/>
            <a:ext cx="4361922" cy="3046988"/>
          </a:xfrm>
          <a:prstGeom prst="rect">
            <a:avLst/>
          </a:prstGeom>
          <a:noFill/>
        </p:spPr>
        <p:txBody>
          <a:bodyPr wrap="square" rtlCol="0">
            <a:spAutoFit/>
          </a:bodyPr>
          <a:lstStyle/>
          <a:p>
            <a:r>
              <a:rPr lang="en-US" sz="2400" b="1" dirty="0">
                <a:solidFill>
                  <a:schemeClr val="bg1"/>
                </a:solidFill>
              </a:rPr>
              <a:t>The most popular model of radioactive heating is based on the bulk silicate Earth (BSE) model, which assumes that radioactive materials, such as uranium and thorium, are found in the Earth's lithosphere and mantle – but not in its iron core. </a:t>
            </a:r>
          </a:p>
        </p:txBody>
      </p:sp>
    </p:spTree>
    <p:extLst>
      <p:ext uri="{BB962C8B-B14F-4D97-AF65-F5344CB8AC3E}">
        <p14:creationId xmlns:p14="http://schemas.microsoft.com/office/powerpoint/2010/main" val="2255184903"/>
      </p:ext>
    </p:extLst>
  </p:cSld>
  <p:clrMapOvr>
    <a:masterClrMapping/>
  </p:clrMapOvr>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radiogenic heat pic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81953" y="-1"/>
            <a:ext cx="5919694" cy="6871073"/>
          </a:xfrm>
          <a:prstGeom prst="rect">
            <a:avLst/>
          </a:prstGeom>
        </p:spPr>
      </p:pic>
      <p:sp>
        <p:nvSpPr>
          <p:cNvPr id="8" name="Rectangle 7"/>
          <p:cNvSpPr/>
          <p:nvPr/>
        </p:nvSpPr>
        <p:spPr>
          <a:xfrm>
            <a:off x="0" y="-1"/>
            <a:ext cx="1404471" cy="6858001"/>
          </a:xfrm>
          <a:prstGeom prst="rect">
            <a:avLst/>
          </a:prstGeom>
          <a:solidFill>
            <a:schemeClr val="tx1"/>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Rectangle 8"/>
          <p:cNvSpPr/>
          <p:nvPr/>
        </p:nvSpPr>
        <p:spPr>
          <a:xfrm>
            <a:off x="7201647" y="-1"/>
            <a:ext cx="1942353" cy="6871073"/>
          </a:xfrm>
          <a:prstGeom prst="rect">
            <a:avLst/>
          </a:prstGeom>
          <a:solidFill>
            <a:schemeClr val="tx1"/>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21" name="Picture 20"/>
          <p:cNvPicPr>
            <a:picLocks noChangeAspect="1"/>
          </p:cNvPicPr>
          <p:nvPr/>
        </p:nvPicPr>
        <p:blipFill>
          <a:blip r:embed="rId4"/>
          <a:stretch>
            <a:fillRect/>
          </a:stretch>
        </p:blipFill>
        <p:spPr>
          <a:xfrm>
            <a:off x="7027734" y="14941"/>
            <a:ext cx="2116266" cy="1419412"/>
          </a:xfrm>
          <a:prstGeom prst="rect">
            <a:avLst/>
          </a:prstGeom>
        </p:spPr>
      </p:pic>
      <p:sp>
        <p:nvSpPr>
          <p:cNvPr id="10" name="TextBox 9"/>
          <p:cNvSpPr txBox="1"/>
          <p:nvPr/>
        </p:nvSpPr>
        <p:spPr>
          <a:xfrm>
            <a:off x="911411" y="14941"/>
            <a:ext cx="6962589" cy="584776"/>
          </a:xfrm>
          <a:prstGeom prst="rect">
            <a:avLst/>
          </a:prstGeom>
          <a:noFill/>
        </p:spPr>
        <p:txBody>
          <a:bodyPr wrap="square" rtlCol="0">
            <a:spAutoFit/>
          </a:bodyPr>
          <a:lstStyle/>
          <a:p>
            <a:r>
              <a:rPr lang="en-US" sz="3200" b="1" dirty="0" smtClean="0">
                <a:solidFill>
                  <a:schemeClr val="bg1"/>
                </a:solidFill>
              </a:rPr>
              <a:t>HEAT SOURCES AFFECTING THE EARTH:</a:t>
            </a:r>
            <a:endParaRPr lang="en-US" sz="3200" b="1" dirty="0">
              <a:solidFill>
                <a:schemeClr val="bg1"/>
              </a:solidFill>
            </a:endParaRPr>
          </a:p>
        </p:txBody>
      </p:sp>
      <p:sp>
        <p:nvSpPr>
          <p:cNvPr id="5" name="TextBox 4"/>
          <p:cNvSpPr txBox="1"/>
          <p:nvPr/>
        </p:nvSpPr>
        <p:spPr>
          <a:xfrm>
            <a:off x="2078328" y="1975463"/>
            <a:ext cx="4361922" cy="2308324"/>
          </a:xfrm>
          <a:prstGeom prst="rect">
            <a:avLst/>
          </a:prstGeom>
          <a:noFill/>
        </p:spPr>
        <p:txBody>
          <a:bodyPr wrap="square" rtlCol="0">
            <a:spAutoFit/>
          </a:bodyPr>
          <a:lstStyle/>
          <a:p>
            <a:r>
              <a:rPr lang="en-US" sz="2400" b="1" dirty="0">
                <a:solidFill>
                  <a:schemeClr val="bg1"/>
                </a:solidFill>
              </a:rPr>
              <a:t>The BSE also says that the abundance of radioactive material can be estimated by studying igneous rocks formed on Earth, as well as the composition of meteorites.</a:t>
            </a:r>
          </a:p>
        </p:txBody>
      </p:sp>
    </p:spTree>
    <p:extLst>
      <p:ext uri="{BB962C8B-B14F-4D97-AF65-F5344CB8AC3E}">
        <p14:creationId xmlns:p14="http://schemas.microsoft.com/office/powerpoint/2010/main" val="325027894"/>
      </p:ext>
    </p:extLst>
  </p:cSld>
  <p:clrMapOvr>
    <a:masterClrMapping/>
  </p:clrMapOvr>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radiogenic heat pict.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81953" y="-1"/>
            <a:ext cx="5919694" cy="6871073"/>
          </a:xfrm>
          <a:prstGeom prst="rect">
            <a:avLst/>
          </a:prstGeom>
        </p:spPr>
      </p:pic>
      <p:sp>
        <p:nvSpPr>
          <p:cNvPr id="8" name="Rectangle 7"/>
          <p:cNvSpPr/>
          <p:nvPr/>
        </p:nvSpPr>
        <p:spPr>
          <a:xfrm>
            <a:off x="0" y="-1"/>
            <a:ext cx="1404471" cy="6858001"/>
          </a:xfrm>
          <a:prstGeom prst="rect">
            <a:avLst/>
          </a:prstGeom>
          <a:solidFill>
            <a:schemeClr val="tx1"/>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Rectangle 8"/>
          <p:cNvSpPr/>
          <p:nvPr/>
        </p:nvSpPr>
        <p:spPr>
          <a:xfrm>
            <a:off x="7201647" y="-1"/>
            <a:ext cx="1942353" cy="6871073"/>
          </a:xfrm>
          <a:prstGeom prst="rect">
            <a:avLst/>
          </a:prstGeom>
          <a:solidFill>
            <a:schemeClr val="tx1"/>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 name="TextBox 4"/>
          <p:cNvSpPr txBox="1"/>
          <p:nvPr/>
        </p:nvSpPr>
        <p:spPr>
          <a:xfrm>
            <a:off x="179294" y="297928"/>
            <a:ext cx="8680824" cy="923330"/>
          </a:xfrm>
          <a:prstGeom prst="rect">
            <a:avLst/>
          </a:prstGeom>
          <a:noFill/>
        </p:spPr>
        <p:txBody>
          <a:bodyPr wrap="square" rtlCol="0">
            <a:spAutoFit/>
          </a:bodyPr>
          <a:lstStyle/>
          <a:p>
            <a:r>
              <a:rPr lang="en-US" dirty="0">
                <a:solidFill>
                  <a:schemeClr val="bg1"/>
                </a:solidFill>
              </a:rPr>
              <a:t>EVEN THOUGH 99.9% OF OUR HEAT ENERGY COMES FROM THE SUN, THE HEAT PRODUCED </a:t>
            </a:r>
            <a:r>
              <a:rPr lang="en-US" b="1" i="1" dirty="0">
                <a:solidFill>
                  <a:schemeClr val="bg1"/>
                </a:solidFill>
              </a:rPr>
              <a:t>INSIDE THE EARTH </a:t>
            </a:r>
            <a:r>
              <a:rPr lang="en-US" dirty="0">
                <a:solidFill>
                  <a:schemeClr val="bg1"/>
                </a:solidFill>
              </a:rPr>
              <a:t>CAN AFFECT ITS INTERIOR STRUCTURE AND </a:t>
            </a:r>
            <a:r>
              <a:rPr lang="en-US" dirty="0" smtClean="0">
                <a:solidFill>
                  <a:schemeClr val="bg1"/>
                </a:solidFill>
              </a:rPr>
              <a:t>DYNAMICS, </a:t>
            </a:r>
            <a:r>
              <a:rPr lang="en-US" dirty="0">
                <a:solidFill>
                  <a:schemeClr val="bg1"/>
                </a:solidFill>
              </a:rPr>
              <a:t>AND CAN EXTEND OUTWARD TO EARTH’S SURFACE, ATMOSPHERE AND MAGNETOSPHERE!</a:t>
            </a:r>
          </a:p>
        </p:txBody>
      </p:sp>
    </p:spTree>
    <p:extLst>
      <p:ext uri="{BB962C8B-B14F-4D97-AF65-F5344CB8AC3E}">
        <p14:creationId xmlns:p14="http://schemas.microsoft.com/office/powerpoint/2010/main" val="570846370"/>
      </p:ext>
    </p:extLst>
  </p:cSld>
  <p:clrMapOvr>
    <a:masterClrMapping/>
  </p:clrMapOvr>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radiogenic heat pict.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81953" y="-1"/>
            <a:ext cx="5919694" cy="6871073"/>
          </a:xfrm>
          <a:prstGeom prst="rect">
            <a:avLst/>
          </a:prstGeom>
        </p:spPr>
      </p:pic>
      <p:sp>
        <p:nvSpPr>
          <p:cNvPr id="8" name="Rectangle 7"/>
          <p:cNvSpPr/>
          <p:nvPr/>
        </p:nvSpPr>
        <p:spPr>
          <a:xfrm>
            <a:off x="0" y="-1"/>
            <a:ext cx="1404471" cy="6858001"/>
          </a:xfrm>
          <a:prstGeom prst="rect">
            <a:avLst/>
          </a:prstGeom>
          <a:solidFill>
            <a:schemeClr val="tx1"/>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Rectangle 8"/>
          <p:cNvSpPr/>
          <p:nvPr/>
        </p:nvSpPr>
        <p:spPr>
          <a:xfrm>
            <a:off x="7201647" y="-1"/>
            <a:ext cx="1942353" cy="6871073"/>
          </a:xfrm>
          <a:prstGeom prst="rect">
            <a:avLst/>
          </a:prstGeom>
          <a:solidFill>
            <a:schemeClr val="tx1"/>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 name="TextBox 4"/>
          <p:cNvSpPr txBox="1"/>
          <p:nvPr/>
        </p:nvSpPr>
        <p:spPr>
          <a:xfrm>
            <a:off x="179294" y="297928"/>
            <a:ext cx="8740588" cy="923330"/>
          </a:xfrm>
          <a:prstGeom prst="rect">
            <a:avLst/>
          </a:prstGeom>
          <a:noFill/>
        </p:spPr>
        <p:txBody>
          <a:bodyPr wrap="square" rtlCol="0">
            <a:spAutoFit/>
          </a:bodyPr>
          <a:lstStyle/>
          <a:p>
            <a:r>
              <a:rPr lang="en-US" dirty="0" smtClean="0">
                <a:solidFill>
                  <a:schemeClr val="bg1"/>
                </a:solidFill>
              </a:rPr>
              <a:t>EVEN THOUGH 99.9% OF OUR HEAT ENERGY COMES FROM THE SUN, THE HEAT </a:t>
            </a:r>
          </a:p>
          <a:p>
            <a:r>
              <a:rPr lang="en-US" dirty="0" smtClean="0">
                <a:solidFill>
                  <a:schemeClr val="bg1"/>
                </a:solidFill>
              </a:rPr>
              <a:t>PRODUCED </a:t>
            </a:r>
            <a:r>
              <a:rPr lang="en-US" b="1" i="1" dirty="0" smtClean="0">
                <a:solidFill>
                  <a:schemeClr val="bg1"/>
                </a:solidFill>
              </a:rPr>
              <a:t>INSIDE THE EARTH </a:t>
            </a:r>
            <a:r>
              <a:rPr lang="en-US" dirty="0" smtClean="0">
                <a:solidFill>
                  <a:schemeClr val="bg1"/>
                </a:solidFill>
              </a:rPr>
              <a:t>CAN AFFECT ITS INTERIOR STRUCTURE AND DYNAMICS, </a:t>
            </a:r>
          </a:p>
          <a:p>
            <a:r>
              <a:rPr lang="en-US" dirty="0" smtClean="0">
                <a:solidFill>
                  <a:schemeClr val="bg1"/>
                </a:solidFill>
              </a:rPr>
              <a:t>AND CAN EXTEND OUTWARD TO EARTH’S SURFACE, ATMOSPHERE AND MAGNETOSPHERE!</a:t>
            </a:r>
            <a:endParaRPr lang="en-US" dirty="0">
              <a:solidFill>
                <a:schemeClr val="bg1"/>
              </a:solidFill>
            </a:endParaRPr>
          </a:p>
        </p:txBody>
      </p:sp>
      <p:sp>
        <p:nvSpPr>
          <p:cNvPr id="2" name="TextBox 1"/>
          <p:cNvSpPr txBox="1"/>
          <p:nvPr/>
        </p:nvSpPr>
        <p:spPr>
          <a:xfrm>
            <a:off x="179294" y="6275294"/>
            <a:ext cx="8740588" cy="369332"/>
          </a:xfrm>
          <a:prstGeom prst="rect">
            <a:avLst/>
          </a:prstGeom>
          <a:noFill/>
        </p:spPr>
        <p:txBody>
          <a:bodyPr wrap="square" rtlCol="0">
            <a:spAutoFit/>
          </a:bodyPr>
          <a:lstStyle/>
          <a:p>
            <a:r>
              <a:rPr lang="en-US" dirty="0" smtClean="0">
                <a:solidFill>
                  <a:schemeClr val="bg1"/>
                </a:solidFill>
              </a:rPr>
              <a:t>ROUGHLY HALF OF THIS HEAT IS DUE TO EARTH’S FORMATION 4.5 BILLION YEARS AGO.</a:t>
            </a:r>
            <a:endParaRPr lang="en-US" dirty="0">
              <a:solidFill>
                <a:schemeClr val="bg1"/>
              </a:solidFill>
            </a:endParaRPr>
          </a:p>
        </p:txBody>
      </p:sp>
    </p:spTree>
    <p:extLst>
      <p:ext uri="{BB962C8B-B14F-4D97-AF65-F5344CB8AC3E}">
        <p14:creationId xmlns:p14="http://schemas.microsoft.com/office/powerpoint/2010/main" val="2766219341"/>
      </p:ext>
    </p:extLst>
  </p:cSld>
  <p:clrMapOvr>
    <a:masterClrMapping/>
  </p:clrMapOvr>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alphaModFix amt="41000"/>
          </a:blip>
          <a:stretch>
            <a:fillRect/>
          </a:stretch>
        </p:blipFill>
        <p:spPr>
          <a:xfrm>
            <a:off x="0" y="1119832"/>
            <a:ext cx="9144000" cy="4914755"/>
          </a:xfrm>
          <a:prstGeom prst="rect">
            <a:avLst/>
          </a:prstGeom>
        </p:spPr>
      </p:pic>
      <p:sp>
        <p:nvSpPr>
          <p:cNvPr id="2" name="TextBox 1"/>
          <p:cNvSpPr txBox="1"/>
          <p:nvPr/>
        </p:nvSpPr>
        <p:spPr>
          <a:xfrm>
            <a:off x="747059" y="1733177"/>
            <a:ext cx="7605058" cy="3693319"/>
          </a:xfrm>
          <a:prstGeom prst="rect">
            <a:avLst/>
          </a:prstGeom>
          <a:noFill/>
        </p:spPr>
        <p:txBody>
          <a:bodyPr wrap="square" rtlCol="0">
            <a:spAutoFit/>
          </a:bodyPr>
          <a:lstStyle/>
          <a:p>
            <a:r>
              <a:rPr lang="en-US" sz="2400" b="1" i="1" dirty="0"/>
              <a:t>This is the </a:t>
            </a:r>
            <a:r>
              <a:rPr lang="en-US" sz="2400" b="1" i="1" dirty="0" smtClean="0"/>
              <a:t>fourth </a:t>
            </a:r>
            <a:r>
              <a:rPr lang="en-US" sz="2400" b="1" i="1" dirty="0"/>
              <a:t>in a series of modules intended for use by teachers of physics and related sciences.  They can be used as a tutorial and/or as ancillary materials in the classroom.   They have been designed to supplement the various topics in </a:t>
            </a:r>
            <a:r>
              <a:rPr lang="en-US" sz="2400" b="1" i="1" dirty="0" smtClean="0"/>
              <a:t>taught in high school and college physics.</a:t>
            </a:r>
          </a:p>
          <a:p>
            <a:endParaRPr lang="en-US" sz="2400" b="1" i="1" dirty="0"/>
          </a:p>
          <a:p>
            <a:r>
              <a:rPr lang="en-US" sz="2400" b="1" i="1" dirty="0"/>
              <a:t>They are based on the 2014 CIDER (Cooperative Institute for </a:t>
            </a:r>
            <a:r>
              <a:rPr lang="en-US" sz="2400" b="1" i="1" dirty="0" smtClean="0"/>
              <a:t>Dynamic </a:t>
            </a:r>
            <a:r>
              <a:rPr lang="en-US" sz="2400" b="1" i="1" dirty="0"/>
              <a:t>Earth Research) Conference and developed by the “Teachers-In-Residence Program” at the KITP.</a:t>
            </a:r>
          </a:p>
          <a:p>
            <a:endParaRPr lang="en-US" dirty="0"/>
          </a:p>
        </p:txBody>
      </p:sp>
      <p:sp>
        <p:nvSpPr>
          <p:cNvPr id="4" name="Rectangle 3"/>
          <p:cNvSpPr/>
          <p:nvPr/>
        </p:nvSpPr>
        <p:spPr>
          <a:xfrm>
            <a:off x="537882" y="658167"/>
            <a:ext cx="7799294" cy="461665"/>
          </a:xfrm>
          <a:prstGeom prst="rect">
            <a:avLst/>
          </a:prstGeom>
          <a:noFill/>
        </p:spPr>
        <p:txBody>
          <a:bodyPr wrap="square" lIns="91440" tIns="45720" rIns="91440" bIns="45720">
            <a:spAutoFit/>
          </a:bodyPr>
          <a:lstStyle/>
          <a:p>
            <a:pPr algn="ctr"/>
            <a:r>
              <a:rPr lang="en-US" sz="2400" b="1" cap="none" spc="0" dirty="0">
                <a:ln w="12700">
                  <a:solidFill>
                    <a:schemeClr val="tx2">
                      <a:satMod val="155000"/>
                    </a:schemeClr>
                  </a:solidFill>
                  <a:prstDash val="solid"/>
                </a:ln>
                <a:solidFill>
                  <a:srgbClr val="FF0000"/>
                </a:solidFill>
                <a:effectLst>
                  <a:outerShdw blurRad="50800" dist="38100" dir="2700000" algn="tl" rotWithShape="0">
                    <a:prstClr val="black">
                      <a:alpha val="40000"/>
                    </a:prstClr>
                  </a:outerShdw>
                </a:effectLst>
                <a:latin typeface="Avenir Black Oblique"/>
                <a:cs typeface="Avenir Black Oblique"/>
              </a:rPr>
              <a:t>KEEPING THE EARTH WARM (FROM THE INSIDE)</a:t>
            </a:r>
            <a:endParaRPr lang="en-US" sz="2400" b="1" cap="none" spc="0" dirty="0">
              <a:ln w="12700">
                <a:solidFill>
                  <a:schemeClr val="tx2">
                    <a:satMod val="155000"/>
                  </a:schemeClr>
                </a:solidFill>
                <a:prstDash val="solid"/>
              </a:ln>
              <a:solidFill>
                <a:srgbClr val="FF0000"/>
              </a:solidFill>
              <a:effectLst>
                <a:outerShdw blurRad="50800" dist="38100" dir="2700000" algn="tl" rotWithShape="0">
                  <a:prstClr val="black">
                    <a:alpha val="40000"/>
                  </a:prstClr>
                </a:outerShdw>
              </a:effectLst>
            </a:endParaRPr>
          </a:p>
        </p:txBody>
      </p:sp>
      <p:pic>
        <p:nvPicPr>
          <p:cNvPr id="6" name="Picture 5"/>
          <p:cNvPicPr>
            <a:picLocks noChangeAspect="1"/>
          </p:cNvPicPr>
          <p:nvPr/>
        </p:nvPicPr>
        <p:blipFill>
          <a:blip r:embed="rId3"/>
          <a:stretch>
            <a:fillRect/>
          </a:stretch>
        </p:blipFill>
        <p:spPr>
          <a:xfrm>
            <a:off x="1655437" y="5629969"/>
            <a:ext cx="1500456" cy="809235"/>
          </a:xfrm>
          <a:prstGeom prst="rect">
            <a:avLst/>
          </a:prstGeom>
        </p:spPr>
      </p:pic>
      <p:pic>
        <p:nvPicPr>
          <p:cNvPr id="7" name="Picture 6"/>
          <p:cNvPicPr>
            <a:picLocks noChangeAspect="1"/>
          </p:cNvPicPr>
          <p:nvPr/>
        </p:nvPicPr>
        <p:blipFill>
          <a:blip r:embed="rId4"/>
          <a:stretch>
            <a:fillRect/>
          </a:stretch>
        </p:blipFill>
        <p:spPr>
          <a:xfrm>
            <a:off x="4731871" y="5554964"/>
            <a:ext cx="2685470" cy="884240"/>
          </a:xfrm>
          <a:prstGeom prst="rect">
            <a:avLst/>
          </a:prstGeom>
        </p:spPr>
      </p:pic>
    </p:spTree>
    <p:extLst>
      <p:ext uri="{BB962C8B-B14F-4D97-AF65-F5344CB8AC3E}">
        <p14:creationId xmlns:p14="http://schemas.microsoft.com/office/powerpoint/2010/main" val="2311178556"/>
      </p:ext>
    </p:extLst>
  </p:cSld>
  <p:clrMapOvr>
    <a:masterClrMapping/>
  </p:clrMapOvr>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radiogenic heat pict.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81953" y="-1"/>
            <a:ext cx="5919694" cy="6871073"/>
          </a:xfrm>
          <a:prstGeom prst="rect">
            <a:avLst/>
          </a:prstGeom>
        </p:spPr>
      </p:pic>
      <p:sp>
        <p:nvSpPr>
          <p:cNvPr id="8" name="Rectangle 7"/>
          <p:cNvSpPr/>
          <p:nvPr/>
        </p:nvSpPr>
        <p:spPr>
          <a:xfrm>
            <a:off x="0" y="-1"/>
            <a:ext cx="1404471" cy="6858001"/>
          </a:xfrm>
          <a:prstGeom prst="rect">
            <a:avLst/>
          </a:prstGeom>
          <a:solidFill>
            <a:schemeClr val="tx1"/>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Rectangle 8"/>
          <p:cNvSpPr/>
          <p:nvPr/>
        </p:nvSpPr>
        <p:spPr>
          <a:xfrm>
            <a:off x="7201647" y="-1"/>
            <a:ext cx="1942353" cy="6871073"/>
          </a:xfrm>
          <a:prstGeom prst="rect">
            <a:avLst/>
          </a:prstGeom>
          <a:solidFill>
            <a:schemeClr val="tx1"/>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 name="TextBox 4"/>
          <p:cNvSpPr txBox="1"/>
          <p:nvPr/>
        </p:nvSpPr>
        <p:spPr>
          <a:xfrm>
            <a:off x="164353" y="297928"/>
            <a:ext cx="8740588" cy="923330"/>
          </a:xfrm>
          <a:prstGeom prst="rect">
            <a:avLst/>
          </a:prstGeom>
          <a:noFill/>
        </p:spPr>
        <p:txBody>
          <a:bodyPr wrap="square" rtlCol="0">
            <a:spAutoFit/>
          </a:bodyPr>
          <a:lstStyle/>
          <a:p>
            <a:r>
              <a:rPr lang="en-US" dirty="0">
                <a:solidFill>
                  <a:schemeClr val="bg1"/>
                </a:solidFill>
              </a:rPr>
              <a:t>EVEN THOUGH 99.9% OF OUR HEAT ENERGY COMES FROM THE SUN, THE HEAT </a:t>
            </a:r>
            <a:endParaRPr lang="en-US" dirty="0" smtClean="0">
              <a:solidFill>
                <a:schemeClr val="bg1"/>
              </a:solidFill>
            </a:endParaRPr>
          </a:p>
          <a:p>
            <a:r>
              <a:rPr lang="en-US" dirty="0" smtClean="0">
                <a:solidFill>
                  <a:schemeClr val="bg1"/>
                </a:solidFill>
              </a:rPr>
              <a:t>PRODUCED </a:t>
            </a:r>
            <a:r>
              <a:rPr lang="en-US" b="1" i="1" dirty="0">
                <a:solidFill>
                  <a:schemeClr val="bg1"/>
                </a:solidFill>
              </a:rPr>
              <a:t>INSIDE THE EARTH </a:t>
            </a:r>
            <a:r>
              <a:rPr lang="en-US" dirty="0">
                <a:solidFill>
                  <a:schemeClr val="bg1"/>
                </a:solidFill>
              </a:rPr>
              <a:t>CAN AFFECT ITS INTERIOR STRUCTURE AND </a:t>
            </a:r>
            <a:r>
              <a:rPr lang="en-US" dirty="0" smtClean="0">
                <a:solidFill>
                  <a:schemeClr val="bg1"/>
                </a:solidFill>
              </a:rPr>
              <a:t>DYNAMICS, </a:t>
            </a:r>
          </a:p>
          <a:p>
            <a:r>
              <a:rPr lang="en-US" dirty="0" smtClean="0">
                <a:solidFill>
                  <a:schemeClr val="bg1"/>
                </a:solidFill>
              </a:rPr>
              <a:t>AND CAN </a:t>
            </a:r>
            <a:r>
              <a:rPr lang="en-US" dirty="0">
                <a:solidFill>
                  <a:schemeClr val="bg1"/>
                </a:solidFill>
              </a:rPr>
              <a:t>EXTEND OUTWARD TO EARTH’S SURFACE, ATMOSPHERE AND MAGNETOSPHERE!</a:t>
            </a:r>
          </a:p>
        </p:txBody>
      </p:sp>
      <p:sp>
        <p:nvSpPr>
          <p:cNvPr id="2" name="TextBox 1"/>
          <p:cNvSpPr txBox="1"/>
          <p:nvPr/>
        </p:nvSpPr>
        <p:spPr>
          <a:xfrm>
            <a:off x="179294" y="6275294"/>
            <a:ext cx="8740588" cy="369332"/>
          </a:xfrm>
          <a:prstGeom prst="rect">
            <a:avLst/>
          </a:prstGeom>
          <a:noFill/>
        </p:spPr>
        <p:txBody>
          <a:bodyPr wrap="square" rtlCol="0">
            <a:spAutoFit/>
          </a:bodyPr>
          <a:lstStyle/>
          <a:p>
            <a:r>
              <a:rPr lang="en-US" dirty="0" smtClean="0">
                <a:solidFill>
                  <a:schemeClr val="bg1"/>
                </a:solidFill>
              </a:rPr>
              <a:t>ROUGHLY HALF OF THIS HEAT IS DUE TO EARTH’S FORMATION 4.5 BILLION YEARS AGO.</a:t>
            </a:r>
            <a:endParaRPr lang="en-US" dirty="0">
              <a:solidFill>
                <a:schemeClr val="bg1"/>
              </a:solidFill>
            </a:endParaRPr>
          </a:p>
        </p:txBody>
      </p:sp>
      <p:sp>
        <p:nvSpPr>
          <p:cNvPr id="3" name="TextBox 2"/>
          <p:cNvSpPr txBox="1"/>
          <p:nvPr/>
        </p:nvSpPr>
        <p:spPr>
          <a:xfrm>
            <a:off x="986117" y="2794000"/>
            <a:ext cx="7336117" cy="584776"/>
          </a:xfrm>
          <a:prstGeom prst="rect">
            <a:avLst/>
          </a:prstGeom>
          <a:noFill/>
        </p:spPr>
        <p:txBody>
          <a:bodyPr wrap="square" rtlCol="0">
            <a:spAutoFit/>
          </a:bodyPr>
          <a:lstStyle/>
          <a:p>
            <a:r>
              <a:rPr lang="en-US" sz="3200" b="1" dirty="0" smtClean="0">
                <a:solidFill>
                  <a:schemeClr val="bg1"/>
                </a:solidFill>
              </a:rPr>
              <a:t>THIS IS KNOWN AS “PRIMORDIAL HEAT.”</a:t>
            </a:r>
            <a:endParaRPr lang="en-US" sz="3200" b="1" dirty="0">
              <a:solidFill>
                <a:schemeClr val="bg1"/>
              </a:solidFill>
            </a:endParaRPr>
          </a:p>
        </p:txBody>
      </p:sp>
    </p:spTree>
    <p:extLst>
      <p:ext uri="{BB962C8B-B14F-4D97-AF65-F5344CB8AC3E}">
        <p14:creationId xmlns:p14="http://schemas.microsoft.com/office/powerpoint/2010/main" val="2337979316"/>
      </p:ext>
    </p:extLst>
  </p:cSld>
  <p:clrMapOvr>
    <a:masterClrMapping/>
  </p:clrMapOvr>
  <p:timing>
    <p:tnLst>
      <p:par>
        <p:cTn xmlns:p14="http://schemas.microsoft.com/office/powerpoint/2010/mai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radiogenic heat pict.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81953" y="-1"/>
            <a:ext cx="5919694" cy="6871073"/>
          </a:xfrm>
          <a:prstGeom prst="rect">
            <a:avLst/>
          </a:prstGeom>
        </p:spPr>
      </p:pic>
      <p:sp>
        <p:nvSpPr>
          <p:cNvPr id="8" name="Rectangle 7"/>
          <p:cNvSpPr/>
          <p:nvPr/>
        </p:nvSpPr>
        <p:spPr>
          <a:xfrm>
            <a:off x="0" y="-1"/>
            <a:ext cx="1404471" cy="6858001"/>
          </a:xfrm>
          <a:prstGeom prst="rect">
            <a:avLst/>
          </a:prstGeom>
          <a:solidFill>
            <a:schemeClr val="tx1"/>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Rectangle 8"/>
          <p:cNvSpPr/>
          <p:nvPr/>
        </p:nvSpPr>
        <p:spPr>
          <a:xfrm>
            <a:off x="7201647" y="-1"/>
            <a:ext cx="1942353" cy="6871073"/>
          </a:xfrm>
          <a:prstGeom prst="rect">
            <a:avLst/>
          </a:prstGeom>
          <a:solidFill>
            <a:schemeClr val="tx1"/>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 name="TextBox 4"/>
          <p:cNvSpPr txBox="1"/>
          <p:nvPr/>
        </p:nvSpPr>
        <p:spPr>
          <a:xfrm>
            <a:off x="164353" y="297928"/>
            <a:ext cx="8740588" cy="923330"/>
          </a:xfrm>
          <a:prstGeom prst="rect">
            <a:avLst/>
          </a:prstGeom>
          <a:noFill/>
        </p:spPr>
        <p:txBody>
          <a:bodyPr wrap="square" rtlCol="0">
            <a:spAutoFit/>
          </a:bodyPr>
          <a:lstStyle/>
          <a:p>
            <a:r>
              <a:rPr lang="en-US" dirty="0">
                <a:solidFill>
                  <a:schemeClr val="bg1"/>
                </a:solidFill>
              </a:rPr>
              <a:t>EVEN THOUGH 99.9% OF OUR HEAT ENERGY COMES FROM THE SUN, THE HEAT </a:t>
            </a:r>
            <a:endParaRPr lang="en-US" dirty="0" smtClean="0">
              <a:solidFill>
                <a:schemeClr val="bg1"/>
              </a:solidFill>
            </a:endParaRPr>
          </a:p>
          <a:p>
            <a:r>
              <a:rPr lang="en-US" dirty="0" smtClean="0">
                <a:solidFill>
                  <a:schemeClr val="bg1"/>
                </a:solidFill>
              </a:rPr>
              <a:t>PRODUCED </a:t>
            </a:r>
            <a:r>
              <a:rPr lang="en-US" b="1" i="1" dirty="0">
                <a:solidFill>
                  <a:schemeClr val="bg1"/>
                </a:solidFill>
              </a:rPr>
              <a:t>INSIDE THE EARTH </a:t>
            </a:r>
            <a:r>
              <a:rPr lang="en-US" dirty="0">
                <a:solidFill>
                  <a:schemeClr val="bg1"/>
                </a:solidFill>
              </a:rPr>
              <a:t>CAN AFFECT ITS INTERIOR STRUCTURE AND </a:t>
            </a:r>
            <a:r>
              <a:rPr lang="en-US" dirty="0" smtClean="0">
                <a:solidFill>
                  <a:schemeClr val="bg1"/>
                </a:solidFill>
              </a:rPr>
              <a:t>DYNAMICS, </a:t>
            </a:r>
          </a:p>
          <a:p>
            <a:r>
              <a:rPr lang="en-US" dirty="0" smtClean="0">
                <a:solidFill>
                  <a:schemeClr val="bg1"/>
                </a:solidFill>
              </a:rPr>
              <a:t>AND CAN </a:t>
            </a:r>
            <a:r>
              <a:rPr lang="en-US" dirty="0">
                <a:solidFill>
                  <a:schemeClr val="bg1"/>
                </a:solidFill>
              </a:rPr>
              <a:t>EXTEND OUTWARD TO EARTH’S SURFACE, ATMOSPHERE AND MAGNETOSPHERE!</a:t>
            </a:r>
          </a:p>
        </p:txBody>
      </p:sp>
      <p:sp>
        <p:nvSpPr>
          <p:cNvPr id="2" name="TextBox 1"/>
          <p:cNvSpPr txBox="1"/>
          <p:nvPr/>
        </p:nvSpPr>
        <p:spPr>
          <a:xfrm>
            <a:off x="179294" y="6275294"/>
            <a:ext cx="8740588" cy="369332"/>
          </a:xfrm>
          <a:prstGeom prst="rect">
            <a:avLst/>
          </a:prstGeom>
          <a:noFill/>
        </p:spPr>
        <p:txBody>
          <a:bodyPr wrap="square" rtlCol="0">
            <a:spAutoFit/>
          </a:bodyPr>
          <a:lstStyle/>
          <a:p>
            <a:r>
              <a:rPr lang="en-US" dirty="0" smtClean="0">
                <a:solidFill>
                  <a:schemeClr val="bg1"/>
                </a:solidFill>
              </a:rPr>
              <a:t>ROUGHLY HALF OF THIS HEAT IS DUE TO EARTH’S FORMATION 4.5 BILLION YEARS AGO.</a:t>
            </a:r>
            <a:endParaRPr lang="en-US" dirty="0">
              <a:solidFill>
                <a:schemeClr val="bg1"/>
              </a:solidFill>
            </a:endParaRPr>
          </a:p>
        </p:txBody>
      </p:sp>
      <p:sp>
        <p:nvSpPr>
          <p:cNvPr id="3" name="TextBox 2"/>
          <p:cNvSpPr txBox="1"/>
          <p:nvPr/>
        </p:nvSpPr>
        <p:spPr>
          <a:xfrm>
            <a:off x="986117" y="2794000"/>
            <a:ext cx="7336117" cy="584776"/>
          </a:xfrm>
          <a:prstGeom prst="rect">
            <a:avLst/>
          </a:prstGeom>
          <a:noFill/>
        </p:spPr>
        <p:txBody>
          <a:bodyPr wrap="square" rtlCol="0">
            <a:spAutoFit/>
          </a:bodyPr>
          <a:lstStyle/>
          <a:p>
            <a:r>
              <a:rPr lang="en-US" sz="3200" b="1" dirty="0" smtClean="0">
                <a:solidFill>
                  <a:schemeClr val="bg1"/>
                </a:solidFill>
              </a:rPr>
              <a:t>THIS IS KNOWN AS “PRIMORDIAL HEAT.”</a:t>
            </a:r>
            <a:endParaRPr lang="en-US" sz="3200" b="1" dirty="0">
              <a:solidFill>
                <a:schemeClr val="bg1"/>
              </a:solidFill>
            </a:endParaRPr>
          </a:p>
        </p:txBody>
      </p:sp>
      <p:sp>
        <p:nvSpPr>
          <p:cNvPr id="4" name="TextBox 3"/>
          <p:cNvSpPr txBox="1"/>
          <p:nvPr/>
        </p:nvSpPr>
        <p:spPr>
          <a:xfrm>
            <a:off x="358904" y="4156169"/>
            <a:ext cx="8142940" cy="369332"/>
          </a:xfrm>
          <a:prstGeom prst="rect">
            <a:avLst/>
          </a:prstGeom>
          <a:noFill/>
        </p:spPr>
        <p:txBody>
          <a:bodyPr wrap="square" rtlCol="0">
            <a:spAutoFit/>
          </a:bodyPr>
          <a:lstStyle/>
          <a:p>
            <a:r>
              <a:rPr lang="en-US" b="1" dirty="0" smtClean="0">
                <a:solidFill>
                  <a:schemeClr val="bg1"/>
                </a:solidFill>
              </a:rPr>
              <a:t>LET’S LOOK AT OUR CURRENT HYPOTHESIS ABOUT THE FORMATION OF THE EARTH</a:t>
            </a:r>
            <a:endParaRPr lang="en-US" b="1" dirty="0">
              <a:solidFill>
                <a:schemeClr val="bg1"/>
              </a:solidFill>
            </a:endParaRPr>
          </a:p>
        </p:txBody>
      </p:sp>
    </p:spTree>
    <p:extLst>
      <p:ext uri="{BB962C8B-B14F-4D97-AF65-F5344CB8AC3E}">
        <p14:creationId xmlns:p14="http://schemas.microsoft.com/office/powerpoint/2010/main" val="2570525424"/>
      </p:ext>
    </p:extLst>
  </p:cSld>
  <p:clrMapOvr>
    <a:masterClrMapping/>
  </p:clrMapOvr>
  <p:timing>
    <p:tnLst>
      <p:par>
        <p:cTn xmlns:p14="http://schemas.microsoft.com/office/powerpoint/2010/mai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0" y="0"/>
            <a:ext cx="9167058" cy="6858000"/>
          </a:xfrm>
          <a:prstGeom prst="rect">
            <a:avLst/>
          </a:prstGeom>
        </p:spPr>
      </p:pic>
      <p:sp>
        <p:nvSpPr>
          <p:cNvPr id="3" name="TextBox 2"/>
          <p:cNvSpPr txBox="1"/>
          <p:nvPr/>
        </p:nvSpPr>
        <p:spPr>
          <a:xfrm>
            <a:off x="971176" y="612588"/>
            <a:ext cx="6648824" cy="1384995"/>
          </a:xfrm>
          <a:prstGeom prst="rect">
            <a:avLst/>
          </a:prstGeom>
          <a:noFill/>
        </p:spPr>
        <p:txBody>
          <a:bodyPr wrap="square" rtlCol="0">
            <a:spAutoFit/>
          </a:bodyPr>
          <a:lstStyle/>
          <a:p>
            <a:r>
              <a:rPr lang="en-US" sz="2800" b="1" dirty="0" smtClean="0">
                <a:solidFill>
                  <a:schemeClr val="bg1"/>
                </a:solidFill>
              </a:rPr>
              <a:t>PART 1 – THE FORMATION OF THE EARTH:</a:t>
            </a:r>
          </a:p>
          <a:p>
            <a:endParaRPr lang="en-US" sz="2800" b="1" dirty="0">
              <a:solidFill>
                <a:schemeClr val="bg1"/>
              </a:solidFill>
            </a:endParaRPr>
          </a:p>
          <a:p>
            <a:r>
              <a:rPr lang="en-US" sz="2800" b="1" dirty="0" smtClean="0">
                <a:solidFill>
                  <a:schemeClr val="bg1"/>
                </a:solidFill>
              </a:rPr>
              <a:t>				PRIMORDIAL HEAT</a:t>
            </a:r>
            <a:endParaRPr lang="en-US" sz="2800" b="1" dirty="0">
              <a:solidFill>
                <a:schemeClr val="bg1"/>
              </a:solidFill>
            </a:endParaRPr>
          </a:p>
        </p:txBody>
      </p:sp>
      <p:sp>
        <p:nvSpPr>
          <p:cNvPr id="4" name="TextBox 3"/>
          <p:cNvSpPr txBox="1"/>
          <p:nvPr/>
        </p:nvSpPr>
        <p:spPr>
          <a:xfrm>
            <a:off x="1897530" y="2988235"/>
            <a:ext cx="5304118" cy="369332"/>
          </a:xfrm>
          <a:prstGeom prst="rect">
            <a:avLst/>
          </a:prstGeom>
          <a:noFill/>
        </p:spPr>
        <p:txBody>
          <a:bodyPr wrap="square" rtlCol="0">
            <a:spAutoFit/>
          </a:bodyPr>
          <a:lstStyle/>
          <a:p>
            <a:r>
              <a:rPr lang="en-US" b="1" i="1" dirty="0" smtClean="0">
                <a:solidFill>
                  <a:schemeClr val="bg1"/>
                </a:solidFill>
              </a:rPr>
              <a:t>TIMELINE:</a:t>
            </a:r>
            <a:r>
              <a:rPr lang="en-US" b="1" dirty="0" smtClean="0">
                <a:solidFill>
                  <a:schemeClr val="bg1"/>
                </a:solidFill>
              </a:rPr>
              <a:t>  APPROXIMATELY 4.5 BILLION YEARS AGO</a:t>
            </a:r>
            <a:endParaRPr lang="en-US" b="1" dirty="0">
              <a:solidFill>
                <a:schemeClr val="bg1"/>
              </a:solidFill>
            </a:endParaRPr>
          </a:p>
        </p:txBody>
      </p:sp>
    </p:spTree>
    <p:extLst>
      <p:ext uri="{BB962C8B-B14F-4D97-AF65-F5344CB8AC3E}">
        <p14:creationId xmlns:p14="http://schemas.microsoft.com/office/powerpoint/2010/main" val="2667487714"/>
      </p:ext>
    </p:extLst>
  </p:cSld>
  <p:clrMapOvr>
    <a:masterClrMapping/>
  </p:clrMapOvr>
  <p:timing>
    <p:tnLst>
      <p:par>
        <p:cTn xmlns:p14="http://schemas.microsoft.com/office/powerpoint/2010/mai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0" y="0"/>
            <a:ext cx="9167058" cy="6858000"/>
          </a:xfrm>
          <a:prstGeom prst="rect">
            <a:avLst/>
          </a:prstGeom>
        </p:spPr>
      </p:pic>
      <p:sp>
        <p:nvSpPr>
          <p:cNvPr id="3" name="TextBox 2"/>
          <p:cNvSpPr txBox="1"/>
          <p:nvPr/>
        </p:nvSpPr>
        <p:spPr>
          <a:xfrm>
            <a:off x="971176" y="612588"/>
            <a:ext cx="6648824" cy="1384995"/>
          </a:xfrm>
          <a:prstGeom prst="rect">
            <a:avLst/>
          </a:prstGeom>
          <a:noFill/>
        </p:spPr>
        <p:txBody>
          <a:bodyPr wrap="square" rtlCol="0">
            <a:spAutoFit/>
          </a:bodyPr>
          <a:lstStyle/>
          <a:p>
            <a:r>
              <a:rPr lang="en-US" sz="2800" b="1" dirty="0" smtClean="0">
                <a:solidFill>
                  <a:schemeClr val="bg1"/>
                </a:solidFill>
              </a:rPr>
              <a:t>PART 1 – THE FORMATION OF THE EARTH:</a:t>
            </a:r>
          </a:p>
          <a:p>
            <a:endParaRPr lang="en-US" sz="2800" b="1" dirty="0">
              <a:solidFill>
                <a:schemeClr val="bg1"/>
              </a:solidFill>
            </a:endParaRPr>
          </a:p>
          <a:p>
            <a:r>
              <a:rPr lang="en-US" sz="2800" b="1" dirty="0" smtClean="0">
                <a:solidFill>
                  <a:schemeClr val="bg1"/>
                </a:solidFill>
              </a:rPr>
              <a:t>				PRIMORDIAL HEAT</a:t>
            </a:r>
            <a:endParaRPr lang="en-US" sz="2800" b="1" dirty="0">
              <a:solidFill>
                <a:schemeClr val="bg1"/>
              </a:solidFill>
            </a:endParaRPr>
          </a:p>
        </p:txBody>
      </p:sp>
      <p:sp>
        <p:nvSpPr>
          <p:cNvPr id="4" name="TextBox 3"/>
          <p:cNvSpPr txBox="1"/>
          <p:nvPr/>
        </p:nvSpPr>
        <p:spPr>
          <a:xfrm>
            <a:off x="1897530" y="2988235"/>
            <a:ext cx="5304118" cy="369332"/>
          </a:xfrm>
          <a:prstGeom prst="rect">
            <a:avLst/>
          </a:prstGeom>
          <a:noFill/>
        </p:spPr>
        <p:txBody>
          <a:bodyPr wrap="square" rtlCol="0">
            <a:spAutoFit/>
          </a:bodyPr>
          <a:lstStyle/>
          <a:p>
            <a:r>
              <a:rPr lang="en-US" b="1" i="1" dirty="0" smtClean="0">
                <a:solidFill>
                  <a:schemeClr val="bg1"/>
                </a:solidFill>
              </a:rPr>
              <a:t>TIMELINE:</a:t>
            </a:r>
            <a:r>
              <a:rPr lang="en-US" b="1" dirty="0" smtClean="0">
                <a:solidFill>
                  <a:schemeClr val="bg1"/>
                </a:solidFill>
              </a:rPr>
              <a:t>  APPROXIMATELY 4.5 BILLION YEARS AGO</a:t>
            </a:r>
            <a:endParaRPr lang="en-US" b="1" dirty="0">
              <a:solidFill>
                <a:schemeClr val="bg1"/>
              </a:solidFill>
            </a:endParaRPr>
          </a:p>
        </p:txBody>
      </p:sp>
      <p:sp>
        <p:nvSpPr>
          <p:cNvPr id="5" name="TextBox 4"/>
          <p:cNvSpPr txBox="1"/>
          <p:nvPr/>
        </p:nvSpPr>
        <p:spPr>
          <a:xfrm>
            <a:off x="1270000" y="3959412"/>
            <a:ext cx="6350000" cy="2031325"/>
          </a:xfrm>
          <a:prstGeom prst="rect">
            <a:avLst/>
          </a:prstGeom>
          <a:noFill/>
        </p:spPr>
        <p:txBody>
          <a:bodyPr wrap="square" rtlCol="0">
            <a:spAutoFit/>
          </a:bodyPr>
          <a:lstStyle/>
          <a:p>
            <a:r>
              <a:rPr lang="en-US" dirty="0" smtClean="0">
                <a:solidFill>
                  <a:schemeClr val="bg1"/>
                </a:solidFill>
              </a:rPr>
              <a:t>AFTER THE SUN’S FORMATION, MATERIAL IN THE SUN’S “VICINITY”, UNDER THE INFLUENCE OF GRAVITY, AND IN KEEPING WITH CONSERVATION OF ANGULAR MOMENTUM, “CLUMPS” OF MATTER FORMED (ACCRETED), COLLAPSED, AND BECAME WHAT WOULD BE PLANETS, MOONS, ASTEROIDS, COMETS, ETC. AS WHAT WE CURRENTLY DEFINE AS OUR SOLAR SYSTEM. </a:t>
            </a:r>
          </a:p>
          <a:p>
            <a:r>
              <a:rPr lang="en-US" b="1" i="1" dirty="0" smtClean="0">
                <a:solidFill>
                  <a:schemeClr val="bg1"/>
                </a:solidFill>
              </a:rPr>
              <a:t>        THE EARTH WOULD BE ONE OF THESE “CLUMPS.”</a:t>
            </a:r>
            <a:endParaRPr lang="en-US" b="1" i="1" dirty="0">
              <a:solidFill>
                <a:schemeClr val="bg1"/>
              </a:solidFill>
            </a:endParaRPr>
          </a:p>
        </p:txBody>
      </p:sp>
    </p:spTree>
    <p:extLst>
      <p:ext uri="{BB962C8B-B14F-4D97-AF65-F5344CB8AC3E}">
        <p14:creationId xmlns:p14="http://schemas.microsoft.com/office/powerpoint/2010/main" val="58234683"/>
      </p:ext>
    </p:extLst>
  </p:cSld>
  <p:clrMapOvr>
    <a:masterClrMapping/>
  </p:clrMapOvr>
  <p:timing>
    <p:tnLst>
      <p:par>
        <p:cTn xmlns:p14="http://schemas.microsoft.com/office/powerpoint/2010/mai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a:stretch>
            <a:fillRect/>
          </a:stretch>
        </p:blipFill>
        <p:spPr>
          <a:xfrm>
            <a:off x="-14941" y="0"/>
            <a:ext cx="9168012" cy="6858000"/>
          </a:xfrm>
          <a:prstGeom prst="rect">
            <a:avLst/>
          </a:prstGeom>
        </p:spPr>
      </p:pic>
      <p:sp>
        <p:nvSpPr>
          <p:cNvPr id="3" name="TextBox 2"/>
          <p:cNvSpPr txBox="1"/>
          <p:nvPr/>
        </p:nvSpPr>
        <p:spPr>
          <a:xfrm>
            <a:off x="971176" y="612588"/>
            <a:ext cx="6648824" cy="1384995"/>
          </a:xfrm>
          <a:prstGeom prst="rect">
            <a:avLst/>
          </a:prstGeom>
          <a:noFill/>
        </p:spPr>
        <p:txBody>
          <a:bodyPr wrap="square" rtlCol="0">
            <a:spAutoFit/>
          </a:bodyPr>
          <a:lstStyle/>
          <a:p>
            <a:r>
              <a:rPr lang="en-US" sz="2800" b="1" dirty="0" smtClean="0">
                <a:solidFill>
                  <a:schemeClr val="bg1"/>
                </a:solidFill>
              </a:rPr>
              <a:t>PART 1 – THE FORMATION OF THE EARTH:</a:t>
            </a:r>
          </a:p>
          <a:p>
            <a:endParaRPr lang="en-US" sz="2800" b="1" dirty="0">
              <a:solidFill>
                <a:schemeClr val="bg1"/>
              </a:solidFill>
            </a:endParaRPr>
          </a:p>
          <a:p>
            <a:r>
              <a:rPr lang="en-US" sz="2800" b="1" dirty="0" smtClean="0">
                <a:solidFill>
                  <a:schemeClr val="bg1"/>
                </a:solidFill>
              </a:rPr>
              <a:t>				PRIMORDIAL HEAT</a:t>
            </a:r>
            <a:endParaRPr lang="en-US" sz="2800" b="1" dirty="0">
              <a:solidFill>
                <a:schemeClr val="bg1"/>
              </a:solidFill>
            </a:endParaRPr>
          </a:p>
        </p:txBody>
      </p:sp>
      <p:sp>
        <p:nvSpPr>
          <p:cNvPr id="4" name="TextBox 3"/>
          <p:cNvSpPr txBox="1"/>
          <p:nvPr/>
        </p:nvSpPr>
        <p:spPr>
          <a:xfrm>
            <a:off x="1897530" y="2988235"/>
            <a:ext cx="5304118" cy="369332"/>
          </a:xfrm>
          <a:prstGeom prst="rect">
            <a:avLst/>
          </a:prstGeom>
          <a:noFill/>
        </p:spPr>
        <p:txBody>
          <a:bodyPr wrap="square" rtlCol="0">
            <a:spAutoFit/>
          </a:bodyPr>
          <a:lstStyle/>
          <a:p>
            <a:r>
              <a:rPr lang="en-US" b="1" i="1" dirty="0" smtClean="0">
                <a:solidFill>
                  <a:schemeClr val="bg1"/>
                </a:solidFill>
              </a:rPr>
              <a:t>TIMELINE:</a:t>
            </a:r>
            <a:r>
              <a:rPr lang="en-US" b="1" dirty="0" smtClean="0">
                <a:solidFill>
                  <a:schemeClr val="bg1"/>
                </a:solidFill>
              </a:rPr>
              <a:t>  APPROXIMATELY </a:t>
            </a:r>
            <a:r>
              <a:rPr lang="en-US" b="1" dirty="0" smtClean="0">
                <a:solidFill>
                  <a:srgbClr val="FF0000"/>
                </a:solidFill>
              </a:rPr>
              <a:t>4.5 BILLION </a:t>
            </a:r>
            <a:r>
              <a:rPr lang="en-US" b="1" dirty="0" smtClean="0">
                <a:solidFill>
                  <a:schemeClr val="bg1"/>
                </a:solidFill>
              </a:rPr>
              <a:t>YEARS AGO</a:t>
            </a:r>
            <a:endParaRPr lang="en-US" b="1" dirty="0">
              <a:solidFill>
                <a:schemeClr val="bg1"/>
              </a:solidFill>
            </a:endParaRPr>
          </a:p>
        </p:txBody>
      </p:sp>
      <p:sp>
        <p:nvSpPr>
          <p:cNvPr id="5" name="TextBox 4"/>
          <p:cNvSpPr txBox="1"/>
          <p:nvPr/>
        </p:nvSpPr>
        <p:spPr>
          <a:xfrm>
            <a:off x="1270000" y="3959412"/>
            <a:ext cx="6962588" cy="2031325"/>
          </a:xfrm>
          <a:prstGeom prst="rect">
            <a:avLst/>
          </a:prstGeom>
          <a:noFill/>
        </p:spPr>
        <p:txBody>
          <a:bodyPr wrap="square" rtlCol="0">
            <a:spAutoFit/>
          </a:bodyPr>
          <a:lstStyle/>
          <a:p>
            <a:r>
              <a:rPr lang="en-US" b="1" dirty="0" smtClean="0">
                <a:solidFill>
                  <a:schemeClr val="bg1"/>
                </a:solidFill>
              </a:rPr>
              <a:t>THE </a:t>
            </a:r>
            <a:r>
              <a:rPr lang="en-US" b="1" i="1" dirty="0" smtClean="0">
                <a:solidFill>
                  <a:schemeClr val="bg1"/>
                </a:solidFill>
              </a:rPr>
              <a:t>VERY YOUNG </a:t>
            </a:r>
            <a:r>
              <a:rPr lang="en-US" b="1" dirty="0" smtClean="0">
                <a:solidFill>
                  <a:schemeClr val="bg1"/>
                </a:solidFill>
              </a:rPr>
              <a:t>EARTH COLLAPSED UNDER ITS OWN “WEIGHT,” COMPRESSING THE MATERIALS THAT WOULD ULTIMATELY MAKE UP ITS INNER AND OUTER STRUCTURE.  IN DOING SO, INCREASING PRESSURES WOULD RAISE THE INTERNAL TEMPERATURES, AND, BASED ON THE NATURE OF THE ELEMENTS, COMPOUNDS, ETC. BEING COMPRESSED, INTERNAL “LAYERS” WOULD FORM AS A RESULT OF THE INTERACTIONS OF COMPRESSIVE FORCES AND ROTATION.</a:t>
            </a:r>
            <a:endParaRPr lang="en-US" b="1" i="1" dirty="0">
              <a:solidFill>
                <a:schemeClr val="bg1"/>
              </a:solidFill>
            </a:endParaRPr>
          </a:p>
        </p:txBody>
      </p:sp>
    </p:spTree>
    <p:extLst>
      <p:ext uri="{BB962C8B-B14F-4D97-AF65-F5344CB8AC3E}">
        <p14:creationId xmlns:p14="http://schemas.microsoft.com/office/powerpoint/2010/main" val="3351578871"/>
      </p:ext>
    </p:extLst>
  </p:cSld>
  <p:clrMapOvr>
    <a:masterClrMapping/>
  </p:clrMapOvr>
  <p:timing>
    <p:tnLst>
      <p:par>
        <p:cTn xmlns:p14="http://schemas.microsoft.com/office/powerpoint/2010/mai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0" y="0"/>
            <a:ext cx="9144000" cy="6893642"/>
          </a:xfrm>
          <a:prstGeom prst="rect">
            <a:avLst/>
          </a:prstGeom>
        </p:spPr>
      </p:pic>
      <p:sp>
        <p:nvSpPr>
          <p:cNvPr id="3" name="TextBox 2"/>
          <p:cNvSpPr txBox="1"/>
          <p:nvPr/>
        </p:nvSpPr>
        <p:spPr>
          <a:xfrm>
            <a:off x="971176" y="612588"/>
            <a:ext cx="6648824" cy="1384995"/>
          </a:xfrm>
          <a:prstGeom prst="rect">
            <a:avLst/>
          </a:prstGeom>
          <a:noFill/>
        </p:spPr>
        <p:txBody>
          <a:bodyPr wrap="square" rtlCol="0">
            <a:spAutoFit/>
          </a:bodyPr>
          <a:lstStyle/>
          <a:p>
            <a:r>
              <a:rPr lang="en-US" sz="2800" b="1" dirty="0" smtClean="0">
                <a:solidFill>
                  <a:schemeClr val="bg1"/>
                </a:solidFill>
              </a:rPr>
              <a:t>PART 1 – THE FORMATION OF THE EARTH:</a:t>
            </a:r>
          </a:p>
          <a:p>
            <a:endParaRPr lang="en-US" sz="2800" b="1" dirty="0">
              <a:solidFill>
                <a:schemeClr val="bg1"/>
              </a:solidFill>
            </a:endParaRPr>
          </a:p>
          <a:p>
            <a:r>
              <a:rPr lang="en-US" sz="2800" b="1" dirty="0" smtClean="0">
                <a:solidFill>
                  <a:schemeClr val="bg1"/>
                </a:solidFill>
              </a:rPr>
              <a:t>				PRIMORDIAL HEAT</a:t>
            </a:r>
            <a:endParaRPr lang="en-US" sz="2800" b="1" dirty="0">
              <a:solidFill>
                <a:schemeClr val="bg1"/>
              </a:solidFill>
            </a:endParaRPr>
          </a:p>
        </p:txBody>
      </p:sp>
      <p:sp>
        <p:nvSpPr>
          <p:cNvPr id="4" name="TextBox 3"/>
          <p:cNvSpPr txBox="1"/>
          <p:nvPr/>
        </p:nvSpPr>
        <p:spPr>
          <a:xfrm>
            <a:off x="1897530" y="2988235"/>
            <a:ext cx="5304118" cy="369332"/>
          </a:xfrm>
          <a:prstGeom prst="rect">
            <a:avLst/>
          </a:prstGeom>
          <a:noFill/>
        </p:spPr>
        <p:txBody>
          <a:bodyPr wrap="square" rtlCol="0">
            <a:spAutoFit/>
          </a:bodyPr>
          <a:lstStyle/>
          <a:p>
            <a:r>
              <a:rPr lang="en-US" b="1" i="1" dirty="0" smtClean="0">
                <a:solidFill>
                  <a:schemeClr val="bg1"/>
                </a:solidFill>
              </a:rPr>
              <a:t>TIMELINE:</a:t>
            </a:r>
            <a:r>
              <a:rPr lang="en-US" b="1" dirty="0" smtClean="0">
                <a:solidFill>
                  <a:schemeClr val="bg1"/>
                </a:solidFill>
              </a:rPr>
              <a:t>  APPROXIMATELY </a:t>
            </a:r>
            <a:r>
              <a:rPr lang="en-US" b="1" dirty="0" smtClean="0">
                <a:solidFill>
                  <a:srgbClr val="FF0000"/>
                </a:solidFill>
              </a:rPr>
              <a:t>4.5 BILLION </a:t>
            </a:r>
            <a:r>
              <a:rPr lang="en-US" b="1" dirty="0" smtClean="0">
                <a:solidFill>
                  <a:schemeClr val="bg1"/>
                </a:solidFill>
              </a:rPr>
              <a:t>YEARS AGO</a:t>
            </a:r>
            <a:endParaRPr lang="en-US" b="1" dirty="0">
              <a:solidFill>
                <a:schemeClr val="bg1"/>
              </a:solidFill>
            </a:endParaRPr>
          </a:p>
        </p:txBody>
      </p:sp>
      <p:sp>
        <p:nvSpPr>
          <p:cNvPr id="5" name="TextBox 4"/>
          <p:cNvSpPr txBox="1"/>
          <p:nvPr/>
        </p:nvSpPr>
        <p:spPr>
          <a:xfrm>
            <a:off x="1270000" y="3959412"/>
            <a:ext cx="6962588" cy="1200329"/>
          </a:xfrm>
          <a:prstGeom prst="rect">
            <a:avLst/>
          </a:prstGeom>
          <a:noFill/>
        </p:spPr>
        <p:txBody>
          <a:bodyPr wrap="square" rtlCol="0">
            <a:spAutoFit/>
          </a:bodyPr>
          <a:lstStyle/>
          <a:p>
            <a:r>
              <a:rPr lang="en-US" b="1" dirty="0" smtClean="0">
                <a:solidFill>
                  <a:srgbClr val="FFFF00"/>
                </a:solidFill>
              </a:rPr>
              <a:t>ALSO, DURING THIS PERIOD, SMALLER “CLUMPS” OF ACCRETED MATTER (PLANETESIMALS), MANY OF WHICH WITH AN IRON CORE, IMPACTED THE PRIMORDIAL EARTH, THUS DEPOSITING LARGE QUANTITIES OF IRON IN THE EARTH’S “CORE” REGION.</a:t>
            </a:r>
            <a:endParaRPr lang="en-US" b="1" i="1" dirty="0">
              <a:solidFill>
                <a:srgbClr val="FFFF00"/>
              </a:solidFill>
            </a:endParaRPr>
          </a:p>
        </p:txBody>
      </p:sp>
    </p:spTree>
    <p:extLst>
      <p:ext uri="{BB962C8B-B14F-4D97-AF65-F5344CB8AC3E}">
        <p14:creationId xmlns:p14="http://schemas.microsoft.com/office/powerpoint/2010/main" val="191559054"/>
      </p:ext>
    </p:extLst>
  </p:cSld>
  <p:clrMapOvr>
    <a:masterClrMapping/>
  </p:clrMapOvr>
  <p:timing>
    <p:tnLst>
      <p:par>
        <p:cTn xmlns:p14="http://schemas.microsoft.com/office/powerpoint/2010/mai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a:stretch>
            <a:fillRect/>
          </a:stretch>
        </p:blipFill>
        <p:spPr>
          <a:xfrm>
            <a:off x="-34753" y="0"/>
            <a:ext cx="9197520" cy="6858000"/>
          </a:xfrm>
          <a:prstGeom prst="rect">
            <a:avLst/>
          </a:prstGeom>
        </p:spPr>
      </p:pic>
      <p:sp>
        <p:nvSpPr>
          <p:cNvPr id="3" name="TextBox 2"/>
          <p:cNvSpPr txBox="1"/>
          <p:nvPr/>
        </p:nvSpPr>
        <p:spPr>
          <a:xfrm>
            <a:off x="971176" y="612588"/>
            <a:ext cx="6648824" cy="1384995"/>
          </a:xfrm>
          <a:prstGeom prst="rect">
            <a:avLst/>
          </a:prstGeom>
          <a:noFill/>
        </p:spPr>
        <p:txBody>
          <a:bodyPr wrap="square" rtlCol="0">
            <a:spAutoFit/>
          </a:bodyPr>
          <a:lstStyle/>
          <a:p>
            <a:r>
              <a:rPr lang="en-US" sz="2800" b="1" dirty="0" smtClean="0">
                <a:solidFill>
                  <a:schemeClr val="bg1"/>
                </a:solidFill>
              </a:rPr>
              <a:t>PART 1 – THE FORMATION OF THE EARTH:</a:t>
            </a:r>
          </a:p>
          <a:p>
            <a:endParaRPr lang="en-US" sz="2800" b="1" dirty="0">
              <a:solidFill>
                <a:schemeClr val="bg1"/>
              </a:solidFill>
            </a:endParaRPr>
          </a:p>
          <a:p>
            <a:r>
              <a:rPr lang="en-US" sz="2800" b="1" dirty="0" smtClean="0">
                <a:solidFill>
                  <a:schemeClr val="bg1"/>
                </a:solidFill>
              </a:rPr>
              <a:t>				PRIMORDIAL HEAT</a:t>
            </a:r>
            <a:endParaRPr lang="en-US" sz="2800" b="1" dirty="0">
              <a:solidFill>
                <a:schemeClr val="bg1"/>
              </a:solidFill>
            </a:endParaRPr>
          </a:p>
        </p:txBody>
      </p:sp>
      <p:sp>
        <p:nvSpPr>
          <p:cNvPr id="4" name="TextBox 3"/>
          <p:cNvSpPr txBox="1"/>
          <p:nvPr/>
        </p:nvSpPr>
        <p:spPr>
          <a:xfrm>
            <a:off x="1897530" y="2988235"/>
            <a:ext cx="5304118" cy="369332"/>
          </a:xfrm>
          <a:prstGeom prst="rect">
            <a:avLst/>
          </a:prstGeom>
          <a:noFill/>
        </p:spPr>
        <p:txBody>
          <a:bodyPr wrap="square" rtlCol="0">
            <a:spAutoFit/>
          </a:bodyPr>
          <a:lstStyle/>
          <a:p>
            <a:r>
              <a:rPr lang="en-US" b="1" i="1" dirty="0" smtClean="0">
                <a:solidFill>
                  <a:schemeClr val="bg1"/>
                </a:solidFill>
              </a:rPr>
              <a:t>TIMELINE:</a:t>
            </a:r>
            <a:r>
              <a:rPr lang="en-US" b="1" dirty="0" smtClean="0">
                <a:solidFill>
                  <a:schemeClr val="bg1"/>
                </a:solidFill>
              </a:rPr>
              <a:t>  APPROXIMATELY </a:t>
            </a:r>
            <a:r>
              <a:rPr lang="en-US" b="1" dirty="0" smtClean="0">
                <a:solidFill>
                  <a:srgbClr val="FF0000"/>
                </a:solidFill>
              </a:rPr>
              <a:t>4.5 BILLION </a:t>
            </a:r>
            <a:r>
              <a:rPr lang="en-US" b="1" dirty="0" smtClean="0">
                <a:solidFill>
                  <a:schemeClr val="bg1"/>
                </a:solidFill>
              </a:rPr>
              <a:t>YEARS AGO</a:t>
            </a:r>
            <a:endParaRPr lang="en-US" b="1" dirty="0">
              <a:solidFill>
                <a:schemeClr val="bg1"/>
              </a:solidFill>
            </a:endParaRPr>
          </a:p>
        </p:txBody>
      </p:sp>
      <p:sp>
        <p:nvSpPr>
          <p:cNvPr id="5" name="TextBox 4"/>
          <p:cNvSpPr txBox="1"/>
          <p:nvPr/>
        </p:nvSpPr>
        <p:spPr>
          <a:xfrm>
            <a:off x="1270000" y="3959412"/>
            <a:ext cx="6962588" cy="1200329"/>
          </a:xfrm>
          <a:prstGeom prst="rect">
            <a:avLst/>
          </a:prstGeom>
          <a:noFill/>
        </p:spPr>
        <p:txBody>
          <a:bodyPr wrap="square" rtlCol="0">
            <a:spAutoFit/>
          </a:bodyPr>
          <a:lstStyle/>
          <a:p>
            <a:r>
              <a:rPr lang="en-US" b="1" dirty="0" smtClean="0">
                <a:solidFill>
                  <a:srgbClr val="FFFF00"/>
                </a:solidFill>
              </a:rPr>
              <a:t>ALSO, DURING THIS PERIOD, SMALLER “CLUMPS” OF ACCRETED MATTER (PLANETESIMALS), MANY OF WHICH WITH AN IRON CORE, IMPACTED THE PRIMORDIAL EARTH, THUS DEPOSITING LARGE QUANTITIES OF IRON IN THE EARTH’S “CORE” REGION.</a:t>
            </a:r>
            <a:endParaRPr lang="en-US" b="1" i="1" dirty="0">
              <a:solidFill>
                <a:srgbClr val="FFFF00"/>
              </a:solidFill>
            </a:endParaRPr>
          </a:p>
        </p:txBody>
      </p:sp>
    </p:spTree>
    <p:extLst>
      <p:ext uri="{BB962C8B-B14F-4D97-AF65-F5344CB8AC3E}">
        <p14:creationId xmlns:p14="http://schemas.microsoft.com/office/powerpoint/2010/main" val="843515607"/>
      </p:ext>
    </p:extLst>
  </p:cSld>
  <p:clrMapOvr>
    <a:masterClrMapping/>
  </p:clrMapOvr>
  <p:timing>
    <p:tnLst>
      <p:par>
        <p:cTn xmlns:p14="http://schemas.microsoft.com/office/powerpoint/2010/mai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a:stretch>
            <a:fillRect/>
          </a:stretch>
        </p:blipFill>
        <p:spPr>
          <a:xfrm>
            <a:off x="-34753" y="0"/>
            <a:ext cx="9197520" cy="6858000"/>
          </a:xfrm>
          <a:prstGeom prst="rect">
            <a:avLst/>
          </a:prstGeom>
        </p:spPr>
      </p:pic>
      <p:sp>
        <p:nvSpPr>
          <p:cNvPr id="3" name="TextBox 2"/>
          <p:cNvSpPr txBox="1"/>
          <p:nvPr/>
        </p:nvSpPr>
        <p:spPr>
          <a:xfrm>
            <a:off x="971176" y="612588"/>
            <a:ext cx="6648824" cy="1384995"/>
          </a:xfrm>
          <a:prstGeom prst="rect">
            <a:avLst/>
          </a:prstGeom>
          <a:noFill/>
        </p:spPr>
        <p:txBody>
          <a:bodyPr wrap="square" rtlCol="0">
            <a:spAutoFit/>
          </a:bodyPr>
          <a:lstStyle/>
          <a:p>
            <a:r>
              <a:rPr lang="en-US" sz="2800" b="1" dirty="0" smtClean="0">
                <a:solidFill>
                  <a:schemeClr val="bg1"/>
                </a:solidFill>
              </a:rPr>
              <a:t>PART 1 – THE FORMATION OF THE EARTH:</a:t>
            </a:r>
          </a:p>
          <a:p>
            <a:endParaRPr lang="en-US" sz="2800" b="1" dirty="0">
              <a:solidFill>
                <a:schemeClr val="bg1"/>
              </a:solidFill>
            </a:endParaRPr>
          </a:p>
          <a:p>
            <a:r>
              <a:rPr lang="en-US" sz="2800" b="1" dirty="0" smtClean="0">
                <a:solidFill>
                  <a:schemeClr val="bg1"/>
                </a:solidFill>
              </a:rPr>
              <a:t>				PRIMORDIAL HEAT</a:t>
            </a:r>
            <a:endParaRPr lang="en-US" sz="2800" b="1" dirty="0">
              <a:solidFill>
                <a:schemeClr val="bg1"/>
              </a:solidFill>
            </a:endParaRPr>
          </a:p>
        </p:txBody>
      </p:sp>
      <p:sp>
        <p:nvSpPr>
          <p:cNvPr id="4" name="TextBox 3"/>
          <p:cNvSpPr txBox="1"/>
          <p:nvPr/>
        </p:nvSpPr>
        <p:spPr>
          <a:xfrm>
            <a:off x="1897530" y="2988235"/>
            <a:ext cx="5304118" cy="369332"/>
          </a:xfrm>
          <a:prstGeom prst="rect">
            <a:avLst/>
          </a:prstGeom>
          <a:noFill/>
        </p:spPr>
        <p:txBody>
          <a:bodyPr wrap="square" rtlCol="0">
            <a:spAutoFit/>
          </a:bodyPr>
          <a:lstStyle/>
          <a:p>
            <a:r>
              <a:rPr lang="en-US" b="1" i="1" dirty="0" smtClean="0">
                <a:solidFill>
                  <a:schemeClr val="bg1"/>
                </a:solidFill>
              </a:rPr>
              <a:t>TIMELINE:</a:t>
            </a:r>
            <a:r>
              <a:rPr lang="en-US" b="1" dirty="0" smtClean="0">
                <a:solidFill>
                  <a:schemeClr val="bg1"/>
                </a:solidFill>
              </a:rPr>
              <a:t>  APPROXIMATELY </a:t>
            </a:r>
            <a:r>
              <a:rPr lang="en-US" b="1" dirty="0" smtClean="0">
                <a:solidFill>
                  <a:srgbClr val="FF0000"/>
                </a:solidFill>
              </a:rPr>
              <a:t>4.5 BILLION </a:t>
            </a:r>
            <a:r>
              <a:rPr lang="en-US" b="1" dirty="0" smtClean="0">
                <a:solidFill>
                  <a:schemeClr val="bg1"/>
                </a:solidFill>
              </a:rPr>
              <a:t>YEARS AGO</a:t>
            </a:r>
            <a:endParaRPr lang="en-US" b="1" dirty="0">
              <a:solidFill>
                <a:schemeClr val="bg1"/>
              </a:solidFill>
            </a:endParaRPr>
          </a:p>
        </p:txBody>
      </p:sp>
      <p:sp>
        <p:nvSpPr>
          <p:cNvPr id="5" name="TextBox 4"/>
          <p:cNvSpPr txBox="1"/>
          <p:nvPr/>
        </p:nvSpPr>
        <p:spPr>
          <a:xfrm>
            <a:off x="1270000" y="3959412"/>
            <a:ext cx="6962588" cy="2031325"/>
          </a:xfrm>
          <a:prstGeom prst="rect">
            <a:avLst/>
          </a:prstGeom>
          <a:noFill/>
        </p:spPr>
        <p:txBody>
          <a:bodyPr wrap="square" rtlCol="0">
            <a:spAutoFit/>
          </a:bodyPr>
          <a:lstStyle/>
          <a:p>
            <a:r>
              <a:rPr lang="en-US" b="1" dirty="0" smtClean="0">
                <a:solidFill>
                  <a:srgbClr val="FFFF00"/>
                </a:solidFill>
              </a:rPr>
              <a:t>ALSO, DURING THIS PERIOD, SMALLER “CLUMPS” OF ACCRETED MATTER (PLANETESIMALS), MANY OF WHICH WITH AN IRON CORE, IMPACTED THE PRIMORDIAL EARTH, THUS DEPOSITING LARGE QUANTITIES OF IRON IN THE EARTH’S “CORE” REGION.</a:t>
            </a:r>
          </a:p>
          <a:p>
            <a:r>
              <a:rPr lang="en-US" b="1" i="1" dirty="0" smtClean="0">
                <a:solidFill>
                  <a:srgbClr val="FFFF00"/>
                </a:solidFill>
              </a:rPr>
              <a:t>WITHIN THE EARTH, THE MORE DENSE METALS, </a:t>
            </a:r>
          </a:p>
          <a:p>
            <a:r>
              <a:rPr lang="en-US" b="1" i="1" dirty="0" smtClean="0">
                <a:solidFill>
                  <a:srgbClr val="FFFF00"/>
                </a:solidFill>
              </a:rPr>
              <a:t>(IRON, NICKEL, ETC.) WOULD SINK INTO THE CORE,</a:t>
            </a:r>
          </a:p>
          <a:p>
            <a:r>
              <a:rPr lang="en-US" b="1" i="1" dirty="0" smtClean="0">
                <a:solidFill>
                  <a:srgbClr val="FFFF00"/>
                </a:solidFill>
              </a:rPr>
              <a:t>WHILE THE LESS DENSE ROCK WOULD RISE TO THE CRUST.</a:t>
            </a:r>
            <a:endParaRPr lang="en-US" b="1" i="1" dirty="0">
              <a:solidFill>
                <a:srgbClr val="FFFF00"/>
              </a:solidFill>
            </a:endParaRPr>
          </a:p>
        </p:txBody>
      </p:sp>
      <p:pic>
        <p:nvPicPr>
          <p:cNvPr id="2" name="Picture 1"/>
          <p:cNvPicPr>
            <a:picLocks noChangeAspect="1"/>
          </p:cNvPicPr>
          <p:nvPr/>
        </p:nvPicPr>
        <p:blipFill>
          <a:blip r:embed="rId3"/>
          <a:stretch>
            <a:fillRect/>
          </a:stretch>
        </p:blipFill>
        <p:spPr>
          <a:xfrm>
            <a:off x="7090326" y="4819972"/>
            <a:ext cx="2053674" cy="2048435"/>
          </a:xfrm>
          <a:prstGeom prst="rect">
            <a:avLst/>
          </a:prstGeom>
        </p:spPr>
      </p:pic>
    </p:spTree>
    <p:extLst>
      <p:ext uri="{BB962C8B-B14F-4D97-AF65-F5344CB8AC3E}">
        <p14:creationId xmlns:p14="http://schemas.microsoft.com/office/powerpoint/2010/main" val="833087980"/>
      </p:ext>
    </p:extLst>
  </p:cSld>
  <p:clrMapOvr>
    <a:masterClrMapping/>
  </p:clrMapOvr>
  <p:timing>
    <p:tnLst>
      <p:par>
        <p:cTn xmlns:p14="http://schemas.microsoft.com/office/powerpoint/2010/mai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a:stretch>
            <a:fillRect/>
          </a:stretch>
        </p:blipFill>
        <p:spPr>
          <a:xfrm>
            <a:off x="-34753" y="0"/>
            <a:ext cx="9197520" cy="6858000"/>
          </a:xfrm>
          <a:prstGeom prst="rect">
            <a:avLst/>
          </a:prstGeom>
        </p:spPr>
      </p:pic>
      <p:sp>
        <p:nvSpPr>
          <p:cNvPr id="3" name="TextBox 2"/>
          <p:cNvSpPr txBox="1"/>
          <p:nvPr/>
        </p:nvSpPr>
        <p:spPr>
          <a:xfrm>
            <a:off x="971176" y="612588"/>
            <a:ext cx="6648824" cy="1384995"/>
          </a:xfrm>
          <a:prstGeom prst="rect">
            <a:avLst/>
          </a:prstGeom>
          <a:noFill/>
        </p:spPr>
        <p:txBody>
          <a:bodyPr wrap="square" rtlCol="0">
            <a:spAutoFit/>
          </a:bodyPr>
          <a:lstStyle/>
          <a:p>
            <a:r>
              <a:rPr lang="en-US" sz="2800" b="1" dirty="0" smtClean="0">
                <a:solidFill>
                  <a:schemeClr val="bg1"/>
                </a:solidFill>
              </a:rPr>
              <a:t>PART 1 – THE FORMATION OF THE EARTH:</a:t>
            </a:r>
          </a:p>
          <a:p>
            <a:endParaRPr lang="en-US" sz="2800" b="1" dirty="0">
              <a:solidFill>
                <a:schemeClr val="bg1"/>
              </a:solidFill>
            </a:endParaRPr>
          </a:p>
          <a:p>
            <a:r>
              <a:rPr lang="en-US" sz="2800" b="1" dirty="0" smtClean="0">
                <a:solidFill>
                  <a:schemeClr val="bg1"/>
                </a:solidFill>
              </a:rPr>
              <a:t>				PRIMORDIAL HEAT</a:t>
            </a:r>
            <a:endParaRPr lang="en-US" sz="2800" b="1" dirty="0">
              <a:solidFill>
                <a:schemeClr val="bg1"/>
              </a:solidFill>
            </a:endParaRPr>
          </a:p>
        </p:txBody>
      </p:sp>
      <p:sp>
        <p:nvSpPr>
          <p:cNvPr id="4" name="TextBox 3"/>
          <p:cNvSpPr txBox="1"/>
          <p:nvPr/>
        </p:nvSpPr>
        <p:spPr>
          <a:xfrm>
            <a:off x="1897530" y="2988235"/>
            <a:ext cx="5304118" cy="369332"/>
          </a:xfrm>
          <a:prstGeom prst="rect">
            <a:avLst/>
          </a:prstGeom>
          <a:noFill/>
        </p:spPr>
        <p:txBody>
          <a:bodyPr wrap="square" rtlCol="0">
            <a:spAutoFit/>
          </a:bodyPr>
          <a:lstStyle/>
          <a:p>
            <a:r>
              <a:rPr lang="en-US" b="1" i="1" dirty="0" smtClean="0">
                <a:solidFill>
                  <a:schemeClr val="bg1"/>
                </a:solidFill>
              </a:rPr>
              <a:t>TIMELINE:</a:t>
            </a:r>
            <a:r>
              <a:rPr lang="en-US" b="1" dirty="0" smtClean="0">
                <a:solidFill>
                  <a:schemeClr val="bg1"/>
                </a:solidFill>
              </a:rPr>
              <a:t>  APPROXIMATELY </a:t>
            </a:r>
            <a:r>
              <a:rPr lang="en-US" b="1" dirty="0" smtClean="0">
                <a:solidFill>
                  <a:srgbClr val="FF0000"/>
                </a:solidFill>
              </a:rPr>
              <a:t>4.5 BILLION </a:t>
            </a:r>
            <a:r>
              <a:rPr lang="en-US" b="1" dirty="0" smtClean="0">
                <a:solidFill>
                  <a:schemeClr val="bg1"/>
                </a:solidFill>
              </a:rPr>
              <a:t>YEARS AGO</a:t>
            </a:r>
            <a:endParaRPr lang="en-US" b="1" dirty="0">
              <a:solidFill>
                <a:schemeClr val="bg1"/>
              </a:solidFill>
            </a:endParaRPr>
          </a:p>
        </p:txBody>
      </p:sp>
      <p:sp>
        <p:nvSpPr>
          <p:cNvPr id="5" name="TextBox 4"/>
          <p:cNvSpPr txBox="1"/>
          <p:nvPr/>
        </p:nvSpPr>
        <p:spPr>
          <a:xfrm>
            <a:off x="1270000" y="3959412"/>
            <a:ext cx="6962588" cy="2862323"/>
          </a:xfrm>
          <a:prstGeom prst="rect">
            <a:avLst/>
          </a:prstGeom>
          <a:noFill/>
        </p:spPr>
        <p:txBody>
          <a:bodyPr wrap="square" rtlCol="0">
            <a:spAutoFit/>
          </a:bodyPr>
          <a:lstStyle/>
          <a:p>
            <a:r>
              <a:rPr lang="en-US" b="1" dirty="0" smtClean="0">
                <a:solidFill>
                  <a:srgbClr val="FFFF00"/>
                </a:solidFill>
              </a:rPr>
              <a:t>ALSO, DURING THIS PERIOD, SMALLER “CLUMPS” OF ACCRETED MATTER (PLANETESIMALS), MANY OF WHICH WITH AN IRON CORE, IMPACTED THE PRIMORDIAL EARTH, THUS DEPOSITING LARGE QUANTITIES OF IRON IN THE EARTH’S “CORE” REGION.</a:t>
            </a:r>
          </a:p>
          <a:p>
            <a:r>
              <a:rPr lang="en-US" b="1" i="1" dirty="0" smtClean="0">
                <a:solidFill>
                  <a:srgbClr val="FFFF00"/>
                </a:solidFill>
              </a:rPr>
              <a:t>WITHIN THE EARTH, THE MORE DENSE METALS, </a:t>
            </a:r>
          </a:p>
          <a:p>
            <a:r>
              <a:rPr lang="en-US" b="1" i="1" dirty="0" smtClean="0">
                <a:solidFill>
                  <a:srgbClr val="FFFF00"/>
                </a:solidFill>
              </a:rPr>
              <a:t>(IRON, NICKEL, ETC.) WOULD SINK INTO THE CORE,</a:t>
            </a:r>
          </a:p>
          <a:p>
            <a:r>
              <a:rPr lang="en-US" b="1" i="1" dirty="0" smtClean="0">
                <a:solidFill>
                  <a:srgbClr val="FFFF00"/>
                </a:solidFill>
              </a:rPr>
              <a:t>WHILE THE LESS DENSE ROCK WOULD RISE TO THE CRUST.</a:t>
            </a:r>
          </a:p>
          <a:p>
            <a:endParaRPr lang="en-US" b="1" i="1" dirty="0">
              <a:solidFill>
                <a:schemeClr val="bg1"/>
              </a:solidFill>
            </a:endParaRPr>
          </a:p>
          <a:p>
            <a:r>
              <a:rPr lang="en-US" b="1" i="1" dirty="0" smtClean="0">
                <a:solidFill>
                  <a:schemeClr val="bg1"/>
                </a:solidFill>
              </a:rPr>
              <a:t>THIS PROCESS IS CALLED </a:t>
            </a:r>
            <a:r>
              <a:rPr lang="en-US" b="1" i="1" u="sng" dirty="0" smtClean="0">
                <a:solidFill>
                  <a:schemeClr val="bg1"/>
                </a:solidFill>
              </a:rPr>
              <a:t>CONVECTION</a:t>
            </a:r>
            <a:r>
              <a:rPr lang="en-US" b="1" i="1" dirty="0" smtClean="0">
                <a:solidFill>
                  <a:schemeClr val="bg1"/>
                </a:solidFill>
              </a:rPr>
              <a:t>; IT ACCOUNTS FOR</a:t>
            </a:r>
          </a:p>
          <a:p>
            <a:r>
              <a:rPr lang="en-US" b="1" i="1" dirty="0" smtClean="0">
                <a:solidFill>
                  <a:schemeClr val="bg1"/>
                </a:solidFill>
              </a:rPr>
              <a:t>MUCH OF THE EARTH’S INTERNAL THERMODYNAMICS.</a:t>
            </a:r>
            <a:endParaRPr lang="en-US" b="1" i="1" dirty="0">
              <a:solidFill>
                <a:schemeClr val="bg1"/>
              </a:solidFill>
            </a:endParaRPr>
          </a:p>
        </p:txBody>
      </p:sp>
      <p:pic>
        <p:nvPicPr>
          <p:cNvPr id="2" name="Picture 1"/>
          <p:cNvPicPr>
            <a:picLocks noChangeAspect="1"/>
          </p:cNvPicPr>
          <p:nvPr/>
        </p:nvPicPr>
        <p:blipFill>
          <a:blip r:embed="rId3"/>
          <a:stretch>
            <a:fillRect/>
          </a:stretch>
        </p:blipFill>
        <p:spPr>
          <a:xfrm>
            <a:off x="7090326" y="4819972"/>
            <a:ext cx="2053674" cy="2048435"/>
          </a:xfrm>
          <a:prstGeom prst="rect">
            <a:avLst/>
          </a:prstGeom>
        </p:spPr>
      </p:pic>
    </p:spTree>
    <p:extLst>
      <p:ext uri="{BB962C8B-B14F-4D97-AF65-F5344CB8AC3E}">
        <p14:creationId xmlns:p14="http://schemas.microsoft.com/office/powerpoint/2010/main" val="2947182921"/>
      </p:ext>
    </p:extLst>
  </p:cSld>
  <p:clrMapOvr>
    <a:masterClrMapping/>
  </p:clrMapOvr>
  <p:timing>
    <p:tnLst>
      <p:par>
        <p:cTn xmlns:p14="http://schemas.microsoft.com/office/powerpoint/2010/mai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a:stretch>
            <a:fillRect/>
          </a:stretch>
        </p:blipFill>
        <p:spPr>
          <a:xfrm>
            <a:off x="0" y="-1"/>
            <a:ext cx="9144000" cy="6868489"/>
          </a:xfrm>
          <a:prstGeom prst="rect">
            <a:avLst/>
          </a:prstGeom>
        </p:spPr>
      </p:pic>
      <p:sp>
        <p:nvSpPr>
          <p:cNvPr id="3" name="TextBox 2"/>
          <p:cNvSpPr txBox="1"/>
          <p:nvPr/>
        </p:nvSpPr>
        <p:spPr>
          <a:xfrm>
            <a:off x="971176" y="612588"/>
            <a:ext cx="6648824" cy="1384995"/>
          </a:xfrm>
          <a:prstGeom prst="rect">
            <a:avLst/>
          </a:prstGeom>
          <a:noFill/>
        </p:spPr>
        <p:txBody>
          <a:bodyPr wrap="square" rtlCol="0">
            <a:spAutoFit/>
          </a:bodyPr>
          <a:lstStyle/>
          <a:p>
            <a:r>
              <a:rPr lang="en-US" sz="2800" b="1" dirty="0" smtClean="0">
                <a:solidFill>
                  <a:schemeClr val="bg1"/>
                </a:solidFill>
              </a:rPr>
              <a:t>PART 1 – THE FORMATION OF THE EARTH:</a:t>
            </a:r>
          </a:p>
          <a:p>
            <a:endParaRPr lang="en-US" sz="2800" b="1" dirty="0">
              <a:solidFill>
                <a:schemeClr val="bg1"/>
              </a:solidFill>
            </a:endParaRPr>
          </a:p>
          <a:p>
            <a:r>
              <a:rPr lang="en-US" sz="2800" b="1" dirty="0" smtClean="0">
                <a:solidFill>
                  <a:schemeClr val="bg1"/>
                </a:solidFill>
              </a:rPr>
              <a:t>				PRIMORDIAL HEAT</a:t>
            </a:r>
            <a:endParaRPr lang="en-US" sz="2800" b="1" dirty="0">
              <a:solidFill>
                <a:schemeClr val="bg1"/>
              </a:solidFill>
            </a:endParaRPr>
          </a:p>
        </p:txBody>
      </p:sp>
      <p:sp>
        <p:nvSpPr>
          <p:cNvPr id="4" name="TextBox 3"/>
          <p:cNvSpPr txBox="1"/>
          <p:nvPr/>
        </p:nvSpPr>
        <p:spPr>
          <a:xfrm>
            <a:off x="1897530" y="2988235"/>
            <a:ext cx="5304118" cy="369332"/>
          </a:xfrm>
          <a:prstGeom prst="rect">
            <a:avLst/>
          </a:prstGeom>
          <a:noFill/>
        </p:spPr>
        <p:txBody>
          <a:bodyPr wrap="square" rtlCol="0">
            <a:spAutoFit/>
          </a:bodyPr>
          <a:lstStyle/>
          <a:p>
            <a:r>
              <a:rPr lang="en-US" b="1" i="1" dirty="0" smtClean="0">
                <a:solidFill>
                  <a:schemeClr val="bg1"/>
                </a:solidFill>
              </a:rPr>
              <a:t>TIMELINE:</a:t>
            </a:r>
            <a:r>
              <a:rPr lang="en-US" b="1" dirty="0" smtClean="0">
                <a:solidFill>
                  <a:schemeClr val="bg1"/>
                </a:solidFill>
              </a:rPr>
              <a:t>  </a:t>
            </a:r>
            <a:r>
              <a:rPr lang="en-US" b="1" dirty="0" smtClean="0">
                <a:solidFill>
                  <a:srgbClr val="FF0000"/>
                </a:solidFill>
              </a:rPr>
              <a:t>APPROXIMATELY 4.4 BILLION </a:t>
            </a:r>
            <a:r>
              <a:rPr lang="en-US" b="1" dirty="0" smtClean="0">
                <a:solidFill>
                  <a:schemeClr val="bg1"/>
                </a:solidFill>
              </a:rPr>
              <a:t>YEARS AGO</a:t>
            </a:r>
            <a:endParaRPr lang="en-US" b="1" dirty="0">
              <a:solidFill>
                <a:schemeClr val="bg1"/>
              </a:solidFill>
            </a:endParaRPr>
          </a:p>
        </p:txBody>
      </p:sp>
      <p:sp>
        <p:nvSpPr>
          <p:cNvPr id="5" name="TextBox 4"/>
          <p:cNvSpPr txBox="1"/>
          <p:nvPr/>
        </p:nvSpPr>
        <p:spPr>
          <a:xfrm>
            <a:off x="1270000" y="3959412"/>
            <a:ext cx="6962588" cy="646331"/>
          </a:xfrm>
          <a:prstGeom prst="rect">
            <a:avLst/>
          </a:prstGeom>
          <a:noFill/>
        </p:spPr>
        <p:txBody>
          <a:bodyPr wrap="square" rtlCol="0">
            <a:spAutoFit/>
          </a:bodyPr>
          <a:lstStyle/>
          <a:p>
            <a:r>
              <a:rPr lang="en-US" b="1" dirty="0" smtClean="0">
                <a:solidFill>
                  <a:srgbClr val="FF0000"/>
                </a:solidFill>
              </a:rPr>
              <a:t>IT WAS SHORTLY AFTERWARD THAT A MUCH LARGER, MORE MASSIVE OBJECT (REFERRED TO AS “ THEIA,” COLLIDED WITH EARTH.</a:t>
            </a:r>
            <a:endParaRPr lang="en-US" b="1" i="1" dirty="0">
              <a:solidFill>
                <a:srgbClr val="FF0000"/>
              </a:solidFill>
            </a:endParaRPr>
          </a:p>
        </p:txBody>
      </p:sp>
    </p:spTree>
    <p:extLst>
      <p:ext uri="{BB962C8B-B14F-4D97-AF65-F5344CB8AC3E}">
        <p14:creationId xmlns:p14="http://schemas.microsoft.com/office/powerpoint/2010/main" val="445977139"/>
      </p:ext>
    </p:extLst>
  </p:cSld>
  <p:clrMapOvr>
    <a:masterClrMapping/>
  </p:clrMapOvr>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alphaModFix amt="41000"/>
          </a:blip>
          <a:stretch>
            <a:fillRect/>
          </a:stretch>
        </p:blipFill>
        <p:spPr>
          <a:xfrm>
            <a:off x="0" y="1119832"/>
            <a:ext cx="9144000" cy="4914755"/>
          </a:xfrm>
          <a:prstGeom prst="rect">
            <a:avLst/>
          </a:prstGeom>
        </p:spPr>
      </p:pic>
      <p:sp>
        <p:nvSpPr>
          <p:cNvPr id="2" name="TextBox 1"/>
          <p:cNvSpPr txBox="1"/>
          <p:nvPr/>
        </p:nvSpPr>
        <p:spPr>
          <a:xfrm>
            <a:off x="732118" y="1778000"/>
            <a:ext cx="7605058" cy="4893647"/>
          </a:xfrm>
          <a:prstGeom prst="rect">
            <a:avLst/>
          </a:prstGeom>
          <a:noFill/>
        </p:spPr>
        <p:txBody>
          <a:bodyPr wrap="square" rtlCol="0">
            <a:spAutoFit/>
          </a:bodyPr>
          <a:lstStyle/>
          <a:p>
            <a:r>
              <a:rPr lang="en-US" sz="2400" b="1" i="1" dirty="0" smtClean="0"/>
              <a:t>Module 4, “KEEPING THE EARTH WARM (FROM THE INSIDE),” is designed to be used by teachers who are presenting, or have presented, an introductory unit on nuclear physics.  Applications of nuclear reactions, some particle physics, and the weak nuclear force come from the Earth’s internal structure. </a:t>
            </a:r>
            <a:r>
              <a:rPr lang="en-US" sz="2400" b="1" i="1" dirty="0"/>
              <a:t>T</a:t>
            </a:r>
            <a:r>
              <a:rPr lang="en-US" sz="2400" b="1" i="1" dirty="0" smtClean="0"/>
              <a:t>he various corresponding thermal, chemical, and nuclear interactions between the layers are a direct result of these phenomena.</a:t>
            </a:r>
          </a:p>
          <a:p>
            <a:endParaRPr lang="en-US" sz="2400" b="1" i="1" dirty="0"/>
          </a:p>
          <a:p>
            <a:r>
              <a:rPr lang="en-US" sz="2400" b="1" i="1" dirty="0" smtClean="0"/>
              <a:t>Even though geophysics is not typically taught in a physics course, the material presented here serves as excellent ancillary reinforcement, adding a new dimension to the general subject matter.</a:t>
            </a:r>
            <a:endParaRPr lang="en-US" sz="2400" b="1" i="1" dirty="0"/>
          </a:p>
        </p:txBody>
      </p:sp>
      <p:sp>
        <p:nvSpPr>
          <p:cNvPr id="4" name="Rectangle 3"/>
          <p:cNvSpPr/>
          <p:nvPr/>
        </p:nvSpPr>
        <p:spPr>
          <a:xfrm>
            <a:off x="537882" y="658167"/>
            <a:ext cx="7799294" cy="461665"/>
          </a:xfrm>
          <a:prstGeom prst="rect">
            <a:avLst/>
          </a:prstGeom>
          <a:noFill/>
        </p:spPr>
        <p:txBody>
          <a:bodyPr wrap="square" lIns="91440" tIns="45720" rIns="91440" bIns="45720">
            <a:spAutoFit/>
          </a:bodyPr>
          <a:lstStyle/>
          <a:p>
            <a:pPr algn="ctr"/>
            <a:r>
              <a:rPr lang="en-US" sz="2400" b="1" cap="none" spc="0" dirty="0">
                <a:ln w="12700">
                  <a:solidFill>
                    <a:schemeClr val="tx2">
                      <a:satMod val="155000"/>
                    </a:schemeClr>
                  </a:solidFill>
                  <a:prstDash val="solid"/>
                </a:ln>
                <a:solidFill>
                  <a:srgbClr val="FF0000"/>
                </a:solidFill>
                <a:effectLst>
                  <a:outerShdw blurRad="50800" dist="38100" dir="2700000" algn="tl" rotWithShape="0">
                    <a:prstClr val="black">
                      <a:alpha val="40000"/>
                    </a:prstClr>
                  </a:outerShdw>
                </a:effectLst>
                <a:latin typeface="Avenir Black Oblique"/>
                <a:cs typeface="Avenir Black Oblique"/>
              </a:rPr>
              <a:t>KEEPING THE EARTH WARM (FROM THE INSIDE)</a:t>
            </a:r>
            <a:endParaRPr lang="en-US" sz="2400" b="1" cap="none" spc="0" dirty="0">
              <a:ln w="12700">
                <a:solidFill>
                  <a:schemeClr val="tx2">
                    <a:satMod val="155000"/>
                  </a:schemeClr>
                </a:solidFill>
                <a:prstDash val="solid"/>
              </a:ln>
              <a:solidFill>
                <a:srgbClr val="FF0000"/>
              </a:solidFill>
              <a:effectLst>
                <a:outerShdw blurRad="50800" dist="38100" dir="2700000" algn="tl" rotWithShape="0">
                  <a:prstClr val="black">
                    <a:alpha val="40000"/>
                  </a:prstClr>
                </a:outerShdw>
              </a:effectLst>
            </a:endParaRPr>
          </a:p>
        </p:txBody>
      </p:sp>
    </p:spTree>
    <p:extLst>
      <p:ext uri="{BB962C8B-B14F-4D97-AF65-F5344CB8AC3E}">
        <p14:creationId xmlns:p14="http://schemas.microsoft.com/office/powerpoint/2010/main" val="1657298513"/>
      </p:ext>
    </p:extLst>
  </p:cSld>
  <p:clrMapOvr>
    <a:masterClrMapping/>
  </p:clrMapOvr>
  <p:timing>
    <p:tnLst>
      <p:par>
        <p:cTn xmlns:p14="http://schemas.microsoft.com/office/powerpoint/2010/mai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a:stretch>
            <a:fillRect/>
          </a:stretch>
        </p:blipFill>
        <p:spPr>
          <a:xfrm>
            <a:off x="0" y="-1"/>
            <a:ext cx="9144000" cy="6868489"/>
          </a:xfrm>
          <a:prstGeom prst="rect">
            <a:avLst/>
          </a:prstGeom>
        </p:spPr>
      </p:pic>
      <p:sp>
        <p:nvSpPr>
          <p:cNvPr id="3" name="TextBox 2"/>
          <p:cNvSpPr txBox="1"/>
          <p:nvPr/>
        </p:nvSpPr>
        <p:spPr>
          <a:xfrm>
            <a:off x="971176" y="612588"/>
            <a:ext cx="6648824" cy="1384995"/>
          </a:xfrm>
          <a:prstGeom prst="rect">
            <a:avLst/>
          </a:prstGeom>
          <a:noFill/>
        </p:spPr>
        <p:txBody>
          <a:bodyPr wrap="square" rtlCol="0">
            <a:spAutoFit/>
          </a:bodyPr>
          <a:lstStyle/>
          <a:p>
            <a:r>
              <a:rPr lang="en-US" sz="2800" b="1" dirty="0" smtClean="0">
                <a:solidFill>
                  <a:schemeClr val="bg1"/>
                </a:solidFill>
              </a:rPr>
              <a:t>PART 1 – THE FORMATION OF THE EARTH:</a:t>
            </a:r>
          </a:p>
          <a:p>
            <a:endParaRPr lang="en-US" sz="2800" b="1" dirty="0">
              <a:solidFill>
                <a:schemeClr val="bg1"/>
              </a:solidFill>
            </a:endParaRPr>
          </a:p>
          <a:p>
            <a:r>
              <a:rPr lang="en-US" sz="2800" b="1" dirty="0" smtClean="0">
                <a:solidFill>
                  <a:schemeClr val="bg1"/>
                </a:solidFill>
              </a:rPr>
              <a:t>				PRIMORDIAL HEAT</a:t>
            </a:r>
            <a:endParaRPr lang="en-US" sz="2800" b="1" dirty="0">
              <a:solidFill>
                <a:schemeClr val="bg1"/>
              </a:solidFill>
            </a:endParaRPr>
          </a:p>
        </p:txBody>
      </p:sp>
      <p:sp>
        <p:nvSpPr>
          <p:cNvPr id="4" name="TextBox 3"/>
          <p:cNvSpPr txBox="1"/>
          <p:nvPr/>
        </p:nvSpPr>
        <p:spPr>
          <a:xfrm>
            <a:off x="1897530" y="2988235"/>
            <a:ext cx="5304118" cy="369332"/>
          </a:xfrm>
          <a:prstGeom prst="rect">
            <a:avLst/>
          </a:prstGeom>
          <a:noFill/>
        </p:spPr>
        <p:txBody>
          <a:bodyPr wrap="square" rtlCol="0">
            <a:spAutoFit/>
          </a:bodyPr>
          <a:lstStyle/>
          <a:p>
            <a:r>
              <a:rPr lang="en-US" b="1" i="1" dirty="0" smtClean="0">
                <a:solidFill>
                  <a:schemeClr val="bg1"/>
                </a:solidFill>
              </a:rPr>
              <a:t>TIMELINE:</a:t>
            </a:r>
            <a:r>
              <a:rPr lang="en-US" b="1" dirty="0" smtClean="0">
                <a:solidFill>
                  <a:schemeClr val="bg1"/>
                </a:solidFill>
              </a:rPr>
              <a:t>  </a:t>
            </a:r>
            <a:r>
              <a:rPr lang="en-US" b="1" dirty="0" smtClean="0">
                <a:solidFill>
                  <a:srgbClr val="FF0000"/>
                </a:solidFill>
              </a:rPr>
              <a:t>APPROXIMATELY 4.4 BILLION </a:t>
            </a:r>
            <a:r>
              <a:rPr lang="en-US" b="1" dirty="0" smtClean="0">
                <a:solidFill>
                  <a:schemeClr val="bg1"/>
                </a:solidFill>
              </a:rPr>
              <a:t>YEARS AGO</a:t>
            </a:r>
            <a:endParaRPr lang="en-US" b="1" dirty="0">
              <a:solidFill>
                <a:schemeClr val="bg1"/>
              </a:solidFill>
            </a:endParaRPr>
          </a:p>
        </p:txBody>
      </p:sp>
      <p:sp>
        <p:nvSpPr>
          <p:cNvPr id="5" name="TextBox 4"/>
          <p:cNvSpPr txBox="1"/>
          <p:nvPr/>
        </p:nvSpPr>
        <p:spPr>
          <a:xfrm>
            <a:off x="1270000" y="3959412"/>
            <a:ext cx="6962588" cy="2031325"/>
          </a:xfrm>
          <a:prstGeom prst="rect">
            <a:avLst/>
          </a:prstGeom>
          <a:noFill/>
        </p:spPr>
        <p:txBody>
          <a:bodyPr wrap="square" rtlCol="0">
            <a:spAutoFit/>
          </a:bodyPr>
          <a:lstStyle/>
          <a:p>
            <a:r>
              <a:rPr lang="en-US" b="1" dirty="0" smtClean="0">
                <a:solidFill>
                  <a:srgbClr val="FFFF00"/>
                </a:solidFill>
              </a:rPr>
              <a:t>IT WAS SHORTLY AFTERWARD </a:t>
            </a:r>
            <a:r>
              <a:rPr lang="en-US" b="1" dirty="0" smtClean="0">
                <a:solidFill>
                  <a:srgbClr val="FF0000"/>
                </a:solidFill>
              </a:rPr>
              <a:t>THAT A MUCH LARGER</a:t>
            </a:r>
            <a:r>
              <a:rPr lang="en-US" b="1" dirty="0" smtClean="0">
                <a:solidFill>
                  <a:srgbClr val="FFFF00"/>
                </a:solidFill>
              </a:rPr>
              <a:t>, </a:t>
            </a:r>
            <a:r>
              <a:rPr lang="en-US" b="1" dirty="0" smtClean="0">
                <a:solidFill>
                  <a:srgbClr val="FF0000"/>
                </a:solidFill>
              </a:rPr>
              <a:t>MORE MASSIVE </a:t>
            </a:r>
            <a:r>
              <a:rPr lang="en-US" b="1" dirty="0" smtClean="0">
                <a:solidFill>
                  <a:srgbClr val="FFFF00"/>
                </a:solidFill>
              </a:rPr>
              <a:t>OBJECT (REFERRED TO AS </a:t>
            </a:r>
            <a:r>
              <a:rPr lang="en-US" b="1" dirty="0" smtClean="0">
                <a:solidFill>
                  <a:srgbClr val="FF0000"/>
                </a:solidFill>
              </a:rPr>
              <a:t>“ THEIA”), COLLIDED WITH EARTH.</a:t>
            </a:r>
          </a:p>
          <a:p>
            <a:endParaRPr lang="en-US" b="1" i="1" dirty="0">
              <a:solidFill>
                <a:srgbClr val="FFFF00"/>
              </a:solidFill>
            </a:endParaRPr>
          </a:p>
          <a:p>
            <a:r>
              <a:rPr lang="en-US" b="1" i="1" dirty="0">
                <a:solidFill>
                  <a:srgbClr val="FFFF00"/>
                </a:solidFill>
              </a:rPr>
              <a:t>The collision was enough to </a:t>
            </a:r>
            <a:r>
              <a:rPr lang="en-US" b="1" i="1" dirty="0">
                <a:solidFill>
                  <a:srgbClr val="FF0000"/>
                </a:solidFill>
              </a:rPr>
              <a:t>vaporize some of the Earth’s outer layers </a:t>
            </a:r>
            <a:r>
              <a:rPr lang="en-US" b="1" i="1" dirty="0">
                <a:solidFill>
                  <a:srgbClr val="FFFF00"/>
                </a:solidFill>
              </a:rPr>
              <a:t>and melt both bodies, and </a:t>
            </a:r>
            <a:r>
              <a:rPr lang="en-US" b="1" i="1" dirty="0">
                <a:solidFill>
                  <a:srgbClr val="FF0000"/>
                </a:solidFill>
              </a:rPr>
              <a:t>a portion of the mantle material was ejected </a:t>
            </a:r>
            <a:r>
              <a:rPr lang="en-US" b="1" i="1" dirty="0">
                <a:solidFill>
                  <a:srgbClr val="FFFF00"/>
                </a:solidFill>
              </a:rPr>
              <a:t>into orbit around the </a:t>
            </a:r>
            <a:r>
              <a:rPr lang="en-US" b="1" i="1" dirty="0" smtClean="0">
                <a:solidFill>
                  <a:srgbClr val="FFFF00"/>
                </a:solidFill>
              </a:rPr>
              <a:t>Earth  (It would have been a glancing blow.)</a:t>
            </a:r>
          </a:p>
          <a:p>
            <a:r>
              <a:rPr lang="en-US" b="1" i="1" dirty="0" smtClean="0">
                <a:solidFill>
                  <a:srgbClr val="FFFF00"/>
                </a:solidFill>
              </a:rPr>
              <a:t>THIS HYPOTHESIS IS CALLED </a:t>
            </a:r>
            <a:r>
              <a:rPr lang="en-US" b="1" i="1" dirty="0" smtClean="0">
                <a:solidFill>
                  <a:srgbClr val="FF0000"/>
                </a:solidFill>
              </a:rPr>
              <a:t>“THE GIANT IMPACT HYPOTHESIS.” </a:t>
            </a:r>
            <a:endParaRPr lang="en-US" b="1" i="1" dirty="0">
              <a:solidFill>
                <a:srgbClr val="FF0000"/>
              </a:solidFill>
            </a:endParaRPr>
          </a:p>
        </p:txBody>
      </p:sp>
    </p:spTree>
    <p:extLst>
      <p:ext uri="{BB962C8B-B14F-4D97-AF65-F5344CB8AC3E}">
        <p14:creationId xmlns:p14="http://schemas.microsoft.com/office/powerpoint/2010/main" val="3217718752"/>
      </p:ext>
    </p:extLst>
  </p:cSld>
  <p:clrMapOvr>
    <a:masterClrMapping/>
  </p:clrMapOvr>
  <p:timing>
    <p:tnLst>
      <p:par>
        <p:cTn xmlns:p14="http://schemas.microsoft.com/office/powerpoint/2010/mai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44165" y="0"/>
            <a:ext cx="9228375" cy="6858000"/>
          </a:xfrm>
          <a:prstGeom prst="rect">
            <a:avLst/>
          </a:prstGeom>
        </p:spPr>
      </p:pic>
      <p:sp>
        <p:nvSpPr>
          <p:cNvPr id="3" name="TextBox 2"/>
          <p:cNvSpPr txBox="1"/>
          <p:nvPr/>
        </p:nvSpPr>
        <p:spPr>
          <a:xfrm>
            <a:off x="971176" y="612588"/>
            <a:ext cx="6648824" cy="1384995"/>
          </a:xfrm>
          <a:prstGeom prst="rect">
            <a:avLst/>
          </a:prstGeom>
          <a:noFill/>
        </p:spPr>
        <p:txBody>
          <a:bodyPr wrap="square" rtlCol="0">
            <a:spAutoFit/>
          </a:bodyPr>
          <a:lstStyle/>
          <a:p>
            <a:r>
              <a:rPr lang="en-US" sz="2800" b="1" dirty="0" smtClean="0">
                <a:solidFill>
                  <a:schemeClr val="bg1"/>
                </a:solidFill>
              </a:rPr>
              <a:t>PART 1 – THE FORMATION OF THE EARTH:</a:t>
            </a:r>
          </a:p>
          <a:p>
            <a:endParaRPr lang="en-US" sz="2800" b="1" dirty="0">
              <a:solidFill>
                <a:schemeClr val="bg1"/>
              </a:solidFill>
            </a:endParaRPr>
          </a:p>
          <a:p>
            <a:r>
              <a:rPr lang="en-US" sz="2800" b="1" dirty="0" smtClean="0">
                <a:solidFill>
                  <a:schemeClr val="bg1"/>
                </a:solidFill>
              </a:rPr>
              <a:t>				PRIMORDIAL HEAT</a:t>
            </a:r>
            <a:endParaRPr lang="en-US" sz="2800" b="1" dirty="0">
              <a:solidFill>
                <a:schemeClr val="bg1"/>
              </a:solidFill>
            </a:endParaRPr>
          </a:p>
        </p:txBody>
      </p:sp>
      <p:sp>
        <p:nvSpPr>
          <p:cNvPr id="4" name="TextBox 3"/>
          <p:cNvSpPr txBox="1"/>
          <p:nvPr/>
        </p:nvSpPr>
        <p:spPr>
          <a:xfrm>
            <a:off x="1897530" y="2988235"/>
            <a:ext cx="5304118" cy="369332"/>
          </a:xfrm>
          <a:prstGeom prst="rect">
            <a:avLst/>
          </a:prstGeom>
          <a:noFill/>
        </p:spPr>
        <p:txBody>
          <a:bodyPr wrap="square" rtlCol="0">
            <a:spAutoFit/>
          </a:bodyPr>
          <a:lstStyle/>
          <a:p>
            <a:r>
              <a:rPr lang="en-US" b="1" i="1" dirty="0" smtClean="0">
                <a:solidFill>
                  <a:schemeClr val="bg1"/>
                </a:solidFill>
              </a:rPr>
              <a:t>TIMELINE:</a:t>
            </a:r>
            <a:r>
              <a:rPr lang="en-US" b="1" dirty="0" smtClean="0">
                <a:solidFill>
                  <a:schemeClr val="bg1"/>
                </a:solidFill>
              </a:rPr>
              <a:t>  APPROXIMATELY </a:t>
            </a:r>
            <a:r>
              <a:rPr lang="en-US" b="1" dirty="0" smtClean="0">
                <a:solidFill>
                  <a:srgbClr val="FF0000"/>
                </a:solidFill>
              </a:rPr>
              <a:t>4.4 BILLION </a:t>
            </a:r>
            <a:r>
              <a:rPr lang="en-US" b="1" dirty="0" smtClean="0">
                <a:solidFill>
                  <a:schemeClr val="bg1"/>
                </a:solidFill>
              </a:rPr>
              <a:t>YEARS AGO</a:t>
            </a:r>
            <a:endParaRPr lang="en-US" b="1" dirty="0">
              <a:solidFill>
                <a:schemeClr val="bg1"/>
              </a:solidFill>
            </a:endParaRPr>
          </a:p>
        </p:txBody>
      </p:sp>
      <p:sp>
        <p:nvSpPr>
          <p:cNvPr id="5" name="TextBox 4"/>
          <p:cNvSpPr txBox="1"/>
          <p:nvPr/>
        </p:nvSpPr>
        <p:spPr>
          <a:xfrm>
            <a:off x="1270000" y="3959412"/>
            <a:ext cx="6962588" cy="1477328"/>
          </a:xfrm>
          <a:prstGeom prst="rect">
            <a:avLst/>
          </a:prstGeom>
          <a:noFill/>
        </p:spPr>
        <p:txBody>
          <a:bodyPr wrap="square" rtlCol="0">
            <a:spAutoFit/>
          </a:bodyPr>
          <a:lstStyle/>
          <a:p>
            <a:r>
              <a:rPr lang="en-US" b="1" i="1" dirty="0">
                <a:solidFill>
                  <a:srgbClr val="FFFF00"/>
                </a:solidFill>
              </a:rPr>
              <a:t>The collision was enough to vaporize some of the Earth’s outer layers and melt both bodies, and a portion of the mantle material was ejected into orbit around the Earth. The </a:t>
            </a:r>
            <a:r>
              <a:rPr lang="en-US" b="1" i="1" dirty="0" err="1">
                <a:solidFill>
                  <a:srgbClr val="FFFF00"/>
                </a:solidFill>
              </a:rPr>
              <a:t>ejecta</a:t>
            </a:r>
            <a:r>
              <a:rPr lang="en-US" b="1" i="1" dirty="0">
                <a:solidFill>
                  <a:srgbClr val="FFFF00"/>
                </a:solidFill>
              </a:rPr>
              <a:t> in orbit around the Earth condensed, and under the influence of its own gravity, became a more spherical body: the Moon.</a:t>
            </a:r>
          </a:p>
        </p:txBody>
      </p:sp>
    </p:spTree>
    <p:extLst>
      <p:ext uri="{BB962C8B-B14F-4D97-AF65-F5344CB8AC3E}">
        <p14:creationId xmlns:p14="http://schemas.microsoft.com/office/powerpoint/2010/main" val="735826971"/>
      </p:ext>
    </p:extLst>
  </p:cSld>
  <p:clrMapOvr>
    <a:masterClrMapping/>
  </p:clrMapOvr>
  <p:timing>
    <p:tnLst>
      <p:par>
        <p:cTn xmlns:p14="http://schemas.microsoft.com/office/powerpoint/2010/mai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44165" y="0"/>
            <a:ext cx="9228375" cy="6858000"/>
          </a:xfrm>
          <a:prstGeom prst="rect">
            <a:avLst/>
          </a:prstGeom>
        </p:spPr>
      </p:pic>
      <p:sp>
        <p:nvSpPr>
          <p:cNvPr id="3" name="TextBox 2"/>
          <p:cNvSpPr txBox="1"/>
          <p:nvPr/>
        </p:nvSpPr>
        <p:spPr>
          <a:xfrm>
            <a:off x="971176" y="612588"/>
            <a:ext cx="6648824" cy="1384995"/>
          </a:xfrm>
          <a:prstGeom prst="rect">
            <a:avLst/>
          </a:prstGeom>
          <a:noFill/>
        </p:spPr>
        <p:txBody>
          <a:bodyPr wrap="square" rtlCol="0">
            <a:spAutoFit/>
          </a:bodyPr>
          <a:lstStyle/>
          <a:p>
            <a:r>
              <a:rPr lang="en-US" sz="2800" b="1" dirty="0" smtClean="0">
                <a:solidFill>
                  <a:schemeClr val="bg1"/>
                </a:solidFill>
              </a:rPr>
              <a:t>PART 1 – THE FORMATION OF THE EARTH:</a:t>
            </a:r>
          </a:p>
          <a:p>
            <a:endParaRPr lang="en-US" sz="2800" b="1" dirty="0">
              <a:solidFill>
                <a:schemeClr val="bg1"/>
              </a:solidFill>
            </a:endParaRPr>
          </a:p>
          <a:p>
            <a:r>
              <a:rPr lang="en-US" sz="2800" b="1" dirty="0" smtClean="0">
                <a:solidFill>
                  <a:schemeClr val="bg1"/>
                </a:solidFill>
              </a:rPr>
              <a:t>				PRIMORDIAL HEAT</a:t>
            </a:r>
            <a:endParaRPr lang="en-US" sz="2800" b="1" dirty="0">
              <a:solidFill>
                <a:schemeClr val="bg1"/>
              </a:solidFill>
            </a:endParaRPr>
          </a:p>
        </p:txBody>
      </p:sp>
      <p:sp>
        <p:nvSpPr>
          <p:cNvPr id="4" name="TextBox 3"/>
          <p:cNvSpPr txBox="1"/>
          <p:nvPr/>
        </p:nvSpPr>
        <p:spPr>
          <a:xfrm>
            <a:off x="1897530" y="2988235"/>
            <a:ext cx="5304118" cy="369332"/>
          </a:xfrm>
          <a:prstGeom prst="rect">
            <a:avLst/>
          </a:prstGeom>
          <a:noFill/>
        </p:spPr>
        <p:txBody>
          <a:bodyPr wrap="square" rtlCol="0">
            <a:spAutoFit/>
          </a:bodyPr>
          <a:lstStyle/>
          <a:p>
            <a:r>
              <a:rPr lang="en-US" b="1" i="1" dirty="0" smtClean="0">
                <a:solidFill>
                  <a:schemeClr val="bg1"/>
                </a:solidFill>
              </a:rPr>
              <a:t>TIMELINE:</a:t>
            </a:r>
            <a:r>
              <a:rPr lang="en-US" b="1" dirty="0" smtClean="0">
                <a:solidFill>
                  <a:schemeClr val="bg1"/>
                </a:solidFill>
              </a:rPr>
              <a:t>  APPROXIMATELY </a:t>
            </a:r>
            <a:r>
              <a:rPr lang="en-US" b="1" dirty="0" smtClean="0">
                <a:solidFill>
                  <a:srgbClr val="FF0000"/>
                </a:solidFill>
              </a:rPr>
              <a:t>3.8 BILLION </a:t>
            </a:r>
            <a:r>
              <a:rPr lang="en-US" b="1" dirty="0" smtClean="0">
                <a:solidFill>
                  <a:schemeClr val="bg1"/>
                </a:solidFill>
              </a:rPr>
              <a:t>YEARS AGO</a:t>
            </a:r>
            <a:endParaRPr lang="en-US" b="1" dirty="0">
              <a:solidFill>
                <a:schemeClr val="bg1"/>
              </a:solidFill>
            </a:endParaRPr>
          </a:p>
        </p:txBody>
      </p:sp>
      <p:sp>
        <p:nvSpPr>
          <p:cNvPr id="5" name="TextBox 4"/>
          <p:cNvSpPr txBox="1"/>
          <p:nvPr/>
        </p:nvSpPr>
        <p:spPr>
          <a:xfrm>
            <a:off x="1270000" y="3959412"/>
            <a:ext cx="6962588" cy="646331"/>
          </a:xfrm>
          <a:prstGeom prst="rect">
            <a:avLst/>
          </a:prstGeom>
          <a:noFill/>
        </p:spPr>
        <p:txBody>
          <a:bodyPr wrap="square" rtlCol="0">
            <a:spAutoFit/>
          </a:bodyPr>
          <a:lstStyle/>
          <a:p>
            <a:r>
              <a:rPr lang="en-US" b="1" i="1" dirty="0" smtClean="0">
                <a:solidFill>
                  <a:srgbClr val="FFFF00"/>
                </a:solidFill>
              </a:rPr>
              <a:t>It is believed that during </a:t>
            </a:r>
            <a:r>
              <a:rPr lang="en-US" b="1" i="1" dirty="0">
                <a:solidFill>
                  <a:srgbClr val="FFFF00"/>
                </a:solidFill>
              </a:rPr>
              <a:t>this </a:t>
            </a:r>
            <a:r>
              <a:rPr lang="en-US" b="1" i="1" dirty="0" smtClean="0">
                <a:solidFill>
                  <a:srgbClr val="FFFF00"/>
                </a:solidFill>
              </a:rPr>
              <a:t>period (known as the Hadean Eon), </a:t>
            </a:r>
            <a:r>
              <a:rPr lang="en-US" b="1" i="1" dirty="0">
                <a:solidFill>
                  <a:srgbClr val="FFFF00"/>
                </a:solidFill>
              </a:rPr>
              <a:t>the Earth had cooled significantly and life forms began to evolve.</a:t>
            </a:r>
          </a:p>
        </p:txBody>
      </p:sp>
    </p:spTree>
    <p:extLst>
      <p:ext uri="{BB962C8B-B14F-4D97-AF65-F5344CB8AC3E}">
        <p14:creationId xmlns:p14="http://schemas.microsoft.com/office/powerpoint/2010/main" val="2439083971"/>
      </p:ext>
    </p:extLst>
  </p:cSld>
  <p:clrMapOvr>
    <a:masterClrMapping/>
  </p:clrMapOvr>
  <p:timing>
    <p:tnLst>
      <p:par>
        <p:cTn xmlns:p14="http://schemas.microsoft.com/office/powerpoint/2010/mai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a:stretch>
            <a:fillRect/>
          </a:stretch>
        </p:blipFill>
        <p:spPr>
          <a:xfrm>
            <a:off x="0" y="0"/>
            <a:ext cx="9144000" cy="6858000"/>
          </a:xfrm>
          <a:prstGeom prst="rect">
            <a:avLst/>
          </a:prstGeom>
        </p:spPr>
      </p:pic>
      <p:sp>
        <p:nvSpPr>
          <p:cNvPr id="3" name="TextBox 2"/>
          <p:cNvSpPr txBox="1"/>
          <p:nvPr/>
        </p:nvSpPr>
        <p:spPr>
          <a:xfrm>
            <a:off x="971176" y="612588"/>
            <a:ext cx="6648824" cy="1384995"/>
          </a:xfrm>
          <a:prstGeom prst="rect">
            <a:avLst/>
          </a:prstGeom>
          <a:noFill/>
        </p:spPr>
        <p:txBody>
          <a:bodyPr wrap="square" rtlCol="0">
            <a:spAutoFit/>
          </a:bodyPr>
          <a:lstStyle/>
          <a:p>
            <a:r>
              <a:rPr lang="en-US" sz="2800" b="1" dirty="0" smtClean="0">
                <a:solidFill>
                  <a:schemeClr val="bg1"/>
                </a:solidFill>
              </a:rPr>
              <a:t>PART 1 – THE FORMATION OF THE EARTH:</a:t>
            </a:r>
          </a:p>
          <a:p>
            <a:endParaRPr lang="en-US" sz="2800" b="1" dirty="0">
              <a:solidFill>
                <a:schemeClr val="bg1"/>
              </a:solidFill>
            </a:endParaRPr>
          </a:p>
          <a:p>
            <a:r>
              <a:rPr lang="en-US" sz="2800" b="1" dirty="0" smtClean="0">
                <a:solidFill>
                  <a:schemeClr val="bg1"/>
                </a:solidFill>
              </a:rPr>
              <a:t>				PRIMORDIAL HEAT</a:t>
            </a:r>
            <a:endParaRPr lang="en-US" sz="2800" b="1" dirty="0">
              <a:solidFill>
                <a:schemeClr val="bg1"/>
              </a:solidFill>
            </a:endParaRPr>
          </a:p>
        </p:txBody>
      </p:sp>
      <p:sp>
        <p:nvSpPr>
          <p:cNvPr id="4" name="TextBox 3"/>
          <p:cNvSpPr txBox="1"/>
          <p:nvPr/>
        </p:nvSpPr>
        <p:spPr>
          <a:xfrm>
            <a:off x="1897530" y="2988235"/>
            <a:ext cx="5304118" cy="369332"/>
          </a:xfrm>
          <a:prstGeom prst="rect">
            <a:avLst/>
          </a:prstGeom>
          <a:noFill/>
        </p:spPr>
        <p:txBody>
          <a:bodyPr wrap="square" rtlCol="0">
            <a:spAutoFit/>
          </a:bodyPr>
          <a:lstStyle/>
          <a:p>
            <a:r>
              <a:rPr lang="en-US" b="1" i="1" dirty="0" smtClean="0">
                <a:solidFill>
                  <a:schemeClr val="bg1"/>
                </a:solidFill>
              </a:rPr>
              <a:t>TIMELINE:</a:t>
            </a:r>
            <a:r>
              <a:rPr lang="en-US" b="1" dirty="0" smtClean="0">
                <a:solidFill>
                  <a:schemeClr val="bg1"/>
                </a:solidFill>
              </a:rPr>
              <a:t>  APPROXIMATELY </a:t>
            </a:r>
            <a:r>
              <a:rPr lang="en-US" b="1" dirty="0" smtClean="0">
                <a:solidFill>
                  <a:srgbClr val="FF0000"/>
                </a:solidFill>
              </a:rPr>
              <a:t>3.8 BILLION </a:t>
            </a:r>
            <a:r>
              <a:rPr lang="en-US" b="1" dirty="0" smtClean="0">
                <a:solidFill>
                  <a:schemeClr val="bg1"/>
                </a:solidFill>
              </a:rPr>
              <a:t>YEARS AGO</a:t>
            </a:r>
            <a:endParaRPr lang="en-US" b="1" dirty="0">
              <a:solidFill>
                <a:schemeClr val="bg1"/>
              </a:solidFill>
            </a:endParaRPr>
          </a:p>
        </p:txBody>
      </p:sp>
      <p:sp>
        <p:nvSpPr>
          <p:cNvPr id="5" name="TextBox 4"/>
          <p:cNvSpPr txBox="1"/>
          <p:nvPr/>
        </p:nvSpPr>
        <p:spPr>
          <a:xfrm>
            <a:off x="1270000" y="3959412"/>
            <a:ext cx="6962588" cy="1477328"/>
          </a:xfrm>
          <a:prstGeom prst="rect">
            <a:avLst/>
          </a:prstGeom>
          <a:noFill/>
        </p:spPr>
        <p:txBody>
          <a:bodyPr wrap="square" rtlCol="0">
            <a:spAutoFit/>
          </a:bodyPr>
          <a:lstStyle/>
          <a:p>
            <a:r>
              <a:rPr lang="en-US" b="1" i="1" dirty="0">
                <a:solidFill>
                  <a:srgbClr val="FFFF00"/>
                </a:solidFill>
              </a:rPr>
              <a:t>At the beginning of this Eon, the mantle was much hotter than it is today, possibly as high as 1600 °C (2900 °F). As a result, the planet was much more geologically active, processes like convection and plate tectonics occurred much faster, and </a:t>
            </a:r>
            <a:r>
              <a:rPr lang="en-US" b="1" i="1" dirty="0" err="1">
                <a:solidFill>
                  <a:srgbClr val="FFFF00"/>
                </a:solidFill>
              </a:rPr>
              <a:t>subduction</a:t>
            </a:r>
            <a:r>
              <a:rPr lang="en-US" b="1" i="1" dirty="0">
                <a:solidFill>
                  <a:srgbClr val="FFFF00"/>
                </a:solidFill>
              </a:rPr>
              <a:t> zones were more common. </a:t>
            </a:r>
          </a:p>
        </p:txBody>
      </p:sp>
    </p:spTree>
    <p:extLst>
      <p:ext uri="{BB962C8B-B14F-4D97-AF65-F5344CB8AC3E}">
        <p14:creationId xmlns:p14="http://schemas.microsoft.com/office/powerpoint/2010/main" val="1144498764"/>
      </p:ext>
    </p:extLst>
  </p:cSld>
  <p:clrMapOvr>
    <a:masterClrMapping/>
  </p:clrMapOvr>
  <p:timing>
    <p:tnLst>
      <p:par>
        <p:cTn xmlns:p14="http://schemas.microsoft.com/office/powerpoint/2010/mai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0" y="0"/>
            <a:ext cx="9135340" cy="6858000"/>
          </a:xfrm>
          <a:prstGeom prst="rect">
            <a:avLst/>
          </a:prstGeom>
        </p:spPr>
      </p:pic>
      <p:sp>
        <p:nvSpPr>
          <p:cNvPr id="3" name="TextBox 2"/>
          <p:cNvSpPr txBox="1"/>
          <p:nvPr/>
        </p:nvSpPr>
        <p:spPr>
          <a:xfrm>
            <a:off x="971176" y="612588"/>
            <a:ext cx="6648824" cy="1384995"/>
          </a:xfrm>
          <a:prstGeom prst="rect">
            <a:avLst/>
          </a:prstGeom>
          <a:noFill/>
        </p:spPr>
        <p:txBody>
          <a:bodyPr wrap="square" rtlCol="0">
            <a:spAutoFit/>
          </a:bodyPr>
          <a:lstStyle/>
          <a:p>
            <a:r>
              <a:rPr lang="en-US" sz="2800" b="1" dirty="0" smtClean="0">
                <a:solidFill>
                  <a:schemeClr val="bg1"/>
                </a:solidFill>
              </a:rPr>
              <a:t>PART 1 – THE FORMATION OF THE EARTH:</a:t>
            </a:r>
          </a:p>
          <a:p>
            <a:endParaRPr lang="en-US" sz="2800" b="1" dirty="0">
              <a:solidFill>
                <a:schemeClr val="bg1"/>
              </a:solidFill>
            </a:endParaRPr>
          </a:p>
          <a:p>
            <a:r>
              <a:rPr lang="en-US" sz="2800" b="1" dirty="0" smtClean="0">
                <a:solidFill>
                  <a:schemeClr val="bg1"/>
                </a:solidFill>
              </a:rPr>
              <a:t>				PRIMORDIAL HEAT</a:t>
            </a:r>
            <a:endParaRPr lang="en-US" sz="2800" b="1" dirty="0">
              <a:solidFill>
                <a:schemeClr val="bg1"/>
              </a:solidFill>
            </a:endParaRPr>
          </a:p>
        </p:txBody>
      </p:sp>
      <p:sp>
        <p:nvSpPr>
          <p:cNvPr id="4" name="TextBox 3"/>
          <p:cNvSpPr txBox="1"/>
          <p:nvPr/>
        </p:nvSpPr>
        <p:spPr>
          <a:xfrm>
            <a:off x="1897530" y="2988235"/>
            <a:ext cx="5304118" cy="369332"/>
          </a:xfrm>
          <a:prstGeom prst="rect">
            <a:avLst/>
          </a:prstGeom>
          <a:noFill/>
        </p:spPr>
        <p:txBody>
          <a:bodyPr wrap="square" rtlCol="0">
            <a:spAutoFit/>
          </a:bodyPr>
          <a:lstStyle/>
          <a:p>
            <a:r>
              <a:rPr lang="en-US" b="1" i="1" dirty="0" smtClean="0">
                <a:solidFill>
                  <a:schemeClr val="bg1"/>
                </a:solidFill>
              </a:rPr>
              <a:t>TIMELINE:</a:t>
            </a:r>
            <a:r>
              <a:rPr lang="en-US" b="1" dirty="0" smtClean="0">
                <a:solidFill>
                  <a:schemeClr val="bg1"/>
                </a:solidFill>
              </a:rPr>
              <a:t>  APPROXIMATELY </a:t>
            </a:r>
            <a:r>
              <a:rPr lang="en-US" b="1" dirty="0" smtClean="0">
                <a:solidFill>
                  <a:srgbClr val="FF0000"/>
                </a:solidFill>
              </a:rPr>
              <a:t>3.5 BILLION </a:t>
            </a:r>
            <a:r>
              <a:rPr lang="en-US" b="1" dirty="0" smtClean="0">
                <a:solidFill>
                  <a:schemeClr val="bg1"/>
                </a:solidFill>
              </a:rPr>
              <a:t>YEARS AGO</a:t>
            </a:r>
            <a:endParaRPr lang="en-US" b="1" dirty="0">
              <a:solidFill>
                <a:schemeClr val="bg1"/>
              </a:solidFill>
            </a:endParaRPr>
          </a:p>
        </p:txBody>
      </p:sp>
      <p:sp>
        <p:nvSpPr>
          <p:cNvPr id="5" name="TextBox 4"/>
          <p:cNvSpPr txBox="1"/>
          <p:nvPr/>
        </p:nvSpPr>
        <p:spPr>
          <a:xfrm>
            <a:off x="1270000" y="3959412"/>
            <a:ext cx="6962588" cy="1477328"/>
          </a:xfrm>
          <a:prstGeom prst="rect">
            <a:avLst/>
          </a:prstGeom>
          <a:noFill/>
        </p:spPr>
        <p:txBody>
          <a:bodyPr wrap="square" rtlCol="0">
            <a:spAutoFit/>
          </a:bodyPr>
          <a:lstStyle/>
          <a:p>
            <a:r>
              <a:rPr lang="en-US" b="1" i="1" dirty="0" smtClean="0">
                <a:solidFill>
                  <a:srgbClr val="FFFF00"/>
                </a:solidFill>
              </a:rPr>
              <a:t>Water – much may have been present, but the hypothesized collision may have vaporized much of it, some may have been embedded inside the Earth’s mantle.  However, it is thought that much of the water that comprises today’s oceans may have come from meteor and comet impacts during this period</a:t>
            </a:r>
            <a:endParaRPr lang="en-US" b="1" i="1" dirty="0">
              <a:solidFill>
                <a:srgbClr val="FFFF00"/>
              </a:solidFill>
            </a:endParaRPr>
          </a:p>
        </p:txBody>
      </p:sp>
    </p:spTree>
    <p:extLst>
      <p:ext uri="{BB962C8B-B14F-4D97-AF65-F5344CB8AC3E}">
        <p14:creationId xmlns:p14="http://schemas.microsoft.com/office/powerpoint/2010/main" val="193919584"/>
      </p:ext>
    </p:extLst>
  </p:cSld>
  <p:clrMapOvr>
    <a:masterClrMapping/>
  </p:clrMapOvr>
  <p:timing>
    <p:tnLst>
      <p:par>
        <p:cTn xmlns:p14="http://schemas.microsoft.com/office/powerpoint/2010/mai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0" y="0"/>
            <a:ext cx="9135340" cy="6858000"/>
          </a:xfrm>
          <a:prstGeom prst="rect">
            <a:avLst/>
          </a:prstGeom>
        </p:spPr>
      </p:pic>
      <p:sp>
        <p:nvSpPr>
          <p:cNvPr id="3" name="TextBox 2"/>
          <p:cNvSpPr txBox="1"/>
          <p:nvPr/>
        </p:nvSpPr>
        <p:spPr>
          <a:xfrm>
            <a:off x="971176" y="612588"/>
            <a:ext cx="6648824" cy="1384995"/>
          </a:xfrm>
          <a:prstGeom prst="rect">
            <a:avLst/>
          </a:prstGeom>
          <a:noFill/>
        </p:spPr>
        <p:txBody>
          <a:bodyPr wrap="square" rtlCol="0">
            <a:spAutoFit/>
          </a:bodyPr>
          <a:lstStyle/>
          <a:p>
            <a:r>
              <a:rPr lang="en-US" sz="2800" b="1" dirty="0" smtClean="0">
                <a:solidFill>
                  <a:schemeClr val="bg1"/>
                </a:solidFill>
              </a:rPr>
              <a:t>PART 1 – THE FORMATION OF THE EARTH:</a:t>
            </a:r>
          </a:p>
          <a:p>
            <a:endParaRPr lang="en-US" sz="2800" b="1" dirty="0">
              <a:solidFill>
                <a:schemeClr val="bg1"/>
              </a:solidFill>
            </a:endParaRPr>
          </a:p>
          <a:p>
            <a:r>
              <a:rPr lang="en-US" sz="2800" b="1" dirty="0" smtClean="0">
                <a:solidFill>
                  <a:schemeClr val="bg1"/>
                </a:solidFill>
              </a:rPr>
              <a:t>				PRIMORDIAL HEAT</a:t>
            </a:r>
            <a:endParaRPr lang="en-US" sz="2800" b="1" dirty="0">
              <a:solidFill>
                <a:schemeClr val="bg1"/>
              </a:solidFill>
            </a:endParaRPr>
          </a:p>
        </p:txBody>
      </p:sp>
      <p:sp>
        <p:nvSpPr>
          <p:cNvPr id="4" name="TextBox 3"/>
          <p:cNvSpPr txBox="1"/>
          <p:nvPr/>
        </p:nvSpPr>
        <p:spPr>
          <a:xfrm>
            <a:off x="1897530" y="2988235"/>
            <a:ext cx="5304118" cy="369332"/>
          </a:xfrm>
          <a:prstGeom prst="rect">
            <a:avLst/>
          </a:prstGeom>
          <a:noFill/>
        </p:spPr>
        <p:txBody>
          <a:bodyPr wrap="square" rtlCol="0">
            <a:spAutoFit/>
          </a:bodyPr>
          <a:lstStyle/>
          <a:p>
            <a:r>
              <a:rPr lang="en-US" b="1" i="1" dirty="0" smtClean="0">
                <a:solidFill>
                  <a:schemeClr val="bg1"/>
                </a:solidFill>
              </a:rPr>
              <a:t>TIMELINE:</a:t>
            </a:r>
            <a:r>
              <a:rPr lang="en-US" b="1" dirty="0" smtClean="0">
                <a:solidFill>
                  <a:schemeClr val="bg1"/>
                </a:solidFill>
              </a:rPr>
              <a:t>  APPROXIMATELY </a:t>
            </a:r>
            <a:r>
              <a:rPr lang="en-US" b="1" dirty="0" smtClean="0">
                <a:solidFill>
                  <a:srgbClr val="FF0000"/>
                </a:solidFill>
              </a:rPr>
              <a:t>3.5 BILLION </a:t>
            </a:r>
            <a:r>
              <a:rPr lang="en-US" b="1" dirty="0" smtClean="0">
                <a:solidFill>
                  <a:schemeClr val="bg1"/>
                </a:solidFill>
              </a:rPr>
              <a:t>YEARS AGO</a:t>
            </a:r>
            <a:endParaRPr lang="en-US" b="1" dirty="0">
              <a:solidFill>
                <a:schemeClr val="bg1"/>
              </a:solidFill>
            </a:endParaRPr>
          </a:p>
        </p:txBody>
      </p:sp>
      <p:sp>
        <p:nvSpPr>
          <p:cNvPr id="5" name="TextBox 4"/>
          <p:cNvSpPr txBox="1"/>
          <p:nvPr/>
        </p:nvSpPr>
        <p:spPr>
          <a:xfrm>
            <a:off x="1270000" y="3959412"/>
            <a:ext cx="4477560" cy="2862323"/>
          </a:xfrm>
          <a:prstGeom prst="rect">
            <a:avLst/>
          </a:prstGeom>
          <a:noFill/>
        </p:spPr>
        <p:txBody>
          <a:bodyPr wrap="square" rtlCol="0">
            <a:spAutoFit/>
          </a:bodyPr>
          <a:lstStyle/>
          <a:p>
            <a:r>
              <a:rPr lang="en-US" b="1" i="1" dirty="0" smtClean="0">
                <a:solidFill>
                  <a:srgbClr val="D1D100"/>
                </a:solidFill>
              </a:rPr>
              <a:t>Water – much may have been present, but the hypothesized collision may have vaporized much of it, some may have been embedded inside the Earth’s mantle.  However, it is thought that much of the water that comprises today’s oceans may have come from meteor and comet impacts during this period. </a:t>
            </a:r>
            <a:r>
              <a:rPr lang="en-US" b="1" i="1" dirty="0" smtClean="0">
                <a:solidFill>
                  <a:srgbClr val="FFFF00"/>
                </a:solidFill>
              </a:rPr>
              <a:t>The </a:t>
            </a:r>
            <a:r>
              <a:rPr lang="en-US" b="1" i="1" dirty="0">
                <a:solidFill>
                  <a:srgbClr val="FFFF00"/>
                </a:solidFill>
              </a:rPr>
              <a:t>presence of sedimentary rock date to this period indicates an abundance of rivers and oceans.</a:t>
            </a:r>
          </a:p>
        </p:txBody>
      </p:sp>
      <p:pic>
        <p:nvPicPr>
          <p:cNvPr id="6" name="Picture 5"/>
          <p:cNvPicPr>
            <a:picLocks noChangeAspect="1"/>
          </p:cNvPicPr>
          <p:nvPr/>
        </p:nvPicPr>
        <p:blipFill>
          <a:blip r:embed="rId4"/>
          <a:stretch>
            <a:fillRect/>
          </a:stretch>
        </p:blipFill>
        <p:spPr>
          <a:xfrm>
            <a:off x="5867089" y="4356441"/>
            <a:ext cx="3268251" cy="2465294"/>
          </a:xfrm>
          <a:prstGeom prst="rect">
            <a:avLst/>
          </a:prstGeom>
        </p:spPr>
      </p:pic>
    </p:spTree>
    <p:extLst>
      <p:ext uri="{BB962C8B-B14F-4D97-AF65-F5344CB8AC3E}">
        <p14:creationId xmlns:p14="http://schemas.microsoft.com/office/powerpoint/2010/main" val="2146837588"/>
      </p:ext>
    </p:extLst>
  </p:cSld>
  <p:clrMapOvr>
    <a:masterClrMapping/>
  </p:clrMapOvr>
  <p:timing>
    <p:tnLst>
      <p:par>
        <p:cTn xmlns:p14="http://schemas.microsoft.com/office/powerpoint/2010/mai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1" y="-1"/>
            <a:ext cx="9143999" cy="6857999"/>
          </a:xfrm>
          <a:prstGeom prst="rect">
            <a:avLst/>
          </a:prstGeom>
          <a:solidFill>
            <a:schemeClr val="tx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7" name="Picture 6"/>
          <p:cNvPicPr>
            <a:picLocks noChangeAspect="1"/>
          </p:cNvPicPr>
          <p:nvPr/>
        </p:nvPicPr>
        <p:blipFill>
          <a:blip r:embed="rId3"/>
          <a:stretch>
            <a:fillRect/>
          </a:stretch>
        </p:blipFill>
        <p:spPr>
          <a:xfrm>
            <a:off x="1120588" y="1943891"/>
            <a:ext cx="8023411" cy="4914108"/>
          </a:xfrm>
          <a:prstGeom prst="rect">
            <a:avLst/>
          </a:prstGeom>
        </p:spPr>
      </p:pic>
      <p:sp>
        <p:nvSpPr>
          <p:cNvPr id="3" name="TextBox 2"/>
          <p:cNvSpPr txBox="1"/>
          <p:nvPr/>
        </p:nvSpPr>
        <p:spPr>
          <a:xfrm>
            <a:off x="971176" y="612588"/>
            <a:ext cx="6648824" cy="1384995"/>
          </a:xfrm>
          <a:prstGeom prst="rect">
            <a:avLst/>
          </a:prstGeom>
          <a:noFill/>
        </p:spPr>
        <p:txBody>
          <a:bodyPr wrap="square" rtlCol="0">
            <a:spAutoFit/>
          </a:bodyPr>
          <a:lstStyle/>
          <a:p>
            <a:r>
              <a:rPr lang="en-US" sz="2800" b="1" dirty="0" smtClean="0">
                <a:solidFill>
                  <a:srgbClr val="FF0000"/>
                </a:solidFill>
              </a:rPr>
              <a:t>PART 1 – THE FORMATION OF THE EARTH:</a:t>
            </a:r>
          </a:p>
          <a:p>
            <a:endParaRPr lang="en-US" sz="2800" b="1" dirty="0">
              <a:solidFill>
                <a:srgbClr val="FF0000"/>
              </a:solidFill>
            </a:endParaRPr>
          </a:p>
          <a:p>
            <a:r>
              <a:rPr lang="en-US" sz="2800" b="1" dirty="0" smtClean="0">
                <a:solidFill>
                  <a:srgbClr val="FF0000"/>
                </a:solidFill>
              </a:rPr>
              <a:t>				PRIMORDIAL HEAT</a:t>
            </a:r>
            <a:endParaRPr lang="en-US" sz="2800" b="1" dirty="0">
              <a:solidFill>
                <a:srgbClr val="FF0000"/>
              </a:solidFill>
            </a:endParaRPr>
          </a:p>
        </p:txBody>
      </p:sp>
      <p:sp>
        <p:nvSpPr>
          <p:cNvPr id="9" name="TextBox 8"/>
          <p:cNvSpPr txBox="1"/>
          <p:nvPr/>
        </p:nvSpPr>
        <p:spPr>
          <a:xfrm>
            <a:off x="358587" y="1509059"/>
            <a:ext cx="2375647" cy="3139321"/>
          </a:xfrm>
          <a:prstGeom prst="rect">
            <a:avLst/>
          </a:prstGeom>
          <a:noFill/>
        </p:spPr>
        <p:txBody>
          <a:bodyPr wrap="square" rtlCol="0">
            <a:spAutoFit/>
          </a:bodyPr>
          <a:lstStyle/>
          <a:p>
            <a:r>
              <a:rPr lang="en-US" dirty="0" smtClean="0">
                <a:solidFill>
                  <a:schemeClr val="bg1"/>
                </a:solidFill>
              </a:rPr>
              <a:t>According to recent studies, a little more than half of Earth’s interior heat amount is </a:t>
            </a:r>
            <a:r>
              <a:rPr lang="en-US" b="1" dirty="0" smtClean="0">
                <a:solidFill>
                  <a:schemeClr val="bg1"/>
                </a:solidFill>
              </a:rPr>
              <a:t>PRIMORDIAL HEAT</a:t>
            </a:r>
            <a:r>
              <a:rPr lang="en-US" dirty="0" smtClean="0">
                <a:solidFill>
                  <a:schemeClr val="bg1"/>
                </a:solidFill>
              </a:rPr>
              <a:t>, left over when Earth </a:t>
            </a:r>
            <a:r>
              <a:rPr lang="en-US" dirty="0">
                <a:solidFill>
                  <a:schemeClr val="bg1"/>
                </a:solidFill>
              </a:rPr>
              <a:t>first coalesced from a hot ball of gas, dust, and other material</a:t>
            </a:r>
            <a:r>
              <a:rPr lang="en-US" dirty="0" smtClean="0">
                <a:solidFill>
                  <a:schemeClr val="bg1"/>
                </a:solidFill>
              </a:rPr>
              <a:t>.</a:t>
            </a:r>
          </a:p>
          <a:p>
            <a:endParaRPr lang="en-US" dirty="0">
              <a:solidFill>
                <a:schemeClr val="bg1"/>
              </a:solidFill>
            </a:endParaRPr>
          </a:p>
          <a:p>
            <a:endParaRPr lang="en-US" dirty="0">
              <a:solidFill>
                <a:schemeClr val="bg1"/>
              </a:solidFill>
            </a:endParaRPr>
          </a:p>
        </p:txBody>
      </p:sp>
    </p:spTree>
    <p:extLst>
      <p:ext uri="{BB962C8B-B14F-4D97-AF65-F5344CB8AC3E}">
        <p14:creationId xmlns:p14="http://schemas.microsoft.com/office/powerpoint/2010/main" val="3658354546"/>
      </p:ext>
    </p:extLst>
  </p:cSld>
  <p:clrMapOvr>
    <a:masterClrMapping/>
  </p:clrMapOvr>
  <p:timing>
    <p:tnLst>
      <p:par>
        <p:cTn xmlns:p14="http://schemas.microsoft.com/office/powerpoint/2010/mai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1" y="-1"/>
            <a:ext cx="9143999" cy="6857999"/>
          </a:xfrm>
          <a:prstGeom prst="rect">
            <a:avLst/>
          </a:prstGeom>
          <a:solidFill>
            <a:schemeClr val="tx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7" name="Picture 6"/>
          <p:cNvPicPr>
            <a:picLocks noChangeAspect="1"/>
          </p:cNvPicPr>
          <p:nvPr/>
        </p:nvPicPr>
        <p:blipFill>
          <a:blip r:embed="rId3"/>
          <a:stretch>
            <a:fillRect/>
          </a:stretch>
        </p:blipFill>
        <p:spPr>
          <a:xfrm>
            <a:off x="1120588" y="1943891"/>
            <a:ext cx="8023411" cy="4914108"/>
          </a:xfrm>
          <a:prstGeom prst="rect">
            <a:avLst/>
          </a:prstGeom>
        </p:spPr>
      </p:pic>
      <p:sp>
        <p:nvSpPr>
          <p:cNvPr id="3" name="TextBox 2"/>
          <p:cNvSpPr txBox="1"/>
          <p:nvPr/>
        </p:nvSpPr>
        <p:spPr>
          <a:xfrm>
            <a:off x="971176" y="612588"/>
            <a:ext cx="6648824" cy="1384995"/>
          </a:xfrm>
          <a:prstGeom prst="rect">
            <a:avLst/>
          </a:prstGeom>
          <a:noFill/>
        </p:spPr>
        <p:txBody>
          <a:bodyPr wrap="square" rtlCol="0">
            <a:spAutoFit/>
          </a:bodyPr>
          <a:lstStyle/>
          <a:p>
            <a:r>
              <a:rPr lang="en-US" sz="2800" b="1" dirty="0" smtClean="0">
                <a:solidFill>
                  <a:srgbClr val="FF0000"/>
                </a:solidFill>
              </a:rPr>
              <a:t>PART 1 – THE FORMATION OF THE EARTH:</a:t>
            </a:r>
          </a:p>
          <a:p>
            <a:endParaRPr lang="en-US" sz="2800" b="1" dirty="0">
              <a:solidFill>
                <a:srgbClr val="FF0000"/>
              </a:solidFill>
            </a:endParaRPr>
          </a:p>
          <a:p>
            <a:r>
              <a:rPr lang="en-US" sz="2800" b="1" dirty="0" smtClean="0">
                <a:solidFill>
                  <a:srgbClr val="FF0000"/>
                </a:solidFill>
              </a:rPr>
              <a:t>				PRIMORDIAL HEAT</a:t>
            </a:r>
            <a:endParaRPr lang="en-US" sz="2800" b="1" dirty="0">
              <a:solidFill>
                <a:srgbClr val="FF0000"/>
              </a:solidFill>
            </a:endParaRPr>
          </a:p>
        </p:txBody>
      </p:sp>
      <p:sp>
        <p:nvSpPr>
          <p:cNvPr id="9" name="TextBox 8"/>
          <p:cNvSpPr txBox="1"/>
          <p:nvPr/>
        </p:nvSpPr>
        <p:spPr>
          <a:xfrm>
            <a:off x="358587" y="1509059"/>
            <a:ext cx="2375647" cy="4801315"/>
          </a:xfrm>
          <a:prstGeom prst="rect">
            <a:avLst/>
          </a:prstGeom>
          <a:noFill/>
        </p:spPr>
        <p:txBody>
          <a:bodyPr wrap="square" rtlCol="0">
            <a:spAutoFit/>
          </a:bodyPr>
          <a:lstStyle/>
          <a:p>
            <a:r>
              <a:rPr lang="en-US" dirty="0" smtClean="0">
                <a:solidFill>
                  <a:schemeClr val="bg1"/>
                </a:solidFill>
              </a:rPr>
              <a:t>According to recent studies, a little more than half of Earth’s interior heat amount is </a:t>
            </a:r>
            <a:r>
              <a:rPr lang="en-US" b="1" dirty="0" smtClean="0">
                <a:solidFill>
                  <a:schemeClr val="bg1"/>
                </a:solidFill>
              </a:rPr>
              <a:t>PRIMORDIAL HEAT</a:t>
            </a:r>
            <a:r>
              <a:rPr lang="en-US" dirty="0" smtClean="0">
                <a:solidFill>
                  <a:schemeClr val="bg1"/>
                </a:solidFill>
              </a:rPr>
              <a:t>, left over when Earth </a:t>
            </a:r>
            <a:r>
              <a:rPr lang="en-US" dirty="0">
                <a:solidFill>
                  <a:schemeClr val="bg1"/>
                </a:solidFill>
              </a:rPr>
              <a:t>first coalesced from a hot ball of gas, dust, and other material</a:t>
            </a:r>
            <a:r>
              <a:rPr lang="en-US" dirty="0" smtClean="0">
                <a:solidFill>
                  <a:schemeClr val="bg1"/>
                </a:solidFill>
              </a:rPr>
              <a:t>.</a:t>
            </a:r>
          </a:p>
          <a:p>
            <a:endParaRPr lang="en-US" dirty="0">
              <a:solidFill>
                <a:schemeClr val="bg1"/>
              </a:solidFill>
            </a:endParaRPr>
          </a:p>
          <a:p>
            <a:r>
              <a:rPr lang="en-US" dirty="0" smtClean="0">
                <a:solidFill>
                  <a:schemeClr val="bg1"/>
                </a:solidFill>
              </a:rPr>
              <a:t>The Earth’s core heat flow (heat leaving the core and flowing into the overlying mantle) is thought to be due to primordial </a:t>
            </a:r>
            <a:r>
              <a:rPr lang="en-US" dirty="0" smtClean="0">
                <a:solidFill>
                  <a:schemeClr val="bg1"/>
                </a:solidFill>
              </a:rPr>
              <a:t>heat.</a:t>
            </a:r>
            <a:endParaRPr lang="en-US" dirty="0">
              <a:solidFill>
                <a:schemeClr val="bg1"/>
              </a:solidFill>
            </a:endParaRPr>
          </a:p>
          <a:p>
            <a:endParaRPr lang="en-US" dirty="0">
              <a:solidFill>
                <a:schemeClr val="bg1"/>
              </a:solidFill>
            </a:endParaRPr>
          </a:p>
        </p:txBody>
      </p:sp>
      <p:cxnSp>
        <p:nvCxnSpPr>
          <p:cNvPr id="4" name="Straight Arrow Connector 3"/>
          <p:cNvCxnSpPr/>
          <p:nvPr/>
        </p:nvCxnSpPr>
        <p:spPr>
          <a:xfrm flipV="1">
            <a:off x="2614706" y="4661647"/>
            <a:ext cx="3750235" cy="74706"/>
          </a:xfrm>
          <a:prstGeom prst="straightConnector1">
            <a:avLst/>
          </a:prstGeom>
          <a:ln>
            <a:solidFill>
              <a:schemeClr val="bg1"/>
            </a:solidFill>
            <a:tailEnd type="arrow"/>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070346364"/>
      </p:ext>
    </p:extLst>
  </p:cSld>
  <p:clrMapOvr>
    <a:masterClrMapping/>
  </p:clrMapOvr>
  <p:timing>
    <p:tnLst>
      <p:par>
        <p:cTn xmlns:p14="http://schemas.microsoft.com/office/powerpoint/2010/mai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1" y="-1"/>
            <a:ext cx="9143999" cy="6857999"/>
          </a:xfrm>
          <a:prstGeom prst="rect">
            <a:avLst/>
          </a:prstGeom>
          <a:solidFill>
            <a:schemeClr val="tx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7" name="Picture 6"/>
          <p:cNvPicPr>
            <a:picLocks noChangeAspect="1"/>
          </p:cNvPicPr>
          <p:nvPr/>
        </p:nvPicPr>
        <p:blipFill>
          <a:blip r:embed="rId3"/>
          <a:stretch>
            <a:fillRect/>
          </a:stretch>
        </p:blipFill>
        <p:spPr>
          <a:xfrm>
            <a:off x="1120588" y="1943891"/>
            <a:ext cx="8023411" cy="4914108"/>
          </a:xfrm>
          <a:prstGeom prst="rect">
            <a:avLst/>
          </a:prstGeom>
        </p:spPr>
      </p:pic>
      <p:sp>
        <p:nvSpPr>
          <p:cNvPr id="3" name="TextBox 2"/>
          <p:cNvSpPr txBox="1"/>
          <p:nvPr/>
        </p:nvSpPr>
        <p:spPr>
          <a:xfrm>
            <a:off x="971176" y="612588"/>
            <a:ext cx="6648824" cy="1384995"/>
          </a:xfrm>
          <a:prstGeom prst="rect">
            <a:avLst/>
          </a:prstGeom>
          <a:noFill/>
        </p:spPr>
        <p:txBody>
          <a:bodyPr wrap="square" rtlCol="0">
            <a:spAutoFit/>
          </a:bodyPr>
          <a:lstStyle/>
          <a:p>
            <a:r>
              <a:rPr lang="en-US" sz="2800" b="1" dirty="0" smtClean="0">
                <a:solidFill>
                  <a:srgbClr val="FF0000"/>
                </a:solidFill>
              </a:rPr>
              <a:t>PART 1 – THE FORMATION OF THE EARTH:</a:t>
            </a:r>
          </a:p>
          <a:p>
            <a:endParaRPr lang="en-US" sz="2800" b="1" dirty="0">
              <a:solidFill>
                <a:srgbClr val="FF0000"/>
              </a:solidFill>
            </a:endParaRPr>
          </a:p>
          <a:p>
            <a:r>
              <a:rPr lang="en-US" sz="2800" b="1" dirty="0" smtClean="0">
                <a:solidFill>
                  <a:srgbClr val="FF0000"/>
                </a:solidFill>
              </a:rPr>
              <a:t>				PRIMORDIAL HEAT</a:t>
            </a:r>
            <a:endParaRPr lang="en-US" sz="2800" b="1" dirty="0">
              <a:solidFill>
                <a:srgbClr val="FF0000"/>
              </a:solidFill>
            </a:endParaRPr>
          </a:p>
        </p:txBody>
      </p:sp>
      <p:sp>
        <p:nvSpPr>
          <p:cNvPr id="9" name="TextBox 8"/>
          <p:cNvSpPr txBox="1"/>
          <p:nvPr/>
        </p:nvSpPr>
        <p:spPr>
          <a:xfrm>
            <a:off x="358587" y="1509059"/>
            <a:ext cx="2375647" cy="4524316"/>
          </a:xfrm>
          <a:prstGeom prst="rect">
            <a:avLst/>
          </a:prstGeom>
          <a:noFill/>
        </p:spPr>
        <p:txBody>
          <a:bodyPr wrap="square" rtlCol="0">
            <a:spAutoFit/>
          </a:bodyPr>
          <a:lstStyle/>
          <a:p>
            <a:r>
              <a:rPr lang="en-US" dirty="0" smtClean="0">
                <a:solidFill>
                  <a:schemeClr val="bg1"/>
                </a:solidFill>
              </a:rPr>
              <a:t>According to recent studies, a little more than half of Earth’s interior heat amount is </a:t>
            </a:r>
            <a:r>
              <a:rPr lang="en-US" b="1" dirty="0" smtClean="0">
                <a:solidFill>
                  <a:schemeClr val="bg1"/>
                </a:solidFill>
              </a:rPr>
              <a:t>PRIMORDIAL HEAT</a:t>
            </a:r>
            <a:r>
              <a:rPr lang="en-US" dirty="0" smtClean="0">
                <a:solidFill>
                  <a:schemeClr val="bg1"/>
                </a:solidFill>
              </a:rPr>
              <a:t>, left over when Earth </a:t>
            </a:r>
            <a:r>
              <a:rPr lang="en-US" dirty="0">
                <a:solidFill>
                  <a:schemeClr val="bg1"/>
                </a:solidFill>
              </a:rPr>
              <a:t>first coalesced from a hot ball of gas, dust, and other material</a:t>
            </a:r>
            <a:r>
              <a:rPr lang="en-US" dirty="0" smtClean="0">
                <a:solidFill>
                  <a:schemeClr val="bg1"/>
                </a:solidFill>
              </a:rPr>
              <a:t>.</a:t>
            </a:r>
          </a:p>
          <a:p>
            <a:endParaRPr lang="en-US" dirty="0">
              <a:solidFill>
                <a:schemeClr val="bg1"/>
              </a:solidFill>
            </a:endParaRPr>
          </a:p>
          <a:p>
            <a:r>
              <a:rPr lang="en-US" dirty="0" smtClean="0">
                <a:solidFill>
                  <a:schemeClr val="bg1"/>
                </a:solidFill>
              </a:rPr>
              <a:t>Estimates of mantle primordial heat loss are between 7 – 15 TW.</a:t>
            </a:r>
          </a:p>
          <a:p>
            <a:endParaRPr lang="en-US" dirty="0">
              <a:solidFill>
                <a:schemeClr val="bg1"/>
              </a:solidFill>
            </a:endParaRPr>
          </a:p>
          <a:p>
            <a:endParaRPr lang="en-US" dirty="0">
              <a:solidFill>
                <a:schemeClr val="bg1"/>
              </a:solidFill>
            </a:endParaRPr>
          </a:p>
        </p:txBody>
      </p:sp>
      <p:cxnSp>
        <p:nvCxnSpPr>
          <p:cNvPr id="4" name="Straight Arrow Connector 3"/>
          <p:cNvCxnSpPr/>
          <p:nvPr/>
        </p:nvCxnSpPr>
        <p:spPr>
          <a:xfrm flipV="1">
            <a:off x="2315882" y="4586941"/>
            <a:ext cx="4527177" cy="254000"/>
          </a:xfrm>
          <a:prstGeom prst="straightConnector1">
            <a:avLst/>
          </a:prstGeom>
          <a:ln>
            <a:solidFill>
              <a:schemeClr val="bg1"/>
            </a:solidFill>
            <a:tailEnd type="arrow"/>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912014253"/>
      </p:ext>
    </p:extLst>
  </p:cSld>
  <p:clrMapOvr>
    <a:masterClrMapping/>
  </p:clrMapOvr>
  <p:timing>
    <p:tnLst>
      <p:par>
        <p:cTn xmlns:p14="http://schemas.microsoft.com/office/powerpoint/2010/mai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1" y="-1"/>
            <a:ext cx="9143999" cy="6857999"/>
          </a:xfrm>
          <a:prstGeom prst="rect">
            <a:avLst/>
          </a:prstGeom>
          <a:solidFill>
            <a:schemeClr val="tx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7" name="Picture 6"/>
          <p:cNvPicPr>
            <a:picLocks noChangeAspect="1"/>
          </p:cNvPicPr>
          <p:nvPr/>
        </p:nvPicPr>
        <p:blipFill>
          <a:blip r:embed="rId3"/>
          <a:stretch>
            <a:fillRect/>
          </a:stretch>
        </p:blipFill>
        <p:spPr>
          <a:xfrm>
            <a:off x="1120588" y="1943891"/>
            <a:ext cx="8023411" cy="4914108"/>
          </a:xfrm>
          <a:prstGeom prst="rect">
            <a:avLst/>
          </a:prstGeom>
        </p:spPr>
      </p:pic>
      <p:sp>
        <p:nvSpPr>
          <p:cNvPr id="3" name="TextBox 2"/>
          <p:cNvSpPr txBox="1"/>
          <p:nvPr/>
        </p:nvSpPr>
        <p:spPr>
          <a:xfrm>
            <a:off x="971176" y="612588"/>
            <a:ext cx="6648824" cy="1384995"/>
          </a:xfrm>
          <a:prstGeom prst="rect">
            <a:avLst/>
          </a:prstGeom>
          <a:noFill/>
        </p:spPr>
        <p:txBody>
          <a:bodyPr wrap="square" rtlCol="0">
            <a:spAutoFit/>
          </a:bodyPr>
          <a:lstStyle/>
          <a:p>
            <a:r>
              <a:rPr lang="en-US" sz="2800" b="1" dirty="0" smtClean="0">
                <a:solidFill>
                  <a:srgbClr val="FF0000"/>
                </a:solidFill>
              </a:rPr>
              <a:t>PART 1 – THE FORMATION OF THE EARTH:</a:t>
            </a:r>
          </a:p>
          <a:p>
            <a:endParaRPr lang="en-US" sz="2800" b="1" dirty="0">
              <a:solidFill>
                <a:srgbClr val="FF0000"/>
              </a:solidFill>
            </a:endParaRPr>
          </a:p>
          <a:p>
            <a:r>
              <a:rPr lang="en-US" sz="2800" b="1" dirty="0" smtClean="0">
                <a:solidFill>
                  <a:srgbClr val="FF0000"/>
                </a:solidFill>
              </a:rPr>
              <a:t>				PRIMORDIAL HEAT</a:t>
            </a:r>
            <a:endParaRPr lang="en-US" sz="2800" b="1" dirty="0">
              <a:solidFill>
                <a:srgbClr val="FF0000"/>
              </a:solidFill>
            </a:endParaRPr>
          </a:p>
        </p:txBody>
      </p:sp>
      <p:sp>
        <p:nvSpPr>
          <p:cNvPr id="9" name="TextBox 8"/>
          <p:cNvSpPr txBox="1"/>
          <p:nvPr/>
        </p:nvSpPr>
        <p:spPr>
          <a:xfrm>
            <a:off x="358587" y="1509059"/>
            <a:ext cx="2375647" cy="4247317"/>
          </a:xfrm>
          <a:prstGeom prst="rect">
            <a:avLst/>
          </a:prstGeom>
          <a:noFill/>
        </p:spPr>
        <p:txBody>
          <a:bodyPr wrap="square" rtlCol="0">
            <a:spAutoFit/>
          </a:bodyPr>
          <a:lstStyle/>
          <a:p>
            <a:r>
              <a:rPr lang="en-US" dirty="0" smtClean="0">
                <a:solidFill>
                  <a:schemeClr val="bg1"/>
                </a:solidFill>
              </a:rPr>
              <a:t>According to recent studies, a little more than half of Earth’s interior heat amount is </a:t>
            </a:r>
            <a:r>
              <a:rPr lang="en-US" b="1" dirty="0" smtClean="0">
                <a:solidFill>
                  <a:schemeClr val="bg1"/>
                </a:solidFill>
              </a:rPr>
              <a:t>PRIMORDIAL HEAT</a:t>
            </a:r>
            <a:r>
              <a:rPr lang="en-US" dirty="0" smtClean="0">
                <a:solidFill>
                  <a:schemeClr val="bg1"/>
                </a:solidFill>
              </a:rPr>
              <a:t>, left over when Earth </a:t>
            </a:r>
            <a:r>
              <a:rPr lang="en-US" dirty="0">
                <a:solidFill>
                  <a:schemeClr val="bg1"/>
                </a:solidFill>
              </a:rPr>
              <a:t>first coalesced from a hot ball of gas, dust, and other material</a:t>
            </a:r>
            <a:r>
              <a:rPr lang="en-US" dirty="0" smtClean="0">
                <a:solidFill>
                  <a:schemeClr val="bg1"/>
                </a:solidFill>
              </a:rPr>
              <a:t>.</a:t>
            </a:r>
          </a:p>
          <a:p>
            <a:endParaRPr lang="en-US" dirty="0">
              <a:solidFill>
                <a:schemeClr val="bg1"/>
              </a:solidFill>
            </a:endParaRPr>
          </a:p>
          <a:p>
            <a:r>
              <a:rPr lang="en-US" dirty="0" smtClean="0">
                <a:solidFill>
                  <a:schemeClr val="bg1"/>
                </a:solidFill>
              </a:rPr>
              <a:t>Heat flow from the core is necessary for maintaining the </a:t>
            </a:r>
            <a:r>
              <a:rPr lang="en-US" dirty="0" err="1" smtClean="0">
                <a:solidFill>
                  <a:schemeClr val="bg1"/>
                </a:solidFill>
              </a:rPr>
              <a:t>convecting</a:t>
            </a:r>
            <a:r>
              <a:rPr lang="en-US" dirty="0" smtClean="0">
                <a:solidFill>
                  <a:schemeClr val="bg1"/>
                </a:solidFill>
              </a:rPr>
              <a:t> outer core and the GEODYNAMO!</a:t>
            </a:r>
          </a:p>
        </p:txBody>
      </p:sp>
    </p:spTree>
    <p:extLst>
      <p:ext uri="{BB962C8B-B14F-4D97-AF65-F5344CB8AC3E}">
        <p14:creationId xmlns:p14="http://schemas.microsoft.com/office/powerpoint/2010/main" val="1204668601"/>
      </p:ext>
    </p:extLst>
  </p:cSld>
  <p:clrMapOvr>
    <a:masterClrMapping/>
  </p:clrMapOvr>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alphaModFix amt="67000"/>
          </a:blip>
          <a:stretch>
            <a:fillRect/>
          </a:stretch>
        </p:blipFill>
        <p:spPr>
          <a:xfrm>
            <a:off x="0" y="-86795"/>
            <a:ext cx="9144000" cy="7041369"/>
          </a:xfrm>
          <a:prstGeom prst="rect">
            <a:avLst/>
          </a:prstGeom>
        </p:spPr>
      </p:pic>
      <p:sp>
        <p:nvSpPr>
          <p:cNvPr id="2" name="Rectangle 1"/>
          <p:cNvSpPr/>
          <p:nvPr/>
        </p:nvSpPr>
        <p:spPr>
          <a:xfrm>
            <a:off x="807035" y="711218"/>
            <a:ext cx="7515199" cy="923330"/>
          </a:xfrm>
          <a:prstGeom prst="rect">
            <a:avLst/>
          </a:prstGeom>
          <a:noFill/>
        </p:spPr>
        <p:txBody>
          <a:bodyPr wrap="square" lIns="91440" tIns="45720" rIns="91440" bIns="45720">
            <a:spAutoFit/>
          </a:bodyPr>
          <a:lstStyle/>
          <a:p>
            <a:pPr algn="ctr"/>
            <a:r>
              <a:rPr lang="en-US" sz="5400" b="1" cap="none" spc="0"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IMPORTANT QUESTIONS:</a:t>
            </a:r>
            <a:endParaRPr lang="en-US" sz="5400"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Tree>
    <p:extLst>
      <p:ext uri="{BB962C8B-B14F-4D97-AF65-F5344CB8AC3E}">
        <p14:creationId xmlns:p14="http://schemas.microsoft.com/office/powerpoint/2010/main" val="2631913367"/>
      </p:ext>
    </p:extLst>
  </p:cSld>
  <p:clrMapOvr>
    <a:masterClrMapping/>
  </p:clrMapOvr>
  <p:timing>
    <p:tnLst>
      <p:par>
        <p:cTn xmlns:p14="http://schemas.microsoft.com/office/powerpoint/2010/mai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1" y="-1"/>
            <a:ext cx="9143999" cy="6857999"/>
          </a:xfrm>
          <a:prstGeom prst="rect">
            <a:avLst/>
          </a:prstGeom>
          <a:solidFill>
            <a:schemeClr val="tx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7" name="Picture 6"/>
          <p:cNvPicPr>
            <a:picLocks noChangeAspect="1"/>
          </p:cNvPicPr>
          <p:nvPr/>
        </p:nvPicPr>
        <p:blipFill>
          <a:blip r:embed="rId3"/>
          <a:stretch>
            <a:fillRect/>
          </a:stretch>
        </p:blipFill>
        <p:spPr>
          <a:xfrm>
            <a:off x="1120588" y="1943891"/>
            <a:ext cx="8023411" cy="4914108"/>
          </a:xfrm>
          <a:prstGeom prst="rect">
            <a:avLst/>
          </a:prstGeom>
        </p:spPr>
      </p:pic>
      <p:sp>
        <p:nvSpPr>
          <p:cNvPr id="3" name="TextBox 2"/>
          <p:cNvSpPr txBox="1"/>
          <p:nvPr/>
        </p:nvSpPr>
        <p:spPr>
          <a:xfrm>
            <a:off x="971176" y="612588"/>
            <a:ext cx="6648824" cy="1384995"/>
          </a:xfrm>
          <a:prstGeom prst="rect">
            <a:avLst/>
          </a:prstGeom>
          <a:noFill/>
        </p:spPr>
        <p:txBody>
          <a:bodyPr wrap="square" rtlCol="0">
            <a:spAutoFit/>
          </a:bodyPr>
          <a:lstStyle/>
          <a:p>
            <a:r>
              <a:rPr lang="en-US" sz="2800" b="1" dirty="0" smtClean="0">
                <a:solidFill>
                  <a:srgbClr val="FF0000"/>
                </a:solidFill>
              </a:rPr>
              <a:t>PART 1 – THE FORMATION OF THE EARTH:</a:t>
            </a:r>
          </a:p>
          <a:p>
            <a:endParaRPr lang="en-US" sz="2800" b="1" dirty="0">
              <a:solidFill>
                <a:srgbClr val="FF0000"/>
              </a:solidFill>
            </a:endParaRPr>
          </a:p>
          <a:p>
            <a:r>
              <a:rPr lang="en-US" sz="2800" b="1" dirty="0" smtClean="0">
                <a:solidFill>
                  <a:srgbClr val="FF0000"/>
                </a:solidFill>
              </a:rPr>
              <a:t>				PRIMORDIAL HEAT</a:t>
            </a:r>
            <a:endParaRPr lang="en-US" sz="2800" b="1" dirty="0">
              <a:solidFill>
                <a:srgbClr val="FF0000"/>
              </a:solidFill>
            </a:endParaRPr>
          </a:p>
        </p:txBody>
      </p:sp>
      <p:sp>
        <p:nvSpPr>
          <p:cNvPr id="9" name="TextBox 8"/>
          <p:cNvSpPr txBox="1"/>
          <p:nvPr/>
        </p:nvSpPr>
        <p:spPr>
          <a:xfrm>
            <a:off x="358587" y="1509059"/>
            <a:ext cx="2375647" cy="4801315"/>
          </a:xfrm>
          <a:prstGeom prst="rect">
            <a:avLst/>
          </a:prstGeom>
          <a:noFill/>
        </p:spPr>
        <p:txBody>
          <a:bodyPr wrap="square" rtlCol="0">
            <a:spAutoFit/>
          </a:bodyPr>
          <a:lstStyle/>
          <a:p>
            <a:r>
              <a:rPr lang="en-US" dirty="0" smtClean="0">
                <a:solidFill>
                  <a:schemeClr val="bg1"/>
                </a:solidFill>
              </a:rPr>
              <a:t>According to recent studies, a little more than half of Earth’s interior heat amount is </a:t>
            </a:r>
            <a:r>
              <a:rPr lang="en-US" b="1" dirty="0" smtClean="0">
                <a:solidFill>
                  <a:schemeClr val="bg1"/>
                </a:solidFill>
              </a:rPr>
              <a:t>PRIMORDIAL HEAT</a:t>
            </a:r>
            <a:r>
              <a:rPr lang="en-US" dirty="0" smtClean="0">
                <a:solidFill>
                  <a:schemeClr val="bg1"/>
                </a:solidFill>
              </a:rPr>
              <a:t>, left over when Earth </a:t>
            </a:r>
            <a:r>
              <a:rPr lang="en-US" dirty="0">
                <a:solidFill>
                  <a:schemeClr val="bg1"/>
                </a:solidFill>
              </a:rPr>
              <a:t>first coalesced from a hot ball of gas, dust, and other material</a:t>
            </a:r>
            <a:r>
              <a:rPr lang="en-US" dirty="0" smtClean="0">
                <a:solidFill>
                  <a:schemeClr val="bg1"/>
                </a:solidFill>
              </a:rPr>
              <a:t>.</a:t>
            </a:r>
          </a:p>
          <a:p>
            <a:endParaRPr lang="en-US" dirty="0">
              <a:solidFill>
                <a:schemeClr val="bg1"/>
              </a:solidFill>
            </a:endParaRPr>
          </a:p>
          <a:p>
            <a:r>
              <a:rPr lang="en-US" dirty="0" smtClean="0">
                <a:solidFill>
                  <a:schemeClr val="bg1"/>
                </a:solidFill>
              </a:rPr>
              <a:t>The </a:t>
            </a:r>
            <a:r>
              <a:rPr lang="en-US" dirty="0" err="1" smtClean="0">
                <a:solidFill>
                  <a:schemeClr val="bg1"/>
                </a:solidFill>
              </a:rPr>
              <a:t>geodynamo</a:t>
            </a:r>
            <a:r>
              <a:rPr lang="en-US" dirty="0" smtClean="0">
                <a:solidFill>
                  <a:schemeClr val="bg1"/>
                </a:solidFill>
              </a:rPr>
              <a:t> is responsible for Earth’s magnetic field, which is important for enabling our atmosphere, and thus retain Earth’s liquid water!</a:t>
            </a:r>
          </a:p>
        </p:txBody>
      </p:sp>
      <p:cxnSp>
        <p:nvCxnSpPr>
          <p:cNvPr id="4" name="Straight Arrow Connector 3"/>
          <p:cNvCxnSpPr/>
          <p:nvPr/>
        </p:nvCxnSpPr>
        <p:spPr>
          <a:xfrm flipV="1">
            <a:off x="1822824" y="2779059"/>
            <a:ext cx="3287058" cy="2091765"/>
          </a:xfrm>
          <a:prstGeom prst="straightConnector1">
            <a:avLst/>
          </a:prstGeom>
          <a:ln w="57150" cmpd="sng">
            <a:solidFill>
              <a:schemeClr val="bg1"/>
            </a:solidFill>
            <a:tailEnd type="arrow"/>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475999586"/>
      </p:ext>
    </p:extLst>
  </p:cSld>
  <p:clrMapOvr>
    <a:masterClrMapping/>
  </p:clrMapOvr>
  <p:timing>
    <p:tnLst>
      <p:par>
        <p:cTn xmlns:p14="http://schemas.microsoft.com/office/powerpoint/2010/mai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1" y="-1"/>
            <a:ext cx="9143999" cy="6857999"/>
          </a:xfrm>
          <a:prstGeom prst="rect">
            <a:avLst/>
          </a:prstGeom>
          <a:solidFill>
            <a:schemeClr val="tx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7" name="Picture 6"/>
          <p:cNvPicPr>
            <a:picLocks noChangeAspect="1"/>
          </p:cNvPicPr>
          <p:nvPr/>
        </p:nvPicPr>
        <p:blipFill>
          <a:blip r:embed="rId3"/>
          <a:stretch>
            <a:fillRect/>
          </a:stretch>
        </p:blipFill>
        <p:spPr>
          <a:xfrm>
            <a:off x="1120588" y="1943891"/>
            <a:ext cx="8023411" cy="4914108"/>
          </a:xfrm>
          <a:prstGeom prst="rect">
            <a:avLst/>
          </a:prstGeom>
        </p:spPr>
      </p:pic>
      <p:sp>
        <p:nvSpPr>
          <p:cNvPr id="3" name="TextBox 2"/>
          <p:cNvSpPr txBox="1"/>
          <p:nvPr/>
        </p:nvSpPr>
        <p:spPr>
          <a:xfrm>
            <a:off x="971176" y="612588"/>
            <a:ext cx="6648824" cy="1384995"/>
          </a:xfrm>
          <a:prstGeom prst="rect">
            <a:avLst/>
          </a:prstGeom>
          <a:noFill/>
        </p:spPr>
        <p:txBody>
          <a:bodyPr wrap="square" rtlCol="0">
            <a:spAutoFit/>
          </a:bodyPr>
          <a:lstStyle/>
          <a:p>
            <a:r>
              <a:rPr lang="en-US" sz="2800" b="1" dirty="0" smtClean="0">
                <a:solidFill>
                  <a:srgbClr val="FF0000"/>
                </a:solidFill>
              </a:rPr>
              <a:t>PART 1 – THE FORMATION OF THE EARTH:</a:t>
            </a:r>
          </a:p>
          <a:p>
            <a:endParaRPr lang="en-US" sz="2800" b="1" dirty="0">
              <a:solidFill>
                <a:srgbClr val="FF0000"/>
              </a:solidFill>
            </a:endParaRPr>
          </a:p>
          <a:p>
            <a:r>
              <a:rPr lang="en-US" sz="2800" b="1" dirty="0" smtClean="0">
                <a:solidFill>
                  <a:srgbClr val="FF0000"/>
                </a:solidFill>
              </a:rPr>
              <a:t>				PRIMORDIAL HEAT</a:t>
            </a:r>
            <a:endParaRPr lang="en-US" sz="2800" b="1" dirty="0">
              <a:solidFill>
                <a:srgbClr val="FF0000"/>
              </a:solidFill>
            </a:endParaRPr>
          </a:p>
        </p:txBody>
      </p:sp>
      <p:sp>
        <p:nvSpPr>
          <p:cNvPr id="9" name="TextBox 8"/>
          <p:cNvSpPr txBox="1"/>
          <p:nvPr/>
        </p:nvSpPr>
        <p:spPr>
          <a:xfrm>
            <a:off x="358587" y="1509059"/>
            <a:ext cx="2375647" cy="4247317"/>
          </a:xfrm>
          <a:prstGeom prst="rect">
            <a:avLst/>
          </a:prstGeom>
          <a:noFill/>
        </p:spPr>
        <p:txBody>
          <a:bodyPr wrap="square" rtlCol="0">
            <a:spAutoFit/>
          </a:bodyPr>
          <a:lstStyle/>
          <a:p>
            <a:r>
              <a:rPr lang="en-US" dirty="0" smtClean="0">
                <a:solidFill>
                  <a:schemeClr val="bg1"/>
                </a:solidFill>
              </a:rPr>
              <a:t>According to recent studies, a little more than half of Earth’s interior heat amount is </a:t>
            </a:r>
            <a:r>
              <a:rPr lang="en-US" b="1" dirty="0" smtClean="0">
                <a:solidFill>
                  <a:schemeClr val="bg1"/>
                </a:solidFill>
              </a:rPr>
              <a:t>PRIMORDIAL HEAT</a:t>
            </a:r>
            <a:r>
              <a:rPr lang="en-US" dirty="0" smtClean="0">
                <a:solidFill>
                  <a:schemeClr val="bg1"/>
                </a:solidFill>
              </a:rPr>
              <a:t>, left over when Earth </a:t>
            </a:r>
            <a:r>
              <a:rPr lang="en-US" dirty="0">
                <a:solidFill>
                  <a:schemeClr val="bg1"/>
                </a:solidFill>
              </a:rPr>
              <a:t>first coalesced from a hot ball of gas, dust, and other material</a:t>
            </a:r>
            <a:r>
              <a:rPr lang="en-US" dirty="0" smtClean="0">
                <a:solidFill>
                  <a:schemeClr val="bg1"/>
                </a:solidFill>
              </a:rPr>
              <a:t>.</a:t>
            </a:r>
          </a:p>
          <a:p>
            <a:endParaRPr lang="en-US" dirty="0">
              <a:solidFill>
                <a:schemeClr val="bg1"/>
              </a:solidFill>
            </a:endParaRPr>
          </a:p>
          <a:p>
            <a:r>
              <a:rPr lang="en-US" dirty="0" smtClean="0">
                <a:solidFill>
                  <a:schemeClr val="bg1"/>
                </a:solidFill>
              </a:rPr>
              <a:t>THE REMAINING HEAT GENERATED WITHIN THE EARTH COMES FROM THE RESULT OF </a:t>
            </a:r>
            <a:r>
              <a:rPr lang="en-US" b="1" i="1" dirty="0" smtClean="0">
                <a:solidFill>
                  <a:schemeClr val="bg1"/>
                </a:solidFill>
              </a:rPr>
              <a:t>NUCLEAR REACTIONS </a:t>
            </a:r>
            <a:r>
              <a:rPr lang="en-US" dirty="0" smtClean="0">
                <a:solidFill>
                  <a:schemeClr val="bg1"/>
                </a:solidFill>
              </a:rPr>
              <a:t>.</a:t>
            </a:r>
            <a:endParaRPr lang="en-US" dirty="0">
              <a:solidFill>
                <a:schemeClr val="bg1"/>
              </a:solidFill>
            </a:endParaRPr>
          </a:p>
        </p:txBody>
      </p:sp>
    </p:spTree>
    <p:extLst>
      <p:ext uri="{BB962C8B-B14F-4D97-AF65-F5344CB8AC3E}">
        <p14:creationId xmlns:p14="http://schemas.microsoft.com/office/powerpoint/2010/main" val="3482612800"/>
      </p:ext>
    </p:extLst>
  </p:cSld>
  <p:clrMapOvr>
    <a:masterClrMapping/>
  </p:clrMapOvr>
  <p:timing>
    <p:tnLst>
      <p:par>
        <p:cTn xmlns:p14="http://schemas.microsoft.com/office/powerpoint/2010/mai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1" y="-1"/>
            <a:ext cx="9143999" cy="6857999"/>
          </a:xfrm>
          <a:prstGeom prst="rect">
            <a:avLst/>
          </a:prstGeom>
          <a:solidFill>
            <a:schemeClr val="tx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7" name="Picture 6"/>
          <p:cNvPicPr>
            <a:picLocks noChangeAspect="1"/>
          </p:cNvPicPr>
          <p:nvPr/>
        </p:nvPicPr>
        <p:blipFill>
          <a:blip r:embed="rId3"/>
          <a:stretch>
            <a:fillRect/>
          </a:stretch>
        </p:blipFill>
        <p:spPr>
          <a:xfrm>
            <a:off x="1120588" y="1943891"/>
            <a:ext cx="8023411" cy="4914108"/>
          </a:xfrm>
          <a:prstGeom prst="rect">
            <a:avLst/>
          </a:prstGeom>
        </p:spPr>
      </p:pic>
      <p:sp>
        <p:nvSpPr>
          <p:cNvPr id="3" name="TextBox 2"/>
          <p:cNvSpPr txBox="1"/>
          <p:nvPr/>
        </p:nvSpPr>
        <p:spPr>
          <a:xfrm>
            <a:off x="971176" y="612588"/>
            <a:ext cx="6648824" cy="1384995"/>
          </a:xfrm>
          <a:prstGeom prst="rect">
            <a:avLst/>
          </a:prstGeom>
          <a:noFill/>
        </p:spPr>
        <p:txBody>
          <a:bodyPr wrap="square" rtlCol="0">
            <a:spAutoFit/>
          </a:bodyPr>
          <a:lstStyle/>
          <a:p>
            <a:r>
              <a:rPr lang="en-US" sz="2800" b="1" dirty="0" smtClean="0">
                <a:solidFill>
                  <a:srgbClr val="FF0000"/>
                </a:solidFill>
              </a:rPr>
              <a:t>PART 1 – THE FORMATION OF THE EARTH:</a:t>
            </a:r>
          </a:p>
          <a:p>
            <a:endParaRPr lang="en-US" sz="2800" b="1" dirty="0">
              <a:solidFill>
                <a:srgbClr val="FF0000"/>
              </a:solidFill>
            </a:endParaRPr>
          </a:p>
          <a:p>
            <a:r>
              <a:rPr lang="en-US" sz="2800" b="1" dirty="0" smtClean="0">
                <a:solidFill>
                  <a:srgbClr val="FF0000"/>
                </a:solidFill>
              </a:rPr>
              <a:t>				PRIMORDIAL HEAT</a:t>
            </a:r>
            <a:endParaRPr lang="en-US" sz="2800" b="1" dirty="0">
              <a:solidFill>
                <a:srgbClr val="FF0000"/>
              </a:solidFill>
            </a:endParaRPr>
          </a:p>
        </p:txBody>
      </p:sp>
      <p:sp>
        <p:nvSpPr>
          <p:cNvPr id="9" name="TextBox 8"/>
          <p:cNvSpPr txBox="1"/>
          <p:nvPr/>
        </p:nvSpPr>
        <p:spPr>
          <a:xfrm>
            <a:off x="358587" y="1509059"/>
            <a:ext cx="2375647" cy="4801315"/>
          </a:xfrm>
          <a:prstGeom prst="rect">
            <a:avLst/>
          </a:prstGeom>
          <a:noFill/>
        </p:spPr>
        <p:txBody>
          <a:bodyPr wrap="square" rtlCol="0">
            <a:spAutoFit/>
          </a:bodyPr>
          <a:lstStyle/>
          <a:p>
            <a:r>
              <a:rPr lang="en-US" dirty="0" smtClean="0">
                <a:solidFill>
                  <a:schemeClr val="bg1"/>
                </a:solidFill>
              </a:rPr>
              <a:t>According to recent studies, a little more than half of Earth’s interior heat amount is </a:t>
            </a:r>
            <a:r>
              <a:rPr lang="en-US" b="1" dirty="0" smtClean="0">
                <a:solidFill>
                  <a:schemeClr val="bg1"/>
                </a:solidFill>
              </a:rPr>
              <a:t>PRIMORDIAL HEAT</a:t>
            </a:r>
            <a:r>
              <a:rPr lang="en-US" dirty="0" smtClean="0">
                <a:solidFill>
                  <a:schemeClr val="bg1"/>
                </a:solidFill>
              </a:rPr>
              <a:t>, left over when Earth </a:t>
            </a:r>
            <a:r>
              <a:rPr lang="en-US" dirty="0">
                <a:solidFill>
                  <a:schemeClr val="bg1"/>
                </a:solidFill>
              </a:rPr>
              <a:t>first coalesced from a hot ball of gas, dust, and other material</a:t>
            </a:r>
            <a:r>
              <a:rPr lang="en-US" dirty="0" smtClean="0">
                <a:solidFill>
                  <a:schemeClr val="bg1"/>
                </a:solidFill>
              </a:rPr>
              <a:t>.</a:t>
            </a:r>
          </a:p>
          <a:p>
            <a:endParaRPr lang="en-US" dirty="0">
              <a:solidFill>
                <a:schemeClr val="bg1"/>
              </a:solidFill>
            </a:endParaRPr>
          </a:p>
          <a:p>
            <a:r>
              <a:rPr lang="en-US" dirty="0" smtClean="0">
                <a:solidFill>
                  <a:schemeClr val="bg1"/>
                </a:solidFill>
              </a:rPr>
              <a:t>THE REMAINING HEAT GENERATED WITHIN THE EARTH COMES FROM THE RESULT OF </a:t>
            </a:r>
            <a:r>
              <a:rPr lang="en-US" b="1" i="1" dirty="0" smtClean="0">
                <a:solidFill>
                  <a:schemeClr val="bg1"/>
                </a:solidFill>
              </a:rPr>
              <a:t>NUCLEAR REACTIONS </a:t>
            </a:r>
            <a:r>
              <a:rPr lang="en-US" dirty="0" smtClean="0">
                <a:solidFill>
                  <a:schemeClr val="bg1"/>
                </a:solidFill>
              </a:rPr>
              <a:t>.</a:t>
            </a:r>
          </a:p>
          <a:p>
            <a:endParaRPr lang="en-US" dirty="0">
              <a:solidFill>
                <a:schemeClr val="bg1"/>
              </a:solidFill>
            </a:endParaRPr>
          </a:p>
          <a:p>
            <a:r>
              <a:rPr lang="en-US" dirty="0" smtClean="0">
                <a:solidFill>
                  <a:schemeClr val="bg1"/>
                </a:solidFill>
              </a:rPr>
              <a:t>THIS IS KNOW AS</a:t>
            </a:r>
            <a:endParaRPr lang="en-US" dirty="0">
              <a:solidFill>
                <a:schemeClr val="bg1"/>
              </a:solidFill>
            </a:endParaRPr>
          </a:p>
        </p:txBody>
      </p:sp>
    </p:spTree>
    <p:extLst>
      <p:ext uri="{BB962C8B-B14F-4D97-AF65-F5344CB8AC3E}">
        <p14:creationId xmlns:p14="http://schemas.microsoft.com/office/powerpoint/2010/main" val="2917638903"/>
      </p:ext>
    </p:extLst>
  </p:cSld>
  <p:clrMapOvr>
    <a:masterClrMapping/>
  </p:clrMapOvr>
  <p:timing>
    <p:tnLst>
      <p:par>
        <p:cTn xmlns:p14="http://schemas.microsoft.com/office/powerpoint/2010/mai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1" y="-1"/>
            <a:ext cx="9143999" cy="6857999"/>
          </a:xfrm>
          <a:prstGeom prst="rect">
            <a:avLst/>
          </a:prstGeom>
          <a:solidFill>
            <a:schemeClr val="tx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7" name="Picture 6"/>
          <p:cNvPicPr>
            <a:picLocks noChangeAspect="1"/>
          </p:cNvPicPr>
          <p:nvPr/>
        </p:nvPicPr>
        <p:blipFill>
          <a:blip r:embed="rId3"/>
          <a:stretch>
            <a:fillRect/>
          </a:stretch>
        </p:blipFill>
        <p:spPr>
          <a:xfrm>
            <a:off x="1120588" y="1943891"/>
            <a:ext cx="8023411" cy="4914108"/>
          </a:xfrm>
          <a:prstGeom prst="rect">
            <a:avLst/>
          </a:prstGeom>
        </p:spPr>
      </p:pic>
      <p:sp>
        <p:nvSpPr>
          <p:cNvPr id="3" name="TextBox 2"/>
          <p:cNvSpPr txBox="1"/>
          <p:nvPr/>
        </p:nvSpPr>
        <p:spPr>
          <a:xfrm>
            <a:off x="971176" y="612588"/>
            <a:ext cx="6648824" cy="1631216"/>
          </a:xfrm>
          <a:prstGeom prst="rect">
            <a:avLst/>
          </a:prstGeom>
          <a:noFill/>
        </p:spPr>
        <p:txBody>
          <a:bodyPr wrap="square" rtlCol="0">
            <a:spAutoFit/>
          </a:bodyPr>
          <a:lstStyle/>
          <a:p>
            <a:r>
              <a:rPr lang="en-US" sz="2800" b="1" spc="50" dirty="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rPr>
              <a:t>PART 2 </a:t>
            </a:r>
            <a:r>
              <a:rPr lang="en-US" sz="2000" b="1" spc="50" dirty="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rPr>
              <a:t>– </a:t>
            </a:r>
            <a:r>
              <a:rPr lang="en-US" sz="2000" b="1" dirty="0">
                <a:solidFill>
                  <a:srgbClr val="FF0000"/>
                </a:solidFill>
              </a:rPr>
              <a:t>  </a:t>
            </a:r>
            <a:r>
              <a:rPr lang="en-US" sz="2000" b="1" spc="50" dirty="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rPr>
              <a:t>NUCLEAR REACTIONS INSIDE THE EARTH</a:t>
            </a:r>
          </a:p>
          <a:p>
            <a:endParaRPr lang="en-US" sz="2800" b="1" dirty="0">
              <a:solidFill>
                <a:srgbClr val="FF0000"/>
              </a:solidFill>
            </a:endParaRPr>
          </a:p>
          <a:p>
            <a:r>
              <a:rPr lang="en-US" sz="2800" b="1" dirty="0" smtClean="0">
                <a:solidFill>
                  <a:srgbClr val="FF0000"/>
                </a:solidFill>
              </a:rPr>
              <a:t>				</a:t>
            </a:r>
            <a:r>
              <a:rPr lang="en-US" sz="4400" b="1" dirty="0" smtClean="0">
                <a:solidFill>
                  <a:srgbClr val="FF0000"/>
                </a:solidFill>
              </a:rPr>
              <a:t>RADIOGENIC HEAT</a:t>
            </a:r>
            <a:endParaRPr lang="en-US" sz="4400" b="1" dirty="0">
              <a:solidFill>
                <a:srgbClr val="FF0000"/>
              </a:solidFill>
            </a:endParaRPr>
          </a:p>
        </p:txBody>
      </p:sp>
      <p:sp>
        <p:nvSpPr>
          <p:cNvPr id="9" name="TextBox 8"/>
          <p:cNvSpPr txBox="1"/>
          <p:nvPr/>
        </p:nvSpPr>
        <p:spPr>
          <a:xfrm>
            <a:off x="358587" y="1509059"/>
            <a:ext cx="2375647" cy="4801315"/>
          </a:xfrm>
          <a:prstGeom prst="rect">
            <a:avLst/>
          </a:prstGeom>
          <a:noFill/>
        </p:spPr>
        <p:txBody>
          <a:bodyPr wrap="square" rtlCol="0">
            <a:spAutoFit/>
          </a:bodyPr>
          <a:lstStyle/>
          <a:p>
            <a:r>
              <a:rPr lang="en-US" dirty="0" smtClean="0">
                <a:solidFill>
                  <a:schemeClr val="bg1"/>
                </a:solidFill>
              </a:rPr>
              <a:t>According to recent studies, a little more than half of Earth’s interior heat amount is </a:t>
            </a:r>
            <a:r>
              <a:rPr lang="en-US" b="1" dirty="0" smtClean="0">
                <a:solidFill>
                  <a:schemeClr val="bg1"/>
                </a:solidFill>
              </a:rPr>
              <a:t>PRIMORDIAL HEAT</a:t>
            </a:r>
            <a:r>
              <a:rPr lang="en-US" dirty="0" smtClean="0">
                <a:solidFill>
                  <a:schemeClr val="bg1"/>
                </a:solidFill>
              </a:rPr>
              <a:t>, left over when Earth </a:t>
            </a:r>
            <a:r>
              <a:rPr lang="en-US" dirty="0">
                <a:solidFill>
                  <a:schemeClr val="bg1"/>
                </a:solidFill>
              </a:rPr>
              <a:t>first coalesced from a hot ball of gas, dust, and other material</a:t>
            </a:r>
            <a:r>
              <a:rPr lang="en-US" dirty="0" smtClean="0">
                <a:solidFill>
                  <a:schemeClr val="bg1"/>
                </a:solidFill>
              </a:rPr>
              <a:t>.</a:t>
            </a:r>
          </a:p>
          <a:p>
            <a:endParaRPr lang="en-US" dirty="0">
              <a:solidFill>
                <a:schemeClr val="bg1"/>
              </a:solidFill>
            </a:endParaRPr>
          </a:p>
          <a:p>
            <a:r>
              <a:rPr lang="en-US" dirty="0" smtClean="0">
                <a:solidFill>
                  <a:schemeClr val="bg1"/>
                </a:solidFill>
              </a:rPr>
              <a:t>THE REMAINING HEAT GENERATED WITHIN THE EARTH COMES FROM THE RESULT OF </a:t>
            </a:r>
            <a:r>
              <a:rPr lang="en-US" b="1" i="1" dirty="0" smtClean="0">
                <a:solidFill>
                  <a:schemeClr val="bg1"/>
                </a:solidFill>
              </a:rPr>
              <a:t>NUCLEAR REACTIONS </a:t>
            </a:r>
            <a:r>
              <a:rPr lang="en-US" dirty="0" smtClean="0">
                <a:solidFill>
                  <a:schemeClr val="bg1"/>
                </a:solidFill>
              </a:rPr>
              <a:t>.</a:t>
            </a:r>
          </a:p>
          <a:p>
            <a:endParaRPr lang="en-US" dirty="0">
              <a:solidFill>
                <a:schemeClr val="bg1"/>
              </a:solidFill>
            </a:endParaRPr>
          </a:p>
          <a:p>
            <a:r>
              <a:rPr lang="en-US" dirty="0" smtClean="0">
                <a:solidFill>
                  <a:schemeClr val="bg1"/>
                </a:solidFill>
              </a:rPr>
              <a:t>THIS IS KNOW AS</a:t>
            </a:r>
            <a:endParaRPr lang="en-US" dirty="0">
              <a:solidFill>
                <a:schemeClr val="bg1"/>
              </a:solidFill>
            </a:endParaRPr>
          </a:p>
        </p:txBody>
      </p:sp>
    </p:spTree>
    <p:extLst>
      <p:ext uri="{BB962C8B-B14F-4D97-AF65-F5344CB8AC3E}">
        <p14:creationId xmlns:p14="http://schemas.microsoft.com/office/powerpoint/2010/main" val="2629815747"/>
      </p:ext>
    </p:extLst>
  </p:cSld>
  <p:clrMapOvr>
    <a:masterClrMapping/>
  </p:clrMapOvr>
  <p:timing>
    <p:tnLst>
      <p:par>
        <p:cTn xmlns:p14="http://schemas.microsoft.com/office/powerpoint/2010/mai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1" y="-1"/>
            <a:ext cx="9143999" cy="6857999"/>
          </a:xfrm>
          <a:prstGeom prst="rect">
            <a:avLst/>
          </a:prstGeom>
          <a:solidFill>
            <a:schemeClr val="tx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2" name="Picture 1" descr="Screen Shot 2015-03-17 at 9.58.02 A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77157" y="0"/>
            <a:ext cx="6932274" cy="6858000"/>
          </a:xfrm>
          <a:prstGeom prst="rect">
            <a:avLst/>
          </a:prstGeom>
        </p:spPr>
      </p:pic>
      <p:sp>
        <p:nvSpPr>
          <p:cNvPr id="3" name="TextBox 2"/>
          <p:cNvSpPr txBox="1"/>
          <p:nvPr/>
        </p:nvSpPr>
        <p:spPr>
          <a:xfrm>
            <a:off x="971176" y="612588"/>
            <a:ext cx="6648824" cy="1631216"/>
          </a:xfrm>
          <a:prstGeom prst="rect">
            <a:avLst/>
          </a:prstGeom>
          <a:noFill/>
        </p:spPr>
        <p:txBody>
          <a:bodyPr wrap="square" rtlCol="0">
            <a:spAutoFit/>
          </a:bodyPr>
          <a:lstStyle/>
          <a:p>
            <a:r>
              <a:rPr lang="en-US" sz="2800" b="1" spc="50" dirty="0"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rPr>
              <a:t>PART 2 – </a:t>
            </a:r>
            <a:r>
              <a:rPr lang="en-US" sz="2800" b="1" dirty="0" smtClean="0">
                <a:solidFill>
                  <a:srgbClr val="FF0000"/>
                </a:solidFill>
              </a:rPr>
              <a:t>  </a:t>
            </a:r>
            <a:r>
              <a:rPr lang="en-US" sz="2000" b="1" spc="50" dirty="0"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rPr>
              <a:t>NUCLEAR REACTIONS INSIDE THE EARTH</a:t>
            </a:r>
          </a:p>
          <a:p>
            <a:endParaRPr lang="en-US" sz="2800" b="1" dirty="0">
              <a:solidFill>
                <a:srgbClr val="FF0000"/>
              </a:solidFill>
            </a:endParaRPr>
          </a:p>
          <a:p>
            <a:r>
              <a:rPr lang="en-US" sz="2800" b="1" dirty="0" smtClean="0">
                <a:solidFill>
                  <a:srgbClr val="FF0000"/>
                </a:solidFill>
              </a:rPr>
              <a:t>				</a:t>
            </a:r>
            <a:r>
              <a:rPr lang="en-US" sz="4400" b="1" dirty="0" smtClean="0">
                <a:solidFill>
                  <a:srgbClr val="FF0000"/>
                </a:solidFill>
              </a:rPr>
              <a:t>RADIOGENIC HEAT</a:t>
            </a:r>
            <a:endParaRPr lang="en-US" sz="4400" b="1" dirty="0">
              <a:solidFill>
                <a:srgbClr val="FF0000"/>
              </a:solidFill>
            </a:endParaRPr>
          </a:p>
        </p:txBody>
      </p:sp>
      <p:pic>
        <p:nvPicPr>
          <p:cNvPr id="4" name="Picture 3" descr="Screen Shot 2015-03-17 at 10.07.04 AM.png"/>
          <p:cNvPicPr>
            <a:picLocks noChangeAspect="1"/>
          </p:cNvPicPr>
          <p:nvPr/>
        </p:nvPicPr>
        <p:blipFill>
          <a:blip r:embed="rId4">
            <a:alphaModFix amt="44000"/>
            <a:extLst>
              <a:ext uri="{28A0092B-C50C-407E-A947-70E740481C1C}">
                <a14:useLocalDpi xmlns:a14="http://schemas.microsoft.com/office/drawing/2010/main" val="0"/>
              </a:ext>
            </a:extLst>
          </a:blip>
          <a:stretch>
            <a:fillRect/>
          </a:stretch>
        </p:blipFill>
        <p:spPr>
          <a:xfrm>
            <a:off x="3772078" y="2883647"/>
            <a:ext cx="2951452" cy="1822824"/>
          </a:xfrm>
          <a:prstGeom prst="rect">
            <a:avLst/>
          </a:prstGeom>
        </p:spPr>
      </p:pic>
    </p:spTree>
    <p:extLst>
      <p:ext uri="{BB962C8B-B14F-4D97-AF65-F5344CB8AC3E}">
        <p14:creationId xmlns:p14="http://schemas.microsoft.com/office/powerpoint/2010/main" val="2348114928"/>
      </p:ext>
    </p:extLst>
  </p:cSld>
  <p:clrMapOvr>
    <a:masterClrMapping/>
  </p:clrMapOvr>
  <p:timing>
    <p:tnLst>
      <p:par>
        <p:cTn xmlns:p14="http://schemas.microsoft.com/office/powerpoint/2010/mai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14942" y="-1"/>
            <a:ext cx="9143999" cy="6857999"/>
          </a:xfrm>
          <a:prstGeom prst="rect">
            <a:avLst/>
          </a:prstGeom>
          <a:solidFill>
            <a:schemeClr val="tx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2" name="Picture 1" descr="Screen Shot 2015-03-17 at 9.58.02 A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77157" y="0"/>
            <a:ext cx="6932274" cy="6858000"/>
          </a:xfrm>
          <a:prstGeom prst="rect">
            <a:avLst/>
          </a:prstGeom>
        </p:spPr>
      </p:pic>
      <p:sp>
        <p:nvSpPr>
          <p:cNvPr id="3" name="TextBox 2"/>
          <p:cNvSpPr txBox="1"/>
          <p:nvPr/>
        </p:nvSpPr>
        <p:spPr>
          <a:xfrm>
            <a:off x="971176" y="612588"/>
            <a:ext cx="6648824" cy="1569660"/>
          </a:xfrm>
          <a:prstGeom prst="rect">
            <a:avLst/>
          </a:prstGeom>
          <a:noFill/>
        </p:spPr>
        <p:txBody>
          <a:bodyPr wrap="square" rtlCol="0">
            <a:spAutoFit/>
          </a:bodyPr>
          <a:lstStyle/>
          <a:p>
            <a:r>
              <a:rPr lang="en-US" sz="2400" b="1" spc="50" dirty="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rPr>
              <a:t>PART 2 – </a:t>
            </a:r>
            <a:r>
              <a:rPr lang="en-US" sz="2400" b="1" dirty="0">
                <a:solidFill>
                  <a:srgbClr val="FF0000"/>
                </a:solidFill>
              </a:rPr>
              <a:t>  </a:t>
            </a:r>
            <a:r>
              <a:rPr lang="en-US" sz="2000" b="1" spc="50" dirty="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rPr>
              <a:t>NUCLEAR REACTIONS INSIDE THE EARTH</a:t>
            </a:r>
          </a:p>
          <a:p>
            <a:endParaRPr lang="en-US" sz="2800" b="1" dirty="0">
              <a:solidFill>
                <a:srgbClr val="FF0000"/>
              </a:solidFill>
            </a:endParaRPr>
          </a:p>
          <a:p>
            <a:r>
              <a:rPr lang="en-US" sz="2800" b="1" dirty="0" smtClean="0">
                <a:solidFill>
                  <a:srgbClr val="FF0000"/>
                </a:solidFill>
              </a:rPr>
              <a:t>				</a:t>
            </a:r>
            <a:r>
              <a:rPr lang="en-US" sz="4400" b="1" dirty="0" smtClean="0">
                <a:solidFill>
                  <a:srgbClr val="FF0000"/>
                </a:solidFill>
              </a:rPr>
              <a:t>RADIOGENIC HEAT</a:t>
            </a:r>
            <a:endParaRPr lang="en-US" sz="4400" b="1" dirty="0">
              <a:solidFill>
                <a:srgbClr val="FF0000"/>
              </a:solidFill>
            </a:endParaRPr>
          </a:p>
        </p:txBody>
      </p:sp>
      <p:pic>
        <p:nvPicPr>
          <p:cNvPr id="4" name="Picture 3" descr="Screen Shot 2015-03-17 at 10.07.04 AM.png"/>
          <p:cNvPicPr>
            <a:picLocks noChangeAspect="1"/>
          </p:cNvPicPr>
          <p:nvPr/>
        </p:nvPicPr>
        <p:blipFill>
          <a:blip r:embed="rId4">
            <a:alphaModFix amt="44000"/>
            <a:extLst>
              <a:ext uri="{28A0092B-C50C-407E-A947-70E740481C1C}">
                <a14:useLocalDpi xmlns:a14="http://schemas.microsoft.com/office/drawing/2010/main" val="0"/>
              </a:ext>
            </a:extLst>
          </a:blip>
          <a:stretch>
            <a:fillRect/>
          </a:stretch>
        </p:blipFill>
        <p:spPr>
          <a:xfrm>
            <a:off x="3772078" y="2883647"/>
            <a:ext cx="2951452" cy="1822824"/>
          </a:xfrm>
          <a:prstGeom prst="rect">
            <a:avLst/>
          </a:prstGeom>
        </p:spPr>
      </p:pic>
      <p:sp>
        <p:nvSpPr>
          <p:cNvPr id="5" name="TextBox 4"/>
          <p:cNvSpPr txBox="1"/>
          <p:nvPr/>
        </p:nvSpPr>
        <p:spPr>
          <a:xfrm>
            <a:off x="777157" y="5020235"/>
            <a:ext cx="7515196" cy="1261884"/>
          </a:xfrm>
          <a:prstGeom prst="rect">
            <a:avLst/>
          </a:prstGeom>
          <a:noFill/>
        </p:spPr>
        <p:txBody>
          <a:bodyPr wrap="square" rtlCol="0">
            <a:spAutoFit/>
          </a:bodyPr>
          <a:lstStyle/>
          <a:p>
            <a:r>
              <a:rPr lang="en-US" sz="2400" b="1" i="1" dirty="0" smtClean="0">
                <a:solidFill>
                  <a:schemeClr val="bg1"/>
                </a:solidFill>
              </a:rPr>
              <a:t>RADIOGENIC HEAT IS PRODUCED AS A RESULT OF THE</a:t>
            </a:r>
          </a:p>
          <a:p>
            <a:r>
              <a:rPr lang="en-US" sz="2800" b="1" i="1" dirty="0" smtClean="0">
                <a:solidFill>
                  <a:schemeClr val="bg1"/>
                </a:solidFill>
              </a:rPr>
              <a:t>WEAK NUCLEAR FORCE </a:t>
            </a:r>
            <a:r>
              <a:rPr lang="en-US" sz="2400" b="1" i="1" dirty="0" smtClean="0">
                <a:solidFill>
                  <a:schemeClr val="bg1"/>
                </a:solidFill>
              </a:rPr>
              <a:t>– THE FORCE THAT GOVERNS RADIOACTIVE DECAY OF UNSTABE ISOTOPES.</a:t>
            </a:r>
            <a:endParaRPr lang="en-US" sz="2400" b="1" i="1" dirty="0">
              <a:solidFill>
                <a:schemeClr val="bg1"/>
              </a:solidFill>
            </a:endParaRPr>
          </a:p>
        </p:txBody>
      </p:sp>
    </p:spTree>
    <p:extLst>
      <p:ext uri="{BB962C8B-B14F-4D97-AF65-F5344CB8AC3E}">
        <p14:creationId xmlns:p14="http://schemas.microsoft.com/office/powerpoint/2010/main" val="3303642062"/>
      </p:ext>
    </p:extLst>
  </p:cSld>
  <p:clrMapOvr>
    <a:masterClrMapping/>
  </p:clrMapOvr>
  <p:timing>
    <p:tnLst>
      <p:par>
        <p:cTn xmlns:p14="http://schemas.microsoft.com/office/powerpoint/2010/mai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1" y="-1"/>
            <a:ext cx="9143999" cy="6857999"/>
          </a:xfrm>
          <a:prstGeom prst="rect">
            <a:avLst/>
          </a:prstGeom>
          <a:solidFill>
            <a:schemeClr val="tx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2" name="Picture 1" descr="Screen Shot 2015-03-17 at 9.58.02 A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77157" y="0"/>
            <a:ext cx="6932274" cy="6858000"/>
          </a:xfrm>
          <a:prstGeom prst="rect">
            <a:avLst/>
          </a:prstGeom>
        </p:spPr>
      </p:pic>
      <p:sp>
        <p:nvSpPr>
          <p:cNvPr id="3" name="TextBox 2"/>
          <p:cNvSpPr txBox="1"/>
          <p:nvPr/>
        </p:nvSpPr>
        <p:spPr>
          <a:xfrm>
            <a:off x="971176" y="612588"/>
            <a:ext cx="6648824" cy="523220"/>
          </a:xfrm>
          <a:prstGeom prst="rect">
            <a:avLst/>
          </a:prstGeom>
          <a:noFill/>
        </p:spPr>
        <p:txBody>
          <a:bodyPr wrap="square" rtlCol="0">
            <a:spAutoFit/>
          </a:bodyPr>
          <a:lstStyle/>
          <a:p>
            <a:r>
              <a:rPr lang="en-US" sz="2800" b="1" spc="50" dirty="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rPr>
              <a:t>PART 2 – </a:t>
            </a:r>
            <a:r>
              <a:rPr lang="en-US" sz="2800" b="1" dirty="0">
                <a:solidFill>
                  <a:srgbClr val="FF0000"/>
                </a:solidFill>
              </a:rPr>
              <a:t>  </a:t>
            </a:r>
            <a:r>
              <a:rPr lang="en-US" sz="2000" b="1" spc="50" dirty="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rPr>
              <a:t>NUCLEAR REACTIONS INSIDE THE EARTH</a:t>
            </a:r>
          </a:p>
        </p:txBody>
      </p:sp>
      <p:pic>
        <p:nvPicPr>
          <p:cNvPr id="6" name="Picture 5" descr="Screen Shot 2015-03-17 at 10.31.07 AM.png"/>
          <p:cNvPicPr>
            <a:picLocks noChangeAspect="1"/>
          </p:cNvPicPr>
          <p:nvPr/>
        </p:nvPicPr>
        <p:blipFill>
          <a:blip r:embed="rId4">
            <a:alphaModFix amt="38000"/>
            <a:extLst>
              <a:ext uri="{28A0092B-C50C-407E-A947-70E740481C1C}">
                <a14:useLocalDpi xmlns:a14="http://schemas.microsoft.com/office/drawing/2010/main" val="0"/>
              </a:ext>
            </a:extLst>
          </a:blip>
          <a:stretch>
            <a:fillRect/>
          </a:stretch>
        </p:blipFill>
        <p:spPr>
          <a:xfrm>
            <a:off x="538098" y="0"/>
            <a:ext cx="7500255" cy="6858000"/>
          </a:xfrm>
          <a:prstGeom prst="rect">
            <a:avLst/>
          </a:prstGeom>
        </p:spPr>
      </p:pic>
    </p:spTree>
    <p:extLst>
      <p:ext uri="{BB962C8B-B14F-4D97-AF65-F5344CB8AC3E}">
        <p14:creationId xmlns:p14="http://schemas.microsoft.com/office/powerpoint/2010/main" val="1704223783"/>
      </p:ext>
    </p:extLst>
  </p:cSld>
  <p:clrMapOvr>
    <a:masterClrMapping/>
  </p:clrMapOvr>
  <p:timing>
    <p:tnLst>
      <p:par>
        <p:cTn xmlns:p14="http://schemas.microsoft.com/office/powerpoint/2010/mai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1" y="-1"/>
            <a:ext cx="9143999" cy="6857999"/>
          </a:xfrm>
          <a:prstGeom prst="rect">
            <a:avLst/>
          </a:prstGeom>
          <a:solidFill>
            <a:schemeClr val="tx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2" name="Picture 1" descr="Screen Shot 2015-03-17 at 9.58.02 A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77157" y="0"/>
            <a:ext cx="6932274" cy="6858000"/>
          </a:xfrm>
          <a:prstGeom prst="rect">
            <a:avLst/>
          </a:prstGeom>
        </p:spPr>
      </p:pic>
      <p:sp>
        <p:nvSpPr>
          <p:cNvPr id="3" name="TextBox 2"/>
          <p:cNvSpPr txBox="1"/>
          <p:nvPr/>
        </p:nvSpPr>
        <p:spPr>
          <a:xfrm>
            <a:off x="971175" y="612588"/>
            <a:ext cx="7291295" cy="523220"/>
          </a:xfrm>
          <a:prstGeom prst="rect">
            <a:avLst/>
          </a:prstGeom>
          <a:noFill/>
        </p:spPr>
        <p:txBody>
          <a:bodyPr wrap="square" rtlCol="0">
            <a:spAutoFit/>
          </a:bodyPr>
          <a:lstStyle/>
          <a:p>
            <a:r>
              <a:rPr lang="en-US" sz="2800" b="1" dirty="0" smtClean="0">
                <a:solidFill>
                  <a:srgbClr val="FF0000"/>
                </a:solidFill>
              </a:rPr>
              <a:t>PART 2 </a:t>
            </a:r>
            <a:r>
              <a:rPr lang="en-US" sz="2000" b="1" spc="50" dirty="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rPr>
              <a:t>PART 2 – </a:t>
            </a:r>
            <a:r>
              <a:rPr lang="en-US" sz="2000" b="1" dirty="0">
                <a:solidFill>
                  <a:srgbClr val="FF0000"/>
                </a:solidFill>
              </a:rPr>
              <a:t>  </a:t>
            </a:r>
            <a:r>
              <a:rPr lang="en-US" sz="2000" b="1" spc="50" dirty="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rPr>
              <a:t>NUCLEAR </a:t>
            </a:r>
            <a:r>
              <a:rPr lang="en-US" sz="2000" b="1" spc="50" dirty="0"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rPr>
              <a:t>REACTIONS WITHIN THE EARTH </a:t>
            </a:r>
            <a:endParaRPr lang="en-US" sz="2000" b="1" spc="50" dirty="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endParaRPr>
          </a:p>
        </p:txBody>
      </p:sp>
      <p:pic>
        <p:nvPicPr>
          <p:cNvPr id="6" name="Picture 5" descr="Screen Shot 2015-03-17 at 10.31.07 AM.png"/>
          <p:cNvPicPr>
            <a:picLocks noChangeAspect="1"/>
          </p:cNvPicPr>
          <p:nvPr/>
        </p:nvPicPr>
        <p:blipFill>
          <a:blip r:embed="rId4">
            <a:alphaModFix amt="95000"/>
            <a:extLst>
              <a:ext uri="{28A0092B-C50C-407E-A947-70E740481C1C}">
                <a14:useLocalDpi xmlns:a14="http://schemas.microsoft.com/office/drawing/2010/main" val="0"/>
              </a:ext>
            </a:extLst>
          </a:blip>
          <a:stretch>
            <a:fillRect/>
          </a:stretch>
        </p:blipFill>
        <p:spPr>
          <a:xfrm>
            <a:off x="104804" y="0"/>
            <a:ext cx="2091575" cy="1912471"/>
          </a:xfrm>
          <a:prstGeom prst="rect">
            <a:avLst/>
          </a:prstGeom>
        </p:spPr>
      </p:pic>
      <p:pic>
        <p:nvPicPr>
          <p:cNvPr id="4" name="Picture 3" descr="Screen Shot 2015-03-17 at 10.33.13 AM.png"/>
          <p:cNvPicPr>
            <a:picLocks noChangeAspect="1"/>
          </p:cNvPicPr>
          <p:nvPr/>
        </p:nvPicPr>
        <p:blipFill>
          <a:blip r:embed="rId5">
            <a:alphaModFix amt="62000"/>
            <a:extLst>
              <a:ext uri="{28A0092B-C50C-407E-A947-70E740481C1C}">
                <a14:useLocalDpi xmlns:a14="http://schemas.microsoft.com/office/drawing/2010/main" val="0"/>
              </a:ext>
            </a:extLst>
          </a:blip>
          <a:stretch>
            <a:fillRect/>
          </a:stretch>
        </p:blipFill>
        <p:spPr>
          <a:xfrm>
            <a:off x="1030942" y="1760693"/>
            <a:ext cx="6589058" cy="5051300"/>
          </a:xfrm>
          <a:prstGeom prst="rect">
            <a:avLst/>
          </a:prstGeom>
        </p:spPr>
      </p:pic>
      <p:sp>
        <p:nvSpPr>
          <p:cNvPr id="5" name="TextBox 4"/>
          <p:cNvSpPr txBox="1"/>
          <p:nvPr/>
        </p:nvSpPr>
        <p:spPr>
          <a:xfrm>
            <a:off x="2480235" y="1052807"/>
            <a:ext cx="5946589" cy="707886"/>
          </a:xfrm>
          <a:prstGeom prst="rect">
            <a:avLst/>
          </a:prstGeom>
          <a:noFill/>
        </p:spPr>
        <p:txBody>
          <a:bodyPr wrap="square" rtlCol="0">
            <a:spAutoFit/>
          </a:bodyPr>
          <a:lstStyle/>
          <a:p>
            <a:r>
              <a:rPr lang="en-US" sz="4000" b="1" dirty="0" smtClean="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rPr>
              <a:t>RADIOGENIC HEATING</a:t>
            </a:r>
            <a:endParaRPr lang="en-US" sz="4000" b="1" dirty="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endParaRPr>
          </a:p>
        </p:txBody>
      </p:sp>
    </p:spTree>
    <p:extLst>
      <p:ext uri="{BB962C8B-B14F-4D97-AF65-F5344CB8AC3E}">
        <p14:creationId xmlns:p14="http://schemas.microsoft.com/office/powerpoint/2010/main" val="2566541946"/>
      </p:ext>
    </p:extLst>
  </p:cSld>
  <p:clrMapOvr>
    <a:masterClrMapping/>
  </p:clrMapOvr>
  <p:timing>
    <p:tnLst>
      <p:par>
        <p:cTn xmlns:p14="http://schemas.microsoft.com/office/powerpoint/2010/mai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1" y="-1"/>
            <a:ext cx="9143999" cy="6857999"/>
          </a:xfrm>
          <a:prstGeom prst="rect">
            <a:avLst/>
          </a:prstGeom>
          <a:solidFill>
            <a:schemeClr val="tx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2" name="Picture 1" descr="Screen Shot 2015-03-17 at 9.58.02 A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77157" y="0"/>
            <a:ext cx="6932274" cy="6858000"/>
          </a:xfrm>
          <a:prstGeom prst="rect">
            <a:avLst/>
          </a:prstGeom>
        </p:spPr>
      </p:pic>
      <p:sp>
        <p:nvSpPr>
          <p:cNvPr id="3" name="TextBox 2"/>
          <p:cNvSpPr txBox="1"/>
          <p:nvPr/>
        </p:nvSpPr>
        <p:spPr>
          <a:xfrm>
            <a:off x="971175" y="612588"/>
            <a:ext cx="7291295" cy="523220"/>
          </a:xfrm>
          <a:prstGeom prst="rect">
            <a:avLst/>
          </a:prstGeom>
          <a:noFill/>
        </p:spPr>
        <p:txBody>
          <a:bodyPr wrap="square" rtlCol="0">
            <a:spAutoFit/>
          </a:bodyPr>
          <a:lstStyle/>
          <a:p>
            <a:r>
              <a:rPr lang="en-US" sz="2800" b="1" dirty="0" smtClean="0">
                <a:solidFill>
                  <a:srgbClr val="FF0000"/>
                </a:solidFill>
              </a:rPr>
              <a:t>PART 2 </a:t>
            </a:r>
            <a:r>
              <a:rPr lang="en-US" sz="2000" b="1" spc="50" dirty="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rPr>
              <a:t>PART 2 – </a:t>
            </a:r>
            <a:r>
              <a:rPr lang="en-US" sz="2000" b="1" dirty="0">
                <a:solidFill>
                  <a:srgbClr val="FF0000"/>
                </a:solidFill>
              </a:rPr>
              <a:t>  </a:t>
            </a:r>
            <a:r>
              <a:rPr lang="en-US" sz="2000" b="1" spc="50" dirty="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rPr>
              <a:t>NUCLEAR </a:t>
            </a:r>
            <a:r>
              <a:rPr lang="en-US" sz="2000" b="1" spc="50" dirty="0"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rPr>
              <a:t>REACTIONS WITHIN THE EARTH </a:t>
            </a:r>
            <a:endParaRPr lang="en-US" sz="2000" b="1" spc="50" dirty="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endParaRPr>
          </a:p>
        </p:txBody>
      </p:sp>
      <p:pic>
        <p:nvPicPr>
          <p:cNvPr id="6" name="Picture 5" descr="Screen Shot 2015-03-17 at 10.31.07 AM.png"/>
          <p:cNvPicPr>
            <a:picLocks noChangeAspect="1"/>
          </p:cNvPicPr>
          <p:nvPr/>
        </p:nvPicPr>
        <p:blipFill>
          <a:blip r:embed="rId4">
            <a:alphaModFix amt="95000"/>
            <a:extLst>
              <a:ext uri="{28A0092B-C50C-407E-A947-70E740481C1C}">
                <a14:useLocalDpi xmlns:a14="http://schemas.microsoft.com/office/drawing/2010/main" val="0"/>
              </a:ext>
            </a:extLst>
          </a:blip>
          <a:stretch>
            <a:fillRect/>
          </a:stretch>
        </p:blipFill>
        <p:spPr>
          <a:xfrm>
            <a:off x="104804" y="0"/>
            <a:ext cx="2091575" cy="1912471"/>
          </a:xfrm>
          <a:prstGeom prst="rect">
            <a:avLst/>
          </a:prstGeom>
        </p:spPr>
      </p:pic>
      <p:sp>
        <p:nvSpPr>
          <p:cNvPr id="5" name="TextBox 4"/>
          <p:cNvSpPr txBox="1"/>
          <p:nvPr/>
        </p:nvSpPr>
        <p:spPr>
          <a:xfrm>
            <a:off x="2480235" y="1052807"/>
            <a:ext cx="5946589" cy="707886"/>
          </a:xfrm>
          <a:prstGeom prst="rect">
            <a:avLst/>
          </a:prstGeom>
          <a:noFill/>
        </p:spPr>
        <p:txBody>
          <a:bodyPr wrap="square" rtlCol="0">
            <a:spAutoFit/>
          </a:bodyPr>
          <a:lstStyle/>
          <a:p>
            <a:r>
              <a:rPr lang="en-US" sz="4000" b="1" dirty="0" smtClean="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rPr>
              <a:t>RADIOGENIC HEATING</a:t>
            </a:r>
            <a:endParaRPr lang="en-US" sz="4000" b="1" dirty="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endParaRPr>
          </a:p>
        </p:txBody>
      </p:sp>
      <p:pic>
        <p:nvPicPr>
          <p:cNvPr id="7" name="Picture 6"/>
          <p:cNvPicPr>
            <a:picLocks noChangeAspect="1"/>
          </p:cNvPicPr>
          <p:nvPr/>
        </p:nvPicPr>
        <p:blipFill>
          <a:blip r:embed="rId5"/>
          <a:stretch>
            <a:fillRect/>
          </a:stretch>
        </p:blipFill>
        <p:spPr>
          <a:xfrm>
            <a:off x="1618700" y="1912471"/>
            <a:ext cx="5672593" cy="4255828"/>
          </a:xfrm>
          <a:prstGeom prst="rect">
            <a:avLst/>
          </a:prstGeom>
        </p:spPr>
      </p:pic>
      <p:sp>
        <p:nvSpPr>
          <p:cNvPr id="9" name="TextBox 8"/>
          <p:cNvSpPr txBox="1"/>
          <p:nvPr/>
        </p:nvSpPr>
        <p:spPr>
          <a:xfrm>
            <a:off x="672353" y="6168299"/>
            <a:ext cx="7903882" cy="584776"/>
          </a:xfrm>
          <a:prstGeom prst="rect">
            <a:avLst/>
          </a:prstGeom>
          <a:noFill/>
        </p:spPr>
        <p:txBody>
          <a:bodyPr wrap="square" rtlCol="0">
            <a:spAutoFit/>
          </a:bodyPr>
          <a:lstStyle/>
          <a:p>
            <a:r>
              <a:rPr lang="en-US" sz="1600" dirty="0" smtClean="0">
                <a:solidFill>
                  <a:schemeClr val="bg1"/>
                </a:solidFill>
              </a:rPr>
              <a:t>THE “STANDARD MODEL” OF PARTICLE PHYSICS PLACES NEUTRINOS IN THE “LEPTON” FAMILY – INCLUDING ELECTRONS.  BUT NEUTRINOS HAVE NO CHARGE AND SMALLER MASS.</a:t>
            </a:r>
            <a:endParaRPr lang="en-US" sz="1600" dirty="0">
              <a:solidFill>
                <a:schemeClr val="bg1"/>
              </a:solidFill>
            </a:endParaRPr>
          </a:p>
        </p:txBody>
      </p:sp>
    </p:spTree>
    <p:extLst>
      <p:ext uri="{BB962C8B-B14F-4D97-AF65-F5344CB8AC3E}">
        <p14:creationId xmlns:p14="http://schemas.microsoft.com/office/powerpoint/2010/main" val="987482225"/>
      </p:ext>
    </p:extLst>
  </p:cSld>
  <p:clrMapOvr>
    <a:masterClrMapping/>
  </p:clrMapOvr>
  <p:timing>
    <p:tnLst>
      <p:par>
        <p:cTn xmlns:p14="http://schemas.microsoft.com/office/powerpoint/2010/mai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1" y="-1"/>
            <a:ext cx="9143999" cy="6857999"/>
          </a:xfrm>
          <a:prstGeom prst="rect">
            <a:avLst/>
          </a:prstGeom>
          <a:solidFill>
            <a:schemeClr val="tx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2" name="Picture 1" descr="Screen Shot 2015-03-17 at 9.58.02 A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77157" y="0"/>
            <a:ext cx="6932274" cy="6858000"/>
          </a:xfrm>
          <a:prstGeom prst="rect">
            <a:avLst/>
          </a:prstGeom>
        </p:spPr>
      </p:pic>
      <p:sp>
        <p:nvSpPr>
          <p:cNvPr id="3" name="TextBox 2"/>
          <p:cNvSpPr txBox="1"/>
          <p:nvPr/>
        </p:nvSpPr>
        <p:spPr>
          <a:xfrm>
            <a:off x="971175" y="612588"/>
            <a:ext cx="7291295" cy="523220"/>
          </a:xfrm>
          <a:prstGeom prst="rect">
            <a:avLst/>
          </a:prstGeom>
          <a:noFill/>
        </p:spPr>
        <p:txBody>
          <a:bodyPr wrap="square" rtlCol="0">
            <a:spAutoFit/>
          </a:bodyPr>
          <a:lstStyle/>
          <a:p>
            <a:r>
              <a:rPr lang="en-US" sz="2800" b="1" dirty="0" smtClean="0">
                <a:solidFill>
                  <a:srgbClr val="FF0000"/>
                </a:solidFill>
              </a:rPr>
              <a:t>PART 2 </a:t>
            </a:r>
            <a:r>
              <a:rPr lang="en-US" sz="2000" b="1" spc="50" dirty="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rPr>
              <a:t>PART 2 – </a:t>
            </a:r>
            <a:r>
              <a:rPr lang="en-US" sz="2000" b="1" dirty="0">
                <a:solidFill>
                  <a:srgbClr val="FF0000"/>
                </a:solidFill>
              </a:rPr>
              <a:t>  </a:t>
            </a:r>
            <a:r>
              <a:rPr lang="en-US" sz="2000" b="1" spc="50" dirty="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rPr>
              <a:t>NUCLEAR </a:t>
            </a:r>
            <a:r>
              <a:rPr lang="en-US" sz="2000" b="1" spc="50" dirty="0"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rPr>
              <a:t>REACTIONS WITHIN THE EARTH </a:t>
            </a:r>
            <a:endParaRPr lang="en-US" sz="2000" b="1" spc="50" dirty="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endParaRPr>
          </a:p>
        </p:txBody>
      </p:sp>
      <p:sp>
        <p:nvSpPr>
          <p:cNvPr id="5" name="TextBox 4"/>
          <p:cNvSpPr txBox="1"/>
          <p:nvPr/>
        </p:nvSpPr>
        <p:spPr>
          <a:xfrm>
            <a:off x="2480235" y="1052807"/>
            <a:ext cx="5946589" cy="707886"/>
          </a:xfrm>
          <a:prstGeom prst="rect">
            <a:avLst/>
          </a:prstGeom>
          <a:noFill/>
        </p:spPr>
        <p:txBody>
          <a:bodyPr wrap="square" rtlCol="0">
            <a:spAutoFit/>
          </a:bodyPr>
          <a:lstStyle/>
          <a:p>
            <a:r>
              <a:rPr lang="en-US" sz="4000" b="1" dirty="0" smtClean="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rPr>
              <a:t>RADIOGENIC HEATING</a:t>
            </a:r>
            <a:endParaRPr lang="en-US" sz="4000" b="1" dirty="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endParaRPr>
          </a:p>
        </p:txBody>
      </p:sp>
      <p:pic>
        <p:nvPicPr>
          <p:cNvPr id="7" name="Picture 6" descr="Screen Shot 2015-03-17 at 12.08.34 PM.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 y="1052807"/>
            <a:ext cx="9144000" cy="6133020"/>
          </a:xfrm>
          <a:prstGeom prst="rect">
            <a:avLst/>
          </a:prstGeom>
        </p:spPr>
      </p:pic>
      <p:pic>
        <p:nvPicPr>
          <p:cNvPr id="6" name="Picture 5" descr="Screen Shot 2015-03-17 at 10.31.07 AM.png"/>
          <p:cNvPicPr>
            <a:picLocks noChangeAspect="1"/>
          </p:cNvPicPr>
          <p:nvPr/>
        </p:nvPicPr>
        <p:blipFill>
          <a:blip r:embed="rId5">
            <a:alphaModFix amt="95000"/>
            <a:extLst>
              <a:ext uri="{28A0092B-C50C-407E-A947-70E740481C1C}">
                <a14:useLocalDpi xmlns:a14="http://schemas.microsoft.com/office/drawing/2010/main" val="0"/>
              </a:ext>
            </a:extLst>
          </a:blip>
          <a:stretch>
            <a:fillRect/>
          </a:stretch>
        </p:blipFill>
        <p:spPr>
          <a:xfrm>
            <a:off x="104804" y="0"/>
            <a:ext cx="2091575" cy="1912471"/>
          </a:xfrm>
          <a:prstGeom prst="rect">
            <a:avLst/>
          </a:prstGeom>
        </p:spPr>
      </p:pic>
      <p:sp>
        <p:nvSpPr>
          <p:cNvPr id="9" name="TextBox 8"/>
          <p:cNvSpPr txBox="1"/>
          <p:nvPr/>
        </p:nvSpPr>
        <p:spPr>
          <a:xfrm>
            <a:off x="2584823" y="2226235"/>
            <a:ext cx="4467412" cy="4154983"/>
          </a:xfrm>
          <a:prstGeom prst="rect">
            <a:avLst/>
          </a:prstGeom>
          <a:noFill/>
        </p:spPr>
        <p:txBody>
          <a:bodyPr wrap="square" rtlCol="0">
            <a:spAutoFit/>
          </a:bodyPr>
          <a:lstStyle/>
          <a:p>
            <a:r>
              <a:rPr lang="en-US" sz="2400" b="1" dirty="0"/>
              <a:t>Neutrinos are elementary particles that are difficult to detect because they very rarely interact with ordinary matter. There are three varieties, or “flavors,” of neutrinos: electron, </a:t>
            </a:r>
            <a:r>
              <a:rPr lang="en-US" sz="2400" b="1" dirty="0" err="1"/>
              <a:t>muon</a:t>
            </a:r>
            <a:r>
              <a:rPr lang="en-US" sz="2400" b="1" dirty="0"/>
              <a:t>, and tau. Neutrinos forged in the Sun’s core are electron neutrinos, but can change between the other two over time. </a:t>
            </a:r>
          </a:p>
        </p:txBody>
      </p:sp>
    </p:spTree>
    <p:extLst>
      <p:ext uri="{BB962C8B-B14F-4D97-AF65-F5344CB8AC3E}">
        <p14:creationId xmlns:p14="http://schemas.microsoft.com/office/powerpoint/2010/main" val="3007572841"/>
      </p:ext>
    </p:extLst>
  </p:cSld>
  <p:clrMapOvr>
    <a:masterClrMapping/>
  </p:clrMapOvr>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alphaModFix amt="67000"/>
          </a:blip>
          <a:stretch>
            <a:fillRect/>
          </a:stretch>
        </p:blipFill>
        <p:spPr>
          <a:xfrm>
            <a:off x="0" y="-56913"/>
            <a:ext cx="9144000" cy="7041369"/>
          </a:xfrm>
          <a:prstGeom prst="rect">
            <a:avLst/>
          </a:prstGeom>
        </p:spPr>
      </p:pic>
      <p:sp>
        <p:nvSpPr>
          <p:cNvPr id="2" name="Rectangle 1"/>
          <p:cNvSpPr/>
          <p:nvPr/>
        </p:nvSpPr>
        <p:spPr>
          <a:xfrm>
            <a:off x="807035" y="711218"/>
            <a:ext cx="7515199" cy="923330"/>
          </a:xfrm>
          <a:prstGeom prst="rect">
            <a:avLst/>
          </a:prstGeom>
          <a:noFill/>
        </p:spPr>
        <p:txBody>
          <a:bodyPr wrap="square" lIns="91440" tIns="45720" rIns="91440" bIns="45720">
            <a:spAutoFit/>
          </a:bodyPr>
          <a:lstStyle/>
          <a:p>
            <a:pPr algn="ctr"/>
            <a:r>
              <a:rPr lang="en-US" sz="5400" b="1" cap="none" spc="0"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IMPORTANT QUESTIONS:</a:t>
            </a:r>
            <a:endParaRPr lang="en-US" sz="5400"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3" name="TextBox 2"/>
          <p:cNvSpPr txBox="1"/>
          <p:nvPr/>
        </p:nvSpPr>
        <p:spPr>
          <a:xfrm>
            <a:off x="807035" y="2136588"/>
            <a:ext cx="7515199" cy="461665"/>
          </a:xfrm>
          <a:prstGeom prst="rect">
            <a:avLst/>
          </a:prstGeom>
          <a:noFill/>
        </p:spPr>
        <p:txBody>
          <a:bodyPr wrap="square" rtlCol="0">
            <a:spAutoFit/>
          </a:bodyPr>
          <a:lstStyle/>
          <a:p>
            <a:r>
              <a:rPr lang="en-US" sz="2400" b="1" dirty="0" smtClean="0">
                <a:solidFill>
                  <a:schemeClr val="bg1"/>
                </a:solidFill>
              </a:rPr>
              <a:t>1.   How is THERMAL ENERGY generated inside the Earth?</a:t>
            </a:r>
          </a:p>
        </p:txBody>
      </p:sp>
    </p:spTree>
    <p:extLst>
      <p:ext uri="{BB962C8B-B14F-4D97-AF65-F5344CB8AC3E}">
        <p14:creationId xmlns:p14="http://schemas.microsoft.com/office/powerpoint/2010/main" val="1858013226"/>
      </p:ext>
    </p:extLst>
  </p:cSld>
  <p:clrMapOvr>
    <a:masterClrMapping/>
  </p:clrMapOvr>
  <p:timing>
    <p:tnLst>
      <p:par>
        <p:cTn xmlns:p14="http://schemas.microsoft.com/office/powerpoint/2010/mai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1" y="-1"/>
            <a:ext cx="9143999" cy="6857999"/>
          </a:xfrm>
          <a:prstGeom prst="rect">
            <a:avLst/>
          </a:prstGeom>
          <a:solidFill>
            <a:schemeClr val="tx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2" name="Picture 1" descr="Screen Shot 2015-03-17 at 9.58.02 A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77157" y="0"/>
            <a:ext cx="6932274" cy="6858000"/>
          </a:xfrm>
          <a:prstGeom prst="rect">
            <a:avLst/>
          </a:prstGeom>
        </p:spPr>
      </p:pic>
      <p:sp>
        <p:nvSpPr>
          <p:cNvPr id="3" name="TextBox 2"/>
          <p:cNvSpPr txBox="1"/>
          <p:nvPr/>
        </p:nvSpPr>
        <p:spPr>
          <a:xfrm>
            <a:off x="971175" y="612588"/>
            <a:ext cx="7291295" cy="523220"/>
          </a:xfrm>
          <a:prstGeom prst="rect">
            <a:avLst/>
          </a:prstGeom>
          <a:noFill/>
        </p:spPr>
        <p:txBody>
          <a:bodyPr wrap="square" rtlCol="0">
            <a:spAutoFit/>
          </a:bodyPr>
          <a:lstStyle/>
          <a:p>
            <a:r>
              <a:rPr lang="en-US" sz="2800" b="1" dirty="0" smtClean="0">
                <a:solidFill>
                  <a:srgbClr val="FF0000"/>
                </a:solidFill>
              </a:rPr>
              <a:t>PART 2 </a:t>
            </a:r>
            <a:r>
              <a:rPr lang="en-US" sz="2000" b="1" spc="50" dirty="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rPr>
              <a:t>PART 2 – </a:t>
            </a:r>
            <a:r>
              <a:rPr lang="en-US" sz="2000" b="1" dirty="0">
                <a:solidFill>
                  <a:srgbClr val="FF0000"/>
                </a:solidFill>
              </a:rPr>
              <a:t>  </a:t>
            </a:r>
            <a:r>
              <a:rPr lang="en-US" sz="2000" b="1" spc="50" dirty="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rPr>
              <a:t>NUCLEAR </a:t>
            </a:r>
            <a:r>
              <a:rPr lang="en-US" sz="2000" b="1" spc="50" dirty="0"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rPr>
              <a:t>REACTIONS WITHIN THE EARTH </a:t>
            </a:r>
            <a:endParaRPr lang="en-US" sz="2000" b="1" spc="50" dirty="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endParaRPr>
          </a:p>
        </p:txBody>
      </p:sp>
      <p:sp>
        <p:nvSpPr>
          <p:cNvPr id="5" name="TextBox 4"/>
          <p:cNvSpPr txBox="1"/>
          <p:nvPr/>
        </p:nvSpPr>
        <p:spPr>
          <a:xfrm>
            <a:off x="2480235" y="1052807"/>
            <a:ext cx="5946589" cy="707886"/>
          </a:xfrm>
          <a:prstGeom prst="rect">
            <a:avLst/>
          </a:prstGeom>
          <a:noFill/>
        </p:spPr>
        <p:txBody>
          <a:bodyPr wrap="square" rtlCol="0">
            <a:spAutoFit/>
          </a:bodyPr>
          <a:lstStyle/>
          <a:p>
            <a:r>
              <a:rPr lang="en-US" sz="4000" b="1" dirty="0" smtClean="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rPr>
              <a:t>RADIOGENIC HEATING</a:t>
            </a:r>
            <a:endParaRPr lang="en-US" sz="4000" b="1" dirty="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endParaRPr>
          </a:p>
        </p:txBody>
      </p:sp>
      <p:pic>
        <p:nvPicPr>
          <p:cNvPr id="7" name="Picture 6" descr="Screen Shot 2015-03-17 at 12.08.34 PM.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 y="1052807"/>
            <a:ext cx="9144000" cy="6133020"/>
          </a:xfrm>
          <a:prstGeom prst="rect">
            <a:avLst/>
          </a:prstGeom>
        </p:spPr>
      </p:pic>
      <p:pic>
        <p:nvPicPr>
          <p:cNvPr id="6" name="Picture 5" descr="Screen Shot 2015-03-17 at 10.31.07 AM.png"/>
          <p:cNvPicPr>
            <a:picLocks noChangeAspect="1"/>
          </p:cNvPicPr>
          <p:nvPr/>
        </p:nvPicPr>
        <p:blipFill>
          <a:blip r:embed="rId5">
            <a:alphaModFix amt="95000"/>
            <a:extLst>
              <a:ext uri="{28A0092B-C50C-407E-A947-70E740481C1C}">
                <a14:useLocalDpi xmlns:a14="http://schemas.microsoft.com/office/drawing/2010/main" val="0"/>
              </a:ext>
            </a:extLst>
          </a:blip>
          <a:stretch>
            <a:fillRect/>
          </a:stretch>
        </p:blipFill>
        <p:spPr>
          <a:xfrm>
            <a:off x="104804" y="0"/>
            <a:ext cx="2091575" cy="1912471"/>
          </a:xfrm>
          <a:prstGeom prst="rect">
            <a:avLst/>
          </a:prstGeom>
        </p:spPr>
      </p:pic>
      <p:sp>
        <p:nvSpPr>
          <p:cNvPr id="9" name="TextBox 8"/>
          <p:cNvSpPr txBox="1"/>
          <p:nvPr/>
        </p:nvSpPr>
        <p:spPr>
          <a:xfrm>
            <a:off x="2480235" y="2898588"/>
            <a:ext cx="4467412" cy="1200328"/>
          </a:xfrm>
          <a:prstGeom prst="rect">
            <a:avLst/>
          </a:prstGeom>
          <a:noFill/>
        </p:spPr>
        <p:txBody>
          <a:bodyPr wrap="square" rtlCol="0">
            <a:spAutoFit/>
          </a:bodyPr>
          <a:lstStyle/>
          <a:p>
            <a:r>
              <a:rPr lang="en-US" sz="2400" b="1" dirty="0" smtClean="0"/>
              <a:t>BY FAR, MOST OF THE NEUTRINOS WE RECEIVE COME FROM INSIDE THE SUN.</a:t>
            </a:r>
            <a:endParaRPr lang="en-US" sz="2400" b="1" dirty="0"/>
          </a:p>
        </p:txBody>
      </p:sp>
    </p:spTree>
    <p:extLst>
      <p:ext uri="{BB962C8B-B14F-4D97-AF65-F5344CB8AC3E}">
        <p14:creationId xmlns:p14="http://schemas.microsoft.com/office/powerpoint/2010/main" val="4150766308"/>
      </p:ext>
    </p:extLst>
  </p:cSld>
  <p:clrMapOvr>
    <a:masterClrMapping/>
  </p:clrMapOvr>
  <p:timing>
    <p:tnLst>
      <p:par>
        <p:cTn xmlns:p14="http://schemas.microsoft.com/office/powerpoint/2010/mai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1" y="-1"/>
            <a:ext cx="9143999" cy="6857999"/>
          </a:xfrm>
          <a:prstGeom prst="rect">
            <a:avLst/>
          </a:prstGeom>
          <a:solidFill>
            <a:schemeClr val="tx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2" name="Picture 1" descr="Screen Shot 2015-03-17 at 9.58.02 A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77157" y="0"/>
            <a:ext cx="6932274" cy="6858000"/>
          </a:xfrm>
          <a:prstGeom prst="rect">
            <a:avLst/>
          </a:prstGeom>
        </p:spPr>
      </p:pic>
      <p:sp>
        <p:nvSpPr>
          <p:cNvPr id="3" name="TextBox 2"/>
          <p:cNvSpPr txBox="1"/>
          <p:nvPr/>
        </p:nvSpPr>
        <p:spPr>
          <a:xfrm>
            <a:off x="971175" y="612588"/>
            <a:ext cx="7291295" cy="523220"/>
          </a:xfrm>
          <a:prstGeom prst="rect">
            <a:avLst/>
          </a:prstGeom>
          <a:noFill/>
        </p:spPr>
        <p:txBody>
          <a:bodyPr wrap="square" rtlCol="0">
            <a:spAutoFit/>
          </a:bodyPr>
          <a:lstStyle/>
          <a:p>
            <a:r>
              <a:rPr lang="en-US" sz="2800" b="1" dirty="0" smtClean="0">
                <a:solidFill>
                  <a:srgbClr val="FF0000"/>
                </a:solidFill>
              </a:rPr>
              <a:t>PART 2 </a:t>
            </a:r>
            <a:r>
              <a:rPr lang="en-US" sz="2000" b="1" spc="50" dirty="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rPr>
              <a:t>PART 2 – </a:t>
            </a:r>
            <a:r>
              <a:rPr lang="en-US" sz="2000" b="1" dirty="0">
                <a:solidFill>
                  <a:srgbClr val="FF0000"/>
                </a:solidFill>
              </a:rPr>
              <a:t>  </a:t>
            </a:r>
            <a:r>
              <a:rPr lang="en-US" sz="2000" b="1" spc="50" dirty="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rPr>
              <a:t>NUCLEAR </a:t>
            </a:r>
            <a:r>
              <a:rPr lang="en-US" sz="2000" b="1" spc="50" dirty="0"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rPr>
              <a:t>REACTIONS WITHIN THE EARTH </a:t>
            </a:r>
            <a:endParaRPr lang="en-US" sz="2000" b="1" spc="50" dirty="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endParaRPr>
          </a:p>
        </p:txBody>
      </p:sp>
      <p:sp>
        <p:nvSpPr>
          <p:cNvPr id="5" name="TextBox 4"/>
          <p:cNvSpPr txBox="1"/>
          <p:nvPr/>
        </p:nvSpPr>
        <p:spPr>
          <a:xfrm>
            <a:off x="2480235" y="1052807"/>
            <a:ext cx="5946589" cy="707886"/>
          </a:xfrm>
          <a:prstGeom prst="rect">
            <a:avLst/>
          </a:prstGeom>
          <a:noFill/>
        </p:spPr>
        <p:txBody>
          <a:bodyPr wrap="square" rtlCol="0">
            <a:spAutoFit/>
          </a:bodyPr>
          <a:lstStyle/>
          <a:p>
            <a:r>
              <a:rPr lang="en-US" sz="4000" b="1" dirty="0" smtClean="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rPr>
              <a:t>RADIOGENIC HEATING</a:t>
            </a:r>
            <a:endParaRPr lang="en-US" sz="4000" b="1" dirty="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endParaRPr>
          </a:p>
        </p:txBody>
      </p:sp>
      <p:pic>
        <p:nvPicPr>
          <p:cNvPr id="7" name="Picture 6" descr="Screen Shot 2015-03-17 at 12.08.34 PM.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 y="1052807"/>
            <a:ext cx="9144000" cy="6133020"/>
          </a:xfrm>
          <a:prstGeom prst="rect">
            <a:avLst/>
          </a:prstGeom>
        </p:spPr>
      </p:pic>
      <p:pic>
        <p:nvPicPr>
          <p:cNvPr id="6" name="Picture 5" descr="Screen Shot 2015-03-17 at 10.31.07 AM.png"/>
          <p:cNvPicPr>
            <a:picLocks noChangeAspect="1"/>
          </p:cNvPicPr>
          <p:nvPr/>
        </p:nvPicPr>
        <p:blipFill>
          <a:blip r:embed="rId5">
            <a:alphaModFix amt="95000"/>
            <a:extLst>
              <a:ext uri="{28A0092B-C50C-407E-A947-70E740481C1C}">
                <a14:useLocalDpi xmlns:a14="http://schemas.microsoft.com/office/drawing/2010/main" val="0"/>
              </a:ext>
            </a:extLst>
          </a:blip>
          <a:stretch>
            <a:fillRect/>
          </a:stretch>
        </p:blipFill>
        <p:spPr>
          <a:xfrm>
            <a:off x="104804" y="0"/>
            <a:ext cx="2091575" cy="1912471"/>
          </a:xfrm>
          <a:prstGeom prst="rect">
            <a:avLst/>
          </a:prstGeom>
        </p:spPr>
      </p:pic>
      <p:sp>
        <p:nvSpPr>
          <p:cNvPr id="9" name="TextBox 8"/>
          <p:cNvSpPr txBox="1"/>
          <p:nvPr/>
        </p:nvSpPr>
        <p:spPr>
          <a:xfrm>
            <a:off x="2480235" y="2898588"/>
            <a:ext cx="4467412" cy="2677656"/>
          </a:xfrm>
          <a:prstGeom prst="rect">
            <a:avLst/>
          </a:prstGeom>
          <a:noFill/>
        </p:spPr>
        <p:txBody>
          <a:bodyPr wrap="square" rtlCol="0">
            <a:spAutoFit/>
          </a:bodyPr>
          <a:lstStyle/>
          <a:p>
            <a:r>
              <a:rPr lang="en-US" sz="2400" b="1" dirty="0" smtClean="0"/>
              <a:t>BY FAR, MOST OF THE NEUTRINOS WE RECEIVE COME FROM INSIDE THE SUN.</a:t>
            </a:r>
          </a:p>
          <a:p>
            <a:endParaRPr lang="en-US" sz="2400" b="1" dirty="0"/>
          </a:p>
          <a:p>
            <a:r>
              <a:rPr lang="en-US" sz="2400" b="1" dirty="0" smtClean="0"/>
              <a:t>SOME EVEN COME FROM NUCLEAR REACTORS AROUND THE EARTH.</a:t>
            </a:r>
            <a:endParaRPr lang="en-US" sz="2400" b="1" dirty="0"/>
          </a:p>
        </p:txBody>
      </p:sp>
      <p:pic>
        <p:nvPicPr>
          <p:cNvPr id="4" name="Picture 3"/>
          <p:cNvPicPr>
            <a:picLocks noChangeAspect="1"/>
          </p:cNvPicPr>
          <p:nvPr/>
        </p:nvPicPr>
        <p:blipFill>
          <a:blip r:embed="rId6"/>
          <a:stretch>
            <a:fillRect/>
          </a:stretch>
        </p:blipFill>
        <p:spPr>
          <a:xfrm>
            <a:off x="4331164" y="5173631"/>
            <a:ext cx="2004264" cy="1292874"/>
          </a:xfrm>
          <a:prstGeom prst="rect">
            <a:avLst/>
          </a:prstGeom>
        </p:spPr>
      </p:pic>
    </p:spTree>
    <p:extLst>
      <p:ext uri="{BB962C8B-B14F-4D97-AF65-F5344CB8AC3E}">
        <p14:creationId xmlns:p14="http://schemas.microsoft.com/office/powerpoint/2010/main" val="693736727"/>
      </p:ext>
    </p:extLst>
  </p:cSld>
  <p:clrMapOvr>
    <a:masterClrMapping/>
  </p:clrMapOvr>
  <p:timing>
    <p:tnLst>
      <p:par>
        <p:cTn xmlns:p14="http://schemas.microsoft.com/office/powerpoint/2010/mai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1" y="-1"/>
            <a:ext cx="9143999" cy="6857999"/>
          </a:xfrm>
          <a:prstGeom prst="rect">
            <a:avLst/>
          </a:prstGeom>
          <a:solidFill>
            <a:schemeClr val="tx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2" name="Picture 1" descr="Screen Shot 2015-03-17 at 9.58.02 A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77157" y="0"/>
            <a:ext cx="6932274" cy="6858000"/>
          </a:xfrm>
          <a:prstGeom prst="rect">
            <a:avLst/>
          </a:prstGeom>
        </p:spPr>
      </p:pic>
      <p:sp>
        <p:nvSpPr>
          <p:cNvPr id="3" name="TextBox 2"/>
          <p:cNvSpPr txBox="1"/>
          <p:nvPr/>
        </p:nvSpPr>
        <p:spPr>
          <a:xfrm>
            <a:off x="971175" y="612588"/>
            <a:ext cx="7291295" cy="523220"/>
          </a:xfrm>
          <a:prstGeom prst="rect">
            <a:avLst/>
          </a:prstGeom>
          <a:noFill/>
        </p:spPr>
        <p:txBody>
          <a:bodyPr wrap="square" rtlCol="0">
            <a:spAutoFit/>
          </a:bodyPr>
          <a:lstStyle/>
          <a:p>
            <a:r>
              <a:rPr lang="en-US" sz="2800" b="1" dirty="0" smtClean="0">
                <a:solidFill>
                  <a:srgbClr val="FF0000"/>
                </a:solidFill>
              </a:rPr>
              <a:t>PART 2 </a:t>
            </a:r>
            <a:r>
              <a:rPr lang="en-US" sz="2000" b="1" spc="50" dirty="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rPr>
              <a:t>PART 2 – </a:t>
            </a:r>
            <a:r>
              <a:rPr lang="en-US" sz="2000" b="1" dirty="0">
                <a:solidFill>
                  <a:srgbClr val="FF0000"/>
                </a:solidFill>
              </a:rPr>
              <a:t>  </a:t>
            </a:r>
            <a:r>
              <a:rPr lang="en-US" sz="2000" b="1" spc="50" dirty="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rPr>
              <a:t>NUCLEAR </a:t>
            </a:r>
            <a:r>
              <a:rPr lang="en-US" sz="2000" b="1" spc="50" dirty="0"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rPr>
              <a:t>REACTIONS WITHIN THE EARTH </a:t>
            </a:r>
            <a:endParaRPr lang="en-US" sz="2000" b="1" spc="50" dirty="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endParaRPr>
          </a:p>
        </p:txBody>
      </p:sp>
      <p:sp>
        <p:nvSpPr>
          <p:cNvPr id="5" name="TextBox 4"/>
          <p:cNvSpPr txBox="1"/>
          <p:nvPr/>
        </p:nvSpPr>
        <p:spPr>
          <a:xfrm>
            <a:off x="2480235" y="1052807"/>
            <a:ext cx="5946589" cy="707886"/>
          </a:xfrm>
          <a:prstGeom prst="rect">
            <a:avLst/>
          </a:prstGeom>
          <a:noFill/>
        </p:spPr>
        <p:txBody>
          <a:bodyPr wrap="square" rtlCol="0">
            <a:spAutoFit/>
          </a:bodyPr>
          <a:lstStyle/>
          <a:p>
            <a:r>
              <a:rPr lang="en-US" sz="4000" b="1" dirty="0" smtClean="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rPr>
              <a:t>RADIOGENIC HEATING</a:t>
            </a:r>
            <a:endParaRPr lang="en-US" sz="4000" b="1" dirty="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endParaRPr>
          </a:p>
        </p:txBody>
      </p:sp>
      <p:pic>
        <p:nvPicPr>
          <p:cNvPr id="7" name="Picture 6" descr="Screen Shot 2015-03-17 at 12.08.34 PM.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 y="1052807"/>
            <a:ext cx="9144000" cy="6133020"/>
          </a:xfrm>
          <a:prstGeom prst="rect">
            <a:avLst/>
          </a:prstGeom>
        </p:spPr>
      </p:pic>
      <p:pic>
        <p:nvPicPr>
          <p:cNvPr id="6" name="Picture 5" descr="Screen Shot 2015-03-17 at 10.31.07 AM.png"/>
          <p:cNvPicPr>
            <a:picLocks noChangeAspect="1"/>
          </p:cNvPicPr>
          <p:nvPr/>
        </p:nvPicPr>
        <p:blipFill>
          <a:blip r:embed="rId5">
            <a:alphaModFix amt="95000"/>
            <a:extLst>
              <a:ext uri="{28A0092B-C50C-407E-A947-70E740481C1C}">
                <a14:useLocalDpi xmlns:a14="http://schemas.microsoft.com/office/drawing/2010/main" val="0"/>
              </a:ext>
            </a:extLst>
          </a:blip>
          <a:stretch>
            <a:fillRect/>
          </a:stretch>
        </p:blipFill>
        <p:spPr>
          <a:xfrm>
            <a:off x="104804" y="0"/>
            <a:ext cx="2091575" cy="1912471"/>
          </a:xfrm>
          <a:prstGeom prst="rect">
            <a:avLst/>
          </a:prstGeom>
        </p:spPr>
      </p:pic>
      <p:sp>
        <p:nvSpPr>
          <p:cNvPr id="9" name="TextBox 8"/>
          <p:cNvSpPr txBox="1"/>
          <p:nvPr/>
        </p:nvSpPr>
        <p:spPr>
          <a:xfrm>
            <a:off x="2480235" y="2525059"/>
            <a:ext cx="4467412" cy="3108544"/>
          </a:xfrm>
          <a:prstGeom prst="rect">
            <a:avLst/>
          </a:prstGeom>
          <a:noFill/>
        </p:spPr>
        <p:txBody>
          <a:bodyPr wrap="square" rtlCol="0">
            <a:spAutoFit/>
          </a:bodyPr>
          <a:lstStyle/>
          <a:p>
            <a:r>
              <a:rPr lang="en-US" sz="2400" b="1" dirty="0" smtClean="0"/>
              <a:t>       </a:t>
            </a:r>
            <a:r>
              <a:rPr lang="en-US" sz="2800" b="1" dirty="0" smtClean="0"/>
              <a:t>NEUTRINO “FLUX”:</a:t>
            </a:r>
          </a:p>
          <a:p>
            <a:r>
              <a:rPr lang="en-US" sz="2800" b="1" i="1" dirty="0" smtClean="0"/>
              <a:t>APPROXIMATELY 6 MILLION NEUTRINOS PASS THROUGH EACH SQUARE CENTIMETER OF YOUR BODY (ABOUT THE SIZE OF YOUR FINGERNAIL) EVERY SECOND!</a:t>
            </a:r>
            <a:endParaRPr lang="en-US" sz="2800" b="1" i="1" dirty="0"/>
          </a:p>
        </p:txBody>
      </p:sp>
      <p:pic>
        <p:nvPicPr>
          <p:cNvPr id="4" name="Picture 3"/>
          <p:cNvPicPr>
            <a:picLocks noChangeAspect="1"/>
          </p:cNvPicPr>
          <p:nvPr/>
        </p:nvPicPr>
        <p:blipFill>
          <a:blip r:embed="rId6"/>
          <a:stretch>
            <a:fillRect/>
          </a:stretch>
        </p:blipFill>
        <p:spPr>
          <a:xfrm>
            <a:off x="5262987" y="5197147"/>
            <a:ext cx="2015560" cy="1322607"/>
          </a:xfrm>
          <a:prstGeom prst="rect">
            <a:avLst/>
          </a:prstGeom>
        </p:spPr>
      </p:pic>
    </p:spTree>
    <p:extLst>
      <p:ext uri="{BB962C8B-B14F-4D97-AF65-F5344CB8AC3E}">
        <p14:creationId xmlns:p14="http://schemas.microsoft.com/office/powerpoint/2010/main" val="2966956286"/>
      </p:ext>
    </p:extLst>
  </p:cSld>
  <p:clrMapOvr>
    <a:masterClrMapping/>
  </p:clrMapOvr>
  <p:timing>
    <p:tnLst>
      <p:par>
        <p:cTn xmlns:p14="http://schemas.microsoft.com/office/powerpoint/2010/mai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1" y="-1"/>
            <a:ext cx="9143999" cy="6857999"/>
          </a:xfrm>
          <a:prstGeom prst="rect">
            <a:avLst/>
          </a:prstGeom>
          <a:solidFill>
            <a:schemeClr val="tx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 name="TextBox 2"/>
          <p:cNvSpPr txBox="1"/>
          <p:nvPr/>
        </p:nvSpPr>
        <p:spPr>
          <a:xfrm>
            <a:off x="971175" y="612588"/>
            <a:ext cx="7291295" cy="523220"/>
          </a:xfrm>
          <a:prstGeom prst="rect">
            <a:avLst/>
          </a:prstGeom>
          <a:noFill/>
        </p:spPr>
        <p:txBody>
          <a:bodyPr wrap="square" rtlCol="0">
            <a:spAutoFit/>
          </a:bodyPr>
          <a:lstStyle/>
          <a:p>
            <a:r>
              <a:rPr lang="en-US" sz="2800" b="1" dirty="0" smtClean="0">
                <a:solidFill>
                  <a:srgbClr val="FF0000"/>
                </a:solidFill>
              </a:rPr>
              <a:t>PART 2 </a:t>
            </a:r>
            <a:r>
              <a:rPr lang="en-US" sz="2000" b="1" spc="50" dirty="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rPr>
              <a:t>PART 2 – </a:t>
            </a:r>
            <a:r>
              <a:rPr lang="en-US" sz="2000" b="1" dirty="0">
                <a:solidFill>
                  <a:srgbClr val="FF0000"/>
                </a:solidFill>
              </a:rPr>
              <a:t>  </a:t>
            </a:r>
            <a:r>
              <a:rPr lang="en-US" sz="2000" b="1" spc="50" dirty="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rPr>
              <a:t>NUCLEAR </a:t>
            </a:r>
            <a:r>
              <a:rPr lang="en-US" sz="2000" b="1" spc="50" dirty="0"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rPr>
              <a:t>REACTIONS WITHIN THE EARTH </a:t>
            </a:r>
            <a:endParaRPr lang="en-US" sz="2000" b="1" spc="50" dirty="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endParaRPr>
          </a:p>
        </p:txBody>
      </p:sp>
      <p:sp>
        <p:nvSpPr>
          <p:cNvPr id="5" name="TextBox 4"/>
          <p:cNvSpPr txBox="1"/>
          <p:nvPr/>
        </p:nvSpPr>
        <p:spPr>
          <a:xfrm>
            <a:off x="2480235" y="1052807"/>
            <a:ext cx="5946589" cy="707886"/>
          </a:xfrm>
          <a:prstGeom prst="rect">
            <a:avLst/>
          </a:prstGeom>
          <a:noFill/>
        </p:spPr>
        <p:txBody>
          <a:bodyPr wrap="square" rtlCol="0">
            <a:spAutoFit/>
          </a:bodyPr>
          <a:lstStyle/>
          <a:p>
            <a:r>
              <a:rPr lang="en-US" sz="4000" b="1" dirty="0" smtClean="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rPr>
              <a:t>RADIOGENIC HEATING</a:t>
            </a:r>
            <a:endParaRPr lang="en-US" sz="4000" b="1" dirty="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endParaRPr>
          </a:p>
        </p:txBody>
      </p:sp>
      <p:pic>
        <p:nvPicPr>
          <p:cNvPr id="6" name="Picture 5" descr="Screen Shot 2015-03-17 at 10.31.07 AM.png"/>
          <p:cNvPicPr>
            <a:picLocks noChangeAspect="1"/>
          </p:cNvPicPr>
          <p:nvPr/>
        </p:nvPicPr>
        <p:blipFill>
          <a:blip r:embed="rId3">
            <a:alphaModFix amt="95000"/>
            <a:extLst>
              <a:ext uri="{28A0092B-C50C-407E-A947-70E740481C1C}">
                <a14:useLocalDpi xmlns:a14="http://schemas.microsoft.com/office/drawing/2010/main" val="0"/>
              </a:ext>
            </a:extLst>
          </a:blip>
          <a:stretch>
            <a:fillRect/>
          </a:stretch>
        </p:blipFill>
        <p:spPr>
          <a:xfrm>
            <a:off x="104804" y="0"/>
            <a:ext cx="2091575" cy="1912471"/>
          </a:xfrm>
          <a:prstGeom prst="rect">
            <a:avLst/>
          </a:prstGeom>
        </p:spPr>
      </p:pic>
      <p:sp>
        <p:nvSpPr>
          <p:cNvPr id="10" name="Cube 9"/>
          <p:cNvSpPr/>
          <p:nvPr/>
        </p:nvSpPr>
        <p:spPr>
          <a:xfrm>
            <a:off x="1485900" y="2820987"/>
            <a:ext cx="6172200" cy="1216025"/>
          </a:xfrm>
          <a:prstGeom prst="cube">
            <a:avLst/>
          </a:prstGeom>
        </p:spPr>
        <p:style>
          <a:lnRef idx="1">
            <a:schemeClr val="accent1"/>
          </a:lnRef>
          <a:fillRef idx="3">
            <a:schemeClr val="accent1"/>
          </a:fillRef>
          <a:effectRef idx="2">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9" name="TextBox 8"/>
          <p:cNvSpPr txBox="1"/>
          <p:nvPr/>
        </p:nvSpPr>
        <p:spPr>
          <a:xfrm>
            <a:off x="1164089" y="4317099"/>
            <a:ext cx="7098381" cy="1815882"/>
          </a:xfrm>
          <a:prstGeom prst="rect">
            <a:avLst/>
          </a:prstGeom>
          <a:noFill/>
        </p:spPr>
        <p:txBody>
          <a:bodyPr wrap="square" rtlCol="0">
            <a:spAutoFit/>
          </a:bodyPr>
          <a:lstStyle/>
          <a:p>
            <a:r>
              <a:rPr lang="en-US" sz="2800" b="1" dirty="0" smtClean="0">
                <a:solidFill>
                  <a:schemeClr val="bg1"/>
                </a:solidFill>
              </a:rPr>
              <a:t>THE PROBABILITY THAT A NEUTRINO OR ANTINEUTRINO WILL INTERACT </a:t>
            </a:r>
            <a:r>
              <a:rPr lang="en-US" sz="2800" b="1" i="1" dirty="0" smtClean="0">
                <a:solidFill>
                  <a:schemeClr val="bg1"/>
                </a:solidFill>
              </a:rPr>
              <a:t>PASSING THROUGH A “LIGHT-YEAR” LONG BLOCK OF LEAD </a:t>
            </a:r>
            <a:r>
              <a:rPr lang="en-US" sz="2800" b="1" dirty="0" smtClean="0">
                <a:solidFill>
                  <a:schemeClr val="bg1"/>
                </a:solidFill>
              </a:rPr>
              <a:t>IS ABOUT 50%!</a:t>
            </a:r>
            <a:endParaRPr lang="en-US" sz="2800" b="1" i="1" dirty="0">
              <a:solidFill>
                <a:schemeClr val="bg1"/>
              </a:solidFill>
            </a:endParaRPr>
          </a:p>
        </p:txBody>
      </p:sp>
      <p:sp>
        <p:nvSpPr>
          <p:cNvPr id="4" name="Left Arrow 3"/>
          <p:cNvSpPr/>
          <p:nvPr/>
        </p:nvSpPr>
        <p:spPr>
          <a:xfrm>
            <a:off x="7670156" y="3181266"/>
            <a:ext cx="978408" cy="484632"/>
          </a:xfrm>
          <a:prstGeom prst="leftArrow">
            <a:avLst/>
          </a:prstGeom>
          <a:solidFill>
            <a:srgbClr val="FF0000"/>
          </a:solidFill>
          <a:ln>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 name="TextBox 10"/>
          <p:cNvSpPr txBox="1"/>
          <p:nvPr/>
        </p:nvSpPr>
        <p:spPr>
          <a:xfrm>
            <a:off x="7887998" y="3747185"/>
            <a:ext cx="1077651" cy="276999"/>
          </a:xfrm>
          <a:prstGeom prst="rect">
            <a:avLst/>
          </a:prstGeom>
          <a:noFill/>
        </p:spPr>
        <p:txBody>
          <a:bodyPr wrap="square" rtlCol="0">
            <a:spAutoFit/>
          </a:bodyPr>
          <a:lstStyle/>
          <a:p>
            <a:r>
              <a:rPr lang="en-US" sz="1200" dirty="0" smtClean="0">
                <a:solidFill>
                  <a:schemeClr val="bg1"/>
                </a:solidFill>
              </a:rPr>
              <a:t>a neutrino</a:t>
            </a:r>
            <a:endParaRPr lang="en-US" sz="1200" dirty="0">
              <a:solidFill>
                <a:schemeClr val="bg1"/>
              </a:solidFill>
            </a:endParaRPr>
          </a:p>
        </p:txBody>
      </p:sp>
      <p:sp>
        <p:nvSpPr>
          <p:cNvPr id="12" name="TextBox 11"/>
          <p:cNvSpPr txBox="1"/>
          <p:nvPr/>
        </p:nvSpPr>
        <p:spPr>
          <a:xfrm>
            <a:off x="3412563" y="2488570"/>
            <a:ext cx="2180961" cy="276999"/>
          </a:xfrm>
          <a:prstGeom prst="rect">
            <a:avLst/>
          </a:prstGeom>
          <a:noFill/>
        </p:spPr>
        <p:txBody>
          <a:bodyPr wrap="square" rtlCol="0">
            <a:spAutoFit/>
          </a:bodyPr>
          <a:lstStyle/>
          <a:p>
            <a:r>
              <a:rPr lang="en-US" sz="1200" dirty="0">
                <a:solidFill>
                  <a:schemeClr val="bg1"/>
                </a:solidFill>
              </a:rPr>
              <a:t>o</a:t>
            </a:r>
            <a:r>
              <a:rPr lang="en-US" sz="1200" dirty="0" smtClean="0">
                <a:solidFill>
                  <a:schemeClr val="bg1"/>
                </a:solidFill>
              </a:rPr>
              <a:t>ne light-year (6 trillion miles)</a:t>
            </a:r>
            <a:endParaRPr lang="en-US" sz="1200" dirty="0">
              <a:solidFill>
                <a:schemeClr val="bg1"/>
              </a:solidFill>
            </a:endParaRPr>
          </a:p>
        </p:txBody>
      </p:sp>
      <p:cxnSp>
        <p:nvCxnSpPr>
          <p:cNvPr id="14" name="Straight Arrow Connector 13"/>
          <p:cNvCxnSpPr/>
          <p:nvPr/>
        </p:nvCxnSpPr>
        <p:spPr>
          <a:xfrm flipH="1">
            <a:off x="1975694" y="2629675"/>
            <a:ext cx="1295748" cy="0"/>
          </a:xfrm>
          <a:prstGeom prst="straightConnector1">
            <a:avLst/>
          </a:prstGeom>
          <a:ln>
            <a:solidFill>
              <a:srgbClr val="FF0000"/>
            </a:solidFill>
            <a:tailEnd type="arrow"/>
          </a:ln>
        </p:spPr>
        <p:style>
          <a:lnRef idx="2">
            <a:schemeClr val="accent1"/>
          </a:lnRef>
          <a:fillRef idx="0">
            <a:schemeClr val="accent1"/>
          </a:fillRef>
          <a:effectRef idx="1">
            <a:schemeClr val="accent1"/>
          </a:effectRef>
          <a:fontRef idx="minor">
            <a:schemeClr val="tx1"/>
          </a:fontRef>
        </p:style>
      </p:cxnSp>
      <p:cxnSp>
        <p:nvCxnSpPr>
          <p:cNvPr id="16" name="Straight Arrow Connector 15"/>
          <p:cNvCxnSpPr/>
          <p:nvPr/>
        </p:nvCxnSpPr>
        <p:spPr>
          <a:xfrm>
            <a:off x="5452403" y="2629675"/>
            <a:ext cx="2039840" cy="0"/>
          </a:xfrm>
          <a:prstGeom prst="straightConnector1">
            <a:avLst/>
          </a:prstGeom>
          <a:ln>
            <a:solidFill>
              <a:srgbClr val="FF0000"/>
            </a:solidFill>
            <a:tailEnd type="arrow"/>
          </a:ln>
        </p:spPr>
        <p:style>
          <a:lnRef idx="2">
            <a:schemeClr val="accent1"/>
          </a:lnRef>
          <a:fillRef idx="0">
            <a:schemeClr val="accent1"/>
          </a:fillRef>
          <a:effectRef idx="1">
            <a:schemeClr val="accent1"/>
          </a:effectRef>
          <a:fontRef idx="minor">
            <a:schemeClr val="tx1"/>
          </a:fontRef>
        </p:style>
      </p:cxnSp>
      <p:sp>
        <p:nvSpPr>
          <p:cNvPr id="17" name="Rectangle 16"/>
          <p:cNvSpPr/>
          <p:nvPr/>
        </p:nvSpPr>
        <p:spPr>
          <a:xfrm>
            <a:off x="718397" y="2967335"/>
            <a:ext cx="505555" cy="923330"/>
          </a:xfrm>
          <a:prstGeom prst="rect">
            <a:avLst/>
          </a:prstGeom>
          <a:noFill/>
        </p:spPr>
        <p:txBody>
          <a:bodyPr wrap="none" lIns="91440" tIns="45720" rIns="91440" bIns="45720">
            <a:spAutoFit/>
          </a:bodyPr>
          <a:lstStyle/>
          <a:p>
            <a:pPr algn="ctr"/>
            <a:r>
              <a:rPr lang="en-US" sz="540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a:t>
            </a:r>
            <a:endParaRPr lang="en-US" sz="5400"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sp>
        <p:nvSpPr>
          <p:cNvPr id="18" name="TextBox 17"/>
          <p:cNvSpPr txBox="1"/>
          <p:nvPr/>
        </p:nvSpPr>
        <p:spPr>
          <a:xfrm>
            <a:off x="6555712" y="3633074"/>
            <a:ext cx="731264" cy="369332"/>
          </a:xfrm>
          <a:prstGeom prst="rect">
            <a:avLst/>
          </a:prstGeom>
          <a:noFill/>
        </p:spPr>
        <p:txBody>
          <a:bodyPr wrap="square" rtlCol="0">
            <a:spAutoFit/>
          </a:bodyPr>
          <a:lstStyle/>
          <a:p>
            <a:r>
              <a:rPr lang="en-US" b="1" dirty="0" smtClean="0">
                <a:solidFill>
                  <a:schemeClr val="bg1"/>
                </a:solidFill>
              </a:rPr>
              <a:t>LEAD</a:t>
            </a:r>
            <a:endParaRPr lang="en-US" b="1" dirty="0">
              <a:solidFill>
                <a:schemeClr val="bg1"/>
              </a:solidFill>
            </a:endParaRPr>
          </a:p>
        </p:txBody>
      </p:sp>
    </p:spTree>
    <p:extLst>
      <p:ext uri="{BB962C8B-B14F-4D97-AF65-F5344CB8AC3E}">
        <p14:creationId xmlns:p14="http://schemas.microsoft.com/office/powerpoint/2010/main" val="1841622363"/>
      </p:ext>
    </p:extLst>
  </p:cSld>
  <p:clrMapOvr>
    <a:masterClrMapping/>
  </p:clrMapOvr>
  <p:timing>
    <p:tnLst>
      <p:par>
        <p:cTn xmlns:p14="http://schemas.microsoft.com/office/powerpoint/2010/mai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1" y="-1"/>
            <a:ext cx="9143999" cy="6857999"/>
          </a:xfrm>
          <a:prstGeom prst="rect">
            <a:avLst/>
          </a:prstGeom>
          <a:solidFill>
            <a:schemeClr val="tx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2" name="Picture 1" descr="Screen Shot 2015-03-17 at 9.58.02 AM.png"/>
          <p:cNvPicPr>
            <a:picLocks noChangeAspect="1"/>
          </p:cNvPicPr>
          <p:nvPr/>
        </p:nvPicPr>
        <p:blipFill>
          <a:blip r:embed="rId3">
            <a:alphaModFix amt="44000"/>
            <a:extLst>
              <a:ext uri="{28A0092B-C50C-407E-A947-70E740481C1C}">
                <a14:useLocalDpi xmlns:a14="http://schemas.microsoft.com/office/drawing/2010/main" val="0"/>
              </a:ext>
            </a:extLst>
          </a:blip>
          <a:stretch>
            <a:fillRect/>
          </a:stretch>
        </p:blipFill>
        <p:spPr>
          <a:xfrm>
            <a:off x="777157" y="0"/>
            <a:ext cx="6932274" cy="6858000"/>
          </a:xfrm>
          <a:prstGeom prst="rect">
            <a:avLst/>
          </a:prstGeom>
        </p:spPr>
      </p:pic>
      <p:sp>
        <p:nvSpPr>
          <p:cNvPr id="3" name="TextBox 2"/>
          <p:cNvSpPr txBox="1"/>
          <p:nvPr/>
        </p:nvSpPr>
        <p:spPr>
          <a:xfrm>
            <a:off x="971175" y="612588"/>
            <a:ext cx="7291295" cy="523220"/>
          </a:xfrm>
          <a:prstGeom prst="rect">
            <a:avLst/>
          </a:prstGeom>
          <a:noFill/>
        </p:spPr>
        <p:txBody>
          <a:bodyPr wrap="square" rtlCol="0">
            <a:spAutoFit/>
          </a:bodyPr>
          <a:lstStyle/>
          <a:p>
            <a:r>
              <a:rPr lang="en-US" sz="2800" b="1" dirty="0">
                <a:solidFill>
                  <a:srgbClr val="FF0000"/>
                </a:solidFill>
              </a:rPr>
              <a:t> </a:t>
            </a:r>
            <a:r>
              <a:rPr lang="en-US" sz="2800" b="1" dirty="0" smtClean="0">
                <a:solidFill>
                  <a:srgbClr val="FF0000"/>
                </a:solidFill>
              </a:rPr>
              <a:t>       </a:t>
            </a:r>
            <a:r>
              <a:rPr lang="en-US" sz="2000" b="1" spc="50" dirty="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rPr>
              <a:t>PART 2 – </a:t>
            </a:r>
            <a:r>
              <a:rPr lang="en-US" sz="2000" b="1" dirty="0">
                <a:solidFill>
                  <a:srgbClr val="FF0000"/>
                </a:solidFill>
              </a:rPr>
              <a:t>  </a:t>
            </a:r>
            <a:r>
              <a:rPr lang="en-US" sz="2000" b="1" spc="50" dirty="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rPr>
              <a:t>NUCLEAR </a:t>
            </a:r>
            <a:r>
              <a:rPr lang="en-US" sz="2000" b="1" spc="50" dirty="0"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rPr>
              <a:t>REACTIONS WITHIN THE EARTH </a:t>
            </a:r>
            <a:endParaRPr lang="en-US" sz="2000" b="1" spc="50" dirty="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endParaRPr>
          </a:p>
        </p:txBody>
      </p:sp>
      <p:sp>
        <p:nvSpPr>
          <p:cNvPr id="5" name="TextBox 4"/>
          <p:cNvSpPr txBox="1"/>
          <p:nvPr/>
        </p:nvSpPr>
        <p:spPr>
          <a:xfrm>
            <a:off x="2480235" y="1052807"/>
            <a:ext cx="5946589" cy="707886"/>
          </a:xfrm>
          <a:prstGeom prst="rect">
            <a:avLst/>
          </a:prstGeom>
          <a:noFill/>
        </p:spPr>
        <p:txBody>
          <a:bodyPr wrap="square" rtlCol="0">
            <a:spAutoFit/>
          </a:bodyPr>
          <a:lstStyle/>
          <a:p>
            <a:r>
              <a:rPr lang="en-US" sz="4000" b="1" dirty="0" smtClean="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rPr>
              <a:t>RADIOGENIC HEATING</a:t>
            </a:r>
            <a:endParaRPr lang="en-US" sz="4000" b="1" dirty="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endParaRPr>
          </a:p>
        </p:txBody>
      </p:sp>
      <p:pic>
        <p:nvPicPr>
          <p:cNvPr id="7" name="Picture 6" descr="Screen Shot 2015-03-17 at 10.30.11 AM.png"/>
          <p:cNvPicPr>
            <a:picLocks noChangeAspect="1"/>
          </p:cNvPicPr>
          <p:nvPr/>
        </p:nvPicPr>
        <p:blipFill>
          <a:blip r:embed="rId4">
            <a:alphaModFix amt="82000"/>
            <a:extLst>
              <a:ext uri="{28A0092B-C50C-407E-A947-70E740481C1C}">
                <a14:useLocalDpi xmlns:a14="http://schemas.microsoft.com/office/drawing/2010/main" val="0"/>
              </a:ext>
            </a:extLst>
          </a:blip>
          <a:stretch>
            <a:fillRect/>
          </a:stretch>
        </p:blipFill>
        <p:spPr>
          <a:xfrm>
            <a:off x="1819462" y="1760693"/>
            <a:ext cx="5295900" cy="3314700"/>
          </a:xfrm>
          <a:prstGeom prst="rect">
            <a:avLst/>
          </a:prstGeom>
        </p:spPr>
      </p:pic>
      <p:sp>
        <p:nvSpPr>
          <p:cNvPr id="9" name="TextBox 8"/>
          <p:cNvSpPr txBox="1"/>
          <p:nvPr/>
        </p:nvSpPr>
        <p:spPr>
          <a:xfrm>
            <a:off x="388471" y="5150099"/>
            <a:ext cx="8322235" cy="1620957"/>
          </a:xfrm>
          <a:prstGeom prst="rect">
            <a:avLst/>
          </a:prstGeom>
          <a:noFill/>
        </p:spPr>
        <p:txBody>
          <a:bodyPr wrap="square" rtlCol="0">
            <a:spAutoFit/>
          </a:bodyPr>
          <a:lstStyle/>
          <a:p>
            <a:r>
              <a:rPr lang="en-US" dirty="0" smtClean="0">
                <a:solidFill>
                  <a:schemeClr val="bg1"/>
                </a:solidFill>
              </a:rPr>
              <a:t>WHEN A NEUTRON DECAYS, A </a:t>
            </a:r>
            <a:r>
              <a:rPr lang="en-US" b="1" i="1" dirty="0" smtClean="0">
                <a:solidFill>
                  <a:schemeClr val="bg1"/>
                </a:solidFill>
              </a:rPr>
              <a:t>DOWN QUARK </a:t>
            </a:r>
            <a:r>
              <a:rPr lang="en-US" dirty="0" smtClean="0">
                <a:solidFill>
                  <a:schemeClr val="bg1"/>
                </a:solidFill>
              </a:rPr>
              <a:t>CONVERTS INTO AN </a:t>
            </a:r>
            <a:r>
              <a:rPr lang="en-US" b="1" i="1" dirty="0" smtClean="0">
                <a:solidFill>
                  <a:schemeClr val="bg1"/>
                </a:solidFill>
              </a:rPr>
              <a:t>UP QUARK</a:t>
            </a:r>
            <a:r>
              <a:rPr lang="en-US" dirty="0" smtClean="0">
                <a:solidFill>
                  <a:schemeClr val="bg1"/>
                </a:solidFill>
              </a:rPr>
              <a:t>, AND THE NEUTRON BECOMES A </a:t>
            </a:r>
            <a:r>
              <a:rPr lang="en-US" b="1" dirty="0" smtClean="0">
                <a:solidFill>
                  <a:schemeClr val="bg1"/>
                </a:solidFill>
              </a:rPr>
              <a:t>PROTON</a:t>
            </a:r>
            <a:r>
              <a:rPr lang="en-US" dirty="0" smtClean="0">
                <a:solidFill>
                  <a:schemeClr val="bg1"/>
                </a:solidFill>
              </a:rPr>
              <a:t>.  (A W</a:t>
            </a:r>
            <a:r>
              <a:rPr lang="en-US" sz="3200" baseline="30000" dirty="0" smtClean="0">
                <a:solidFill>
                  <a:schemeClr val="bg1"/>
                </a:solidFill>
              </a:rPr>
              <a:t>- </a:t>
            </a:r>
            <a:r>
              <a:rPr lang="en-US" sz="2000" baseline="30000" dirty="0" smtClean="0">
                <a:solidFill>
                  <a:schemeClr val="bg1"/>
                </a:solidFill>
              </a:rPr>
              <a:t> </a:t>
            </a:r>
            <a:r>
              <a:rPr lang="en-US" dirty="0" smtClean="0">
                <a:solidFill>
                  <a:schemeClr val="bg1"/>
                </a:solidFill>
              </a:rPr>
              <a:t>BOSON IS INVOLVED IN THIS REACTION.)</a:t>
            </a:r>
            <a:endParaRPr lang="en-US" dirty="0">
              <a:solidFill>
                <a:schemeClr val="bg1"/>
              </a:solidFill>
            </a:endParaRPr>
          </a:p>
          <a:p>
            <a:r>
              <a:rPr lang="en-US" dirty="0" smtClean="0">
                <a:solidFill>
                  <a:schemeClr val="bg1"/>
                </a:solidFill>
              </a:rPr>
              <a:t>A BIPRODUCT OF THIS DECAY IS THE RELEASE OF AN ELECTRON (OR POSITRON), AND AN ANTINEUTRINO!   THIS IS KNOWN AS A </a:t>
            </a:r>
            <a:r>
              <a:rPr lang="en-US" b="1" i="1" dirty="0" smtClean="0">
                <a:solidFill>
                  <a:schemeClr val="bg1"/>
                </a:solidFill>
              </a:rPr>
              <a:t>BETA DECAY. </a:t>
            </a:r>
            <a:r>
              <a:rPr lang="en-US" dirty="0" smtClean="0">
                <a:solidFill>
                  <a:schemeClr val="bg1"/>
                </a:solidFill>
              </a:rPr>
              <a:t>ATOMIC NUMBER INCREASES.</a:t>
            </a:r>
          </a:p>
          <a:p>
            <a:r>
              <a:rPr lang="en-US" dirty="0" smtClean="0">
                <a:solidFill>
                  <a:schemeClr val="bg1"/>
                </a:solidFill>
              </a:rPr>
              <a:t>ANTINEUTRINOS PRODUCED INSIDE THE EARTH ARE CALLED </a:t>
            </a:r>
            <a:r>
              <a:rPr lang="en-US" sz="2400" b="1" i="1" dirty="0" smtClean="0">
                <a:solidFill>
                  <a:schemeClr val="bg1"/>
                </a:solidFill>
              </a:rPr>
              <a:t>GEONEUTRINOS*</a:t>
            </a:r>
            <a:r>
              <a:rPr lang="en-US" dirty="0" smtClean="0">
                <a:solidFill>
                  <a:schemeClr val="bg1"/>
                </a:solidFill>
              </a:rPr>
              <a:t>.</a:t>
            </a:r>
            <a:endParaRPr lang="en-US" dirty="0">
              <a:solidFill>
                <a:schemeClr val="bg1"/>
              </a:solidFill>
            </a:endParaRPr>
          </a:p>
        </p:txBody>
      </p:sp>
    </p:spTree>
    <p:extLst>
      <p:ext uri="{BB962C8B-B14F-4D97-AF65-F5344CB8AC3E}">
        <p14:creationId xmlns:p14="http://schemas.microsoft.com/office/powerpoint/2010/main" val="4074345435"/>
      </p:ext>
    </p:extLst>
  </p:cSld>
  <p:clrMapOvr>
    <a:masterClrMapping/>
  </p:clrMapOvr>
  <p:timing>
    <p:tnLst>
      <p:par>
        <p:cTn xmlns:p14="http://schemas.microsoft.com/office/powerpoint/2010/mai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1" y="-1"/>
            <a:ext cx="9143999" cy="6857999"/>
          </a:xfrm>
          <a:prstGeom prst="rect">
            <a:avLst/>
          </a:prstGeom>
          <a:solidFill>
            <a:schemeClr val="tx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2" name="Picture 1" descr="Screen Shot 2015-03-17 at 9.58.02 AM.png"/>
          <p:cNvPicPr>
            <a:picLocks noChangeAspect="1"/>
          </p:cNvPicPr>
          <p:nvPr/>
        </p:nvPicPr>
        <p:blipFill>
          <a:blip r:embed="rId3">
            <a:alphaModFix amt="44000"/>
            <a:extLst>
              <a:ext uri="{28A0092B-C50C-407E-A947-70E740481C1C}">
                <a14:useLocalDpi xmlns:a14="http://schemas.microsoft.com/office/drawing/2010/main" val="0"/>
              </a:ext>
            </a:extLst>
          </a:blip>
          <a:stretch>
            <a:fillRect/>
          </a:stretch>
        </p:blipFill>
        <p:spPr>
          <a:xfrm>
            <a:off x="777157" y="0"/>
            <a:ext cx="6932274" cy="6858000"/>
          </a:xfrm>
          <a:prstGeom prst="rect">
            <a:avLst/>
          </a:prstGeom>
        </p:spPr>
      </p:pic>
      <p:sp>
        <p:nvSpPr>
          <p:cNvPr id="3" name="TextBox 2"/>
          <p:cNvSpPr txBox="1"/>
          <p:nvPr/>
        </p:nvSpPr>
        <p:spPr>
          <a:xfrm>
            <a:off x="971175" y="612588"/>
            <a:ext cx="7291295" cy="523220"/>
          </a:xfrm>
          <a:prstGeom prst="rect">
            <a:avLst/>
          </a:prstGeom>
          <a:noFill/>
        </p:spPr>
        <p:txBody>
          <a:bodyPr wrap="square" rtlCol="0">
            <a:spAutoFit/>
          </a:bodyPr>
          <a:lstStyle/>
          <a:p>
            <a:r>
              <a:rPr lang="en-US" sz="2800" b="1" dirty="0">
                <a:solidFill>
                  <a:srgbClr val="FF0000"/>
                </a:solidFill>
              </a:rPr>
              <a:t> </a:t>
            </a:r>
            <a:r>
              <a:rPr lang="en-US" sz="2800" b="1" dirty="0" smtClean="0">
                <a:solidFill>
                  <a:srgbClr val="FF0000"/>
                </a:solidFill>
              </a:rPr>
              <a:t>       </a:t>
            </a:r>
            <a:r>
              <a:rPr lang="en-US" sz="2000" b="1" spc="50" dirty="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rPr>
              <a:t>PART 2 – </a:t>
            </a:r>
            <a:r>
              <a:rPr lang="en-US" sz="2000" b="1" dirty="0">
                <a:solidFill>
                  <a:srgbClr val="FF0000"/>
                </a:solidFill>
              </a:rPr>
              <a:t>  </a:t>
            </a:r>
            <a:r>
              <a:rPr lang="en-US" sz="2000" b="1" spc="50" dirty="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rPr>
              <a:t>NUCLEAR </a:t>
            </a:r>
            <a:r>
              <a:rPr lang="en-US" sz="2000" b="1" spc="50" dirty="0"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rPr>
              <a:t>REACTIONS WITHIN THE EARTH </a:t>
            </a:r>
            <a:endParaRPr lang="en-US" sz="2000" b="1" spc="50" dirty="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endParaRPr>
          </a:p>
        </p:txBody>
      </p:sp>
      <p:sp>
        <p:nvSpPr>
          <p:cNvPr id="5" name="TextBox 4"/>
          <p:cNvSpPr txBox="1"/>
          <p:nvPr/>
        </p:nvSpPr>
        <p:spPr>
          <a:xfrm>
            <a:off x="2480235" y="1052807"/>
            <a:ext cx="5946589" cy="707886"/>
          </a:xfrm>
          <a:prstGeom prst="rect">
            <a:avLst/>
          </a:prstGeom>
          <a:noFill/>
        </p:spPr>
        <p:txBody>
          <a:bodyPr wrap="square" rtlCol="0">
            <a:spAutoFit/>
          </a:bodyPr>
          <a:lstStyle/>
          <a:p>
            <a:r>
              <a:rPr lang="en-US" sz="4000" b="1" dirty="0" smtClean="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rPr>
              <a:t>RADIOGENIC HEATING</a:t>
            </a:r>
            <a:endParaRPr lang="en-US" sz="4000" b="1" dirty="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endParaRPr>
          </a:p>
        </p:txBody>
      </p:sp>
      <p:pic>
        <p:nvPicPr>
          <p:cNvPr id="7" name="Picture 6" descr="Screen Shot 2015-03-17 at 10.30.11 AM.png"/>
          <p:cNvPicPr>
            <a:picLocks noChangeAspect="1"/>
          </p:cNvPicPr>
          <p:nvPr/>
        </p:nvPicPr>
        <p:blipFill>
          <a:blip r:embed="rId4">
            <a:alphaModFix amt="82000"/>
            <a:extLst>
              <a:ext uri="{28A0092B-C50C-407E-A947-70E740481C1C}">
                <a14:useLocalDpi xmlns:a14="http://schemas.microsoft.com/office/drawing/2010/main" val="0"/>
              </a:ext>
            </a:extLst>
          </a:blip>
          <a:stretch>
            <a:fillRect/>
          </a:stretch>
        </p:blipFill>
        <p:spPr>
          <a:xfrm>
            <a:off x="1819462" y="1760693"/>
            <a:ext cx="5295900" cy="3314700"/>
          </a:xfrm>
          <a:prstGeom prst="rect">
            <a:avLst/>
          </a:prstGeom>
        </p:spPr>
      </p:pic>
      <p:sp>
        <p:nvSpPr>
          <p:cNvPr id="9" name="TextBox 8"/>
          <p:cNvSpPr txBox="1"/>
          <p:nvPr/>
        </p:nvSpPr>
        <p:spPr>
          <a:xfrm>
            <a:off x="1434354" y="5075393"/>
            <a:ext cx="6036235" cy="738664"/>
          </a:xfrm>
          <a:prstGeom prst="rect">
            <a:avLst/>
          </a:prstGeom>
          <a:noFill/>
        </p:spPr>
        <p:txBody>
          <a:bodyPr wrap="square" rtlCol="0">
            <a:spAutoFit/>
          </a:bodyPr>
          <a:lstStyle/>
          <a:p>
            <a:r>
              <a:rPr lang="en-US" sz="2400" b="1" i="1" dirty="0" smtClean="0">
                <a:solidFill>
                  <a:schemeClr val="bg1"/>
                </a:solidFill>
              </a:rPr>
              <a:t>GEONEUTRINOS</a:t>
            </a:r>
            <a:r>
              <a:rPr lang="en-US" dirty="0">
                <a:solidFill>
                  <a:schemeClr val="bg1"/>
                </a:solidFill>
              </a:rPr>
              <a:t> </a:t>
            </a:r>
            <a:r>
              <a:rPr lang="en-US" dirty="0" smtClean="0">
                <a:solidFill>
                  <a:schemeClr val="bg1"/>
                </a:solidFill>
              </a:rPr>
              <a:t>are actually ELECTRON ANTINEUTRINOS – DIFFERING FROM NEUTRINOS BY THEIR “SPIN STATES.”</a:t>
            </a:r>
            <a:endParaRPr lang="en-US" dirty="0">
              <a:solidFill>
                <a:schemeClr val="bg1"/>
              </a:solidFill>
            </a:endParaRPr>
          </a:p>
        </p:txBody>
      </p:sp>
    </p:spTree>
    <p:extLst>
      <p:ext uri="{BB962C8B-B14F-4D97-AF65-F5344CB8AC3E}">
        <p14:creationId xmlns:p14="http://schemas.microsoft.com/office/powerpoint/2010/main" val="1764955847"/>
      </p:ext>
    </p:extLst>
  </p:cSld>
  <p:clrMapOvr>
    <a:masterClrMapping/>
  </p:clrMapOvr>
  <p:timing>
    <p:tnLst>
      <p:par>
        <p:cTn xmlns:p14="http://schemas.microsoft.com/office/powerpoint/2010/mai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1" y="-1"/>
            <a:ext cx="9143999" cy="6857999"/>
          </a:xfrm>
          <a:prstGeom prst="rect">
            <a:avLst/>
          </a:prstGeom>
          <a:solidFill>
            <a:schemeClr val="tx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2" name="Picture 1" descr="Screen Shot 2015-03-17 at 9.58.02 AM.png"/>
          <p:cNvPicPr>
            <a:picLocks noChangeAspect="1"/>
          </p:cNvPicPr>
          <p:nvPr/>
        </p:nvPicPr>
        <p:blipFill>
          <a:blip r:embed="rId3">
            <a:alphaModFix amt="44000"/>
            <a:extLst>
              <a:ext uri="{28A0092B-C50C-407E-A947-70E740481C1C}">
                <a14:useLocalDpi xmlns:a14="http://schemas.microsoft.com/office/drawing/2010/main" val="0"/>
              </a:ext>
            </a:extLst>
          </a:blip>
          <a:stretch>
            <a:fillRect/>
          </a:stretch>
        </p:blipFill>
        <p:spPr>
          <a:xfrm>
            <a:off x="777157" y="0"/>
            <a:ext cx="6932274" cy="6858000"/>
          </a:xfrm>
          <a:prstGeom prst="rect">
            <a:avLst/>
          </a:prstGeom>
        </p:spPr>
      </p:pic>
      <p:sp>
        <p:nvSpPr>
          <p:cNvPr id="3" name="TextBox 2"/>
          <p:cNvSpPr txBox="1"/>
          <p:nvPr/>
        </p:nvSpPr>
        <p:spPr>
          <a:xfrm>
            <a:off x="971175" y="612588"/>
            <a:ext cx="7291295" cy="523220"/>
          </a:xfrm>
          <a:prstGeom prst="rect">
            <a:avLst/>
          </a:prstGeom>
          <a:noFill/>
        </p:spPr>
        <p:txBody>
          <a:bodyPr wrap="square" rtlCol="0">
            <a:spAutoFit/>
          </a:bodyPr>
          <a:lstStyle/>
          <a:p>
            <a:r>
              <a:rPr lang="en-US" sz="2800" b="1" dirty="0">
                <a:solidFill>
                  <a:srgbClr val="FF0000"/>
                </a:solidFill>
              </a:rPr>
              <a:t> </a:t>
            </a:r>
            <a:r>
              <a:rPr lang="en-US" sz="2800" b="1" dirty="0" smtClean="0">
                <a:solidFill>
                  <a:srgbClr val="FF0000"/>
                </a:solidFill>
              </a:rPr>
              <a:t>       </a:t>
            </a:r>
            <a:r>
              <a:rPr lang="en-US" sz="2000" b="1" spc="50" dirty="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rPr>
              <a:t>PART 2 – </a:t>
            </a:r>
            <a:r>
              <a:rPr lang="en-US" sz="2000" b="1" dirty="0">
                <a:solidFill>
                  <a:srgbClr val="FF0000"/>
                </a:solidFill>
              </a:rPr>
              <a:t>  </a:t>
            </a:r>
            <a:r>
              <a:rPr lang="en-US" sz="2000" b="1" spc="50" dirty="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rPr>
              <a:t>NUCLEAR </a:t>
            </a:r>
            <a:r>
              <a:rPr lang="en-US" sz="2000" b="1" spc="50" dirty="0"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rPr>
              <a:t>REACTIONS WITHIN THE EARTH </a:t>
            </a:r>
            <a:endParaRPr lang="en-US" sz="2000" b="1" spc="50" dirty="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endParaRPr>
          </a:p>
        </p:txBody>
      </p:sp>
      <p:sp>
        <p:nvSpPr>
          <p:cNvPr id="5" name="TextBox 4"/>
          <p:cNvSpPr txBox="1"/>
          <p:nvPr/>
        </p:nvSpPr>
        <p:spPr>
          <a:xfrm>
            <a:off x="2480235" y="1052807"/>
            <a:ext cx="5946589" cy="707886"/>
          </a:xfrm>
          <a:prstGeom prst="rect">
            <a:avLst/>
          </a:prstGeom>
          <a:noFill/>
        </p:spPr>
        <p:txBody>
          <a:bodyPr wrap="square" rtlCol="0">
            <a:spAutoFit/>
          </a:bodyPr>
          <a:lstStyle/>
          <a:p>
            <a:r>
              <a:rPr lang="en-US" sz="4000" b="1" dirty="0" smtClean="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rPr>
              <a:t>RADIOGENIC HEATING</a:t>
            </a:r>
            <a:endParaRPr lang="en-US" sz="4000" b="1" dirty="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endParaRPr>
          </a:p>
        </p:txBody>
      </p:sp>
      <p:pic>
        <p:nvPicPr>
          <p:cNvPr id="7" name="Picture 6" descr="Screen Shot 2015-03-17 at 10.30.11 AM.png"/>
          <p:cNvPicPr>
            <a:picLocks noChangeAspect="1"/>
          </p:cNvPicPr>
          <p:nvPr/>
        </p:nvPicPr>
        <p:blipFill>
          <a:blip r:embed="rId4">
            <a:alphaModFix amt="82000"/>
            <a:extLst>
              <a:ext uri="{28A0092B-C50C-407E-A947-70E740481C1C}">
                <a14:useLocalDpi xmlns:a14="http://schemas.microsoft.com/office/drawing/2010/main" val="0"/>
              </a:ext>
            </a:extLst>
          </a:blip>
          <a:stretch>
            <a:fillRect/>
          </a:stretch>
        </p:blipFill>
        <p:spPr>
          <a:xfrm>
            <a:off x="1819462" y="1760693"/>
            <a:ext cx="5295900" cy="3314700"/>
          </a:xfrm>
          <a:prstGeom prst="rect">
            <a:avLst/>
          </a:prstGeom>
        </p:spPr>
      </p:pic>
      <p:sp>
        <p:nvSpPr>
          <p:cNvPr id="9" name="TextBox 8"/>
          <p:cNvSpPr txBox="1"/>
          <p:nvPr/>
        </p:nvSpPr>
        <p:spPr>
          <a:xfrm>
            <a:off x="1434354" y="5075393"/>
            <a:ext cx="6036235" cy="1292662"/>
          </a:xfrm>
          <a:prstGeom prst="rect">
            <a:avLst/>
          </a:prstGeom>
          <a:noFill/>
        </p:spPr>
        <p:txBody>
          <a:bodyPr wrap="square" rtlCol="0">
            <a:spAutoFit/>
          </a:bodyPr>
          <a:lstStyle/>
          <a:p>
            <a:r>
              <a:rPr lang="en-US" sz="2400" b="1" i="1" dirty="0" smtClean="0">
                <a:solidFill>
                  <a:schemeClr val="bg1"/>
                </a:solidFill>
              </a:rPr>
              <a:t>GEONEUTRINOS</a:t>
            </a:r>
            <a:r>
              <a:rPr lang="en-US" dirty="0">
                <a:solidFill>
                  <a:schemeClr val="bg1"/>
                </a:solidFill>
              </a:rPr>
              <a:t> </a:t>
            </a:r>
            <a:r>
              <a:rPr lang="en-US" dirty="0" smtClean="0">
                <a:solidFill>
                  <a:schemeClr val="bg1"/>
                </a:solidFill>
              </a:rPr>
              <a:t>are actually ELECTRON ANTINEUTRINOS – DIFFERING FROM NEUTRINOS BY THEIR “SPIN STATES.”</a:t>
            </a:r>
          </a:p>
          <a:p>
            <a:r>
              <a:rPr lang="en-US" b="1" i="1" dirty="0">
                <a:solidFill>
                  <a:srgbClr val="FFFF00"/>
                </a:solidFill>
              </a:rPr>
              <a:t>Scientists expect that </a:t>
            </a:r>
            <a:r>
              <a:rPr lang="en-US" b="1" i="1" dirty="0" err="1" smtClean="0">
                <a:solidFill>
                  <a:srgbClr val="FFFF00"/>
                </a:solidFill>
              </a:rPr>
              <a:t>geoneutrinos</a:t>
            </a:r>
            <a:r>
              <a:rPr lang="en-US" b="1" i="1" dirty="0" smtClean="0">
                <a:solidFill>
                  <a:srgbClr val="FFFF00"/>
                </a:solidFill>
              </a:rPr>
              <a:t> </a:t>
            </a:r>
            <a:r>
              <a:rPr lang="en-US" b="1" i="1" dirty="0">
                <a:solidFill>
                  <a:srgbClr val="FFFF00"/>
                </a:solidFill>
              </a:rPr>
              <a:t>will aid them in better identifying what constitutes matter deep within Earth.</a:t>
            </a:r>
          </a:p>
        </p:txBody>
      </p:sp>
    </p:spTree>
    <p:extLst>
      <p:ext uri="{BB962C8B-B14F-4D97-AF65-F5344CB8AC3E}">
        <p14:creationId xmlns:p14="http://schemas.microsoft.com/office/powerpoint/2010/main" val="4191364886"/>
      </p:ext>
    </p:extLst>
  </p:cSld>
  <p:clrMapOvr>
    <a:masterClrMapping/>
  </p:clrMapOvr>
  <p:timing>
    <p:tnLst>
      <p:par>
        <p:cTn xmlns:p14="http://schemas.microsoft.com/office/powerpoint/2010/mai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1" y="-1"/>
            <a:ext cx="9143999" cy="6857999"/>
          </a:xfrm>
          <a:prstGeom prst="rect">
            <a:avLst/>
          </a:prstGeom>
          <a:solidFill>
            <a:schemeClr val="tx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2" name="Picture 1" descr="Screen Shot 2015-03-17 at 9.58.02 AM.png"/>
          <p:cNvPicPr>
            <a:picLocks noChangeAspect="1"/>
          </p:cNvPicPr>
          <p:nvPr/>
        </p:nvPicPr>
        <p:blipFill>
          <a:blip r:embed="rId3">
            <a:alphaModFix amt="44000"/>
            <a:extLst>
              <a:ext uri="{28A0092B-C50C-407E-A947-70E740481C1C}">
                <a14:useLocalDpi xmlns:a14="http://schemas.microsoft.com/office/drawing/2010/main" val="0"/>
              </a:ext>
            </a:extLst>
          </a:blip>
          <a:stretch>
            <a:fillRect/>
          </a:stretch>
        </p:blipFill>
        <p:spPr>
          <a:xfrm>
            <a:off x="777157" y="0"/>
            <a:ext cx="6932274" cy="6858000"/>
          </a:xfrm>
          <a:prstGeom prst="rect">
            <a:avLst/>
          </a:prstGeom>
        </p:spPr>
      </p:pic>
      <p:sp>
        <p:nvSpPr>
          <p:cNvPr id="3" name="TextBox 2"/>
          <p:cNvSpPr txBox="1"/>
          <p:nvPr/>
        </p:nvSpPr>
        <p:spPr>
          <a:xfrm>
            <a:off x="971175" y="612588"/>
            <a:ext cx="7291295" cy="523220"/>
          </a:xfrm>
          <a:prstGeom prst="rect">
            <a:avLst/>
          </a:prstGeom>
          <a:noFill/>
        </p:spPr>
        <p:txBody>
          <a:bodyPr wrap="square" rtlCol="0">
            <a:spAutoFit/>
          </a:bodyPr>
          <a:lstStyle/>
          <a:p>
            <a:r>
              <a:rPr lang="en-US" sz="2800" b="1" dirty="0">
                <a:solidFill>
                  <a:srgbClr val="FF0000"/>
                </a:solidFill>
              </a:rPr>
              <a:t> </a:t>
            </a:r>
            <a:r>
              <a:rPr lang="en-US" sz="2800" b="1" dirty="0" smtClean="0">
                <a:solidFill>
                  <a:srgbClr val="FF0000"/>
                </a:solidFill>
              </a:rPr>
              <a:t>       </a:t>
            </a:r>
            <a:r>
              <a:rPr lang="en-US" sz="2000" b="1" spc="50" dirty="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rPr>
              <a:t>PART 2 – </a:t>
            </a:r>
            <a:r>
              <a:rPr lang="en-US" sz="2000" b="1" dirty="0">
                <a:solidFill>
                  <a:srgbClr val="FF0000"/>
                </a:solidFill>
              </a:rPr>
              <a:t>  </a:t>
            </a:r>
            <a:r>
              <a:rPr lang="en-US" sz="2000" b="1" spc="50" dirty="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rPr>
              <a:t>NUCLEAR </a:t>
            </a:r>
            <a:r>
              <a:rPr lang="en-US" sz="2000" b="1" spc="50" dirty="0"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rPr>
              <a:t>REACTIONS WITHIN THE EARTH </a:t>
            </a:r>
            <a:endParaRPr lang="en-US" sz="2000" b="1" spc="50" dirty="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endParaRPr>
          </a:p>
        </p:txBody>
      </p:sp>
      <p:sp>
        <p:nvSpPr>
          <p:cNvPr id="5" name="TextBox 4"/>
          <p:cNvSpPr txBox="1"/>
          <p:nvPr/>
        </p:nvSpPr>
        <p:spPr>
          <a:xfrm>
            <a:off x="2480235" y="1052807"/>
            <a:ext cx="5946589" cy="707886"/>
          </a:xfrm>
          <a:prstGeom prst="rect">
            <a:avLst/>
          </a:prstGeom>
          <a:noFill/>
        </p:spPr>
        <p:txBody>
          <a:bodyPr wrap="square" rtlCol="0">
            <a:spAutoFit/>
          </a:bodyPr>
          <a:lstStyle/>
          <a:p>
            <a:r>
              <a:rPr lang="en-US" sz="4000" b="1" dirty="0" smtClean="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rPr>
              <a:t>RADIOGENIC HEATING</a:t>
            </a:r>
            <a:endParaRPr lang="en-US" sz="4000" b="1" dirty="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endParaRPr>
          </a:p>
        </p:txBody>
      </p:sp>
      <p:sp>
        <p:nvSpPr>
          <p:cNvPr id="4" name="TextBox 3"/>
          <p:cNvSpPr txBox="1"/>
          <p:nvPr/>
        </p:nvSpPr>
        <p:spPr>
          <a:xfrm>
            <a:off x="1245298" y="2921970"/>
            <a:ext cx="6377825" cy="1846659"/>
          </a:xfrm>
          <a:prstGeom prst="rect">
            <a:avLst/>
          </a:prstGeom>
          <a:noFill/>
        </p:spPr>
        <p:txBody>
          <a:bodyPr wrap="square" rtlCol="0">
            <a:spAutoFit/>
          </a:bodyPr>
          <a:lstStyle/>
          <a:p>
            <a:r>
              <a:rPr lang="en-US" sz="2400" b="1" i="1" dirty="0">
                <a:solidFill>
                  <a:srgbClr val="FFFF00"/>
                </a:solidFill>
              </a:rPr>
              <a:t>"It's a very significant discovery and holds much promise for better understanding the composition of Earth and how Earth </a:t>
            </a:r>
            <a:r>
              <a:rPr lang="en-US" sz="2400" b="1" i="1" dirty="0" smtClean="0">
                <a:solidFill>
                  <a:srgbClr val="FFFF00"/>
                </a:solidFill>
              </a:rPr>
              <a:t>operates.”</a:t>
            </a:r>
          </a:p>
          <a:p>
            <a:endParaRPr lang="en-US" sz="2400" b="1" i="1" dirty="0">
              <a:solidFill>
                <a:srgbClr val="FFFF00"/>
              </a:solidFill>
            </a:endParaRPr>
          </a:p>
          <a:p>
            <a:r>
              <a:rPr lang="en-US" b="1" dirty="0">
                <a:solidFill>
                  <a:srgbClr val="FFFF00"/>
                </a:solidFill>
              </a:rPr>
              <a:t>Thomas Duffy, </a:t>
            </a:r>
            <a:r>
              <a:rPr lang="en-US" b="1" dirty="0" smtClean="0">
                <a:solidFill>
                  <a:srgbClr val="FFFF00"/>
                </a:solidFill>
              </a:rPr>
              <a:t>professor </a:t>
            </a:r>
            <a:r>
              <a:rPr lang="en-US" b="1" dirty="0">
                <a:solidFill>
                  <a:srgbClr val="FFFF00"/>
                </a:solidFill>
              </a:rPr>
              <a:t>of </a:t>
            </a:r>
            <a:r>
              <a:rPr lang="en-US" b="1" dirty="0" smtClean="0">
                <a:solidFill>
                  <a:srgbClr val="FFFF00"/>
                </a:solidFill>
              </a:rPr>
              <a:t>geosciences, </a:t>
            </a:r>
            <a:r>
              <a:rPr lang="en-US" b="1" dirty="0">
                <a:solidFill>
                  <a:srgbClr val="FFFF00"/>
                </a:solidFill>
              </a:rPr>
              <a:t>Princeton</a:t>
            </a:r>
            <a:r>
              <a:rPr lang="en-US" b="1" i="1" dirty="0" smtClean="0">
                <a:solidFill>
                  <a:srgbClr val="FFFF00"/>
                </a:solidFill>
              </a:rPr>
              <a:t> </a:t>
            </a:r>
            <a:r>
              <a:rPr lang="en-US" b="1" dirty="0" smtClean="0">
                <a:solidFill>
                  <a:srgbClr val="FFFF00"/>
                </a:solidFill>
              </a:rPr>
              <a:t>University</a:t>
            </a:r>
            <a:endParaRPr lang="en-US" b="1" dirty="0">
              <a:solidFill>
                <a:srgbClr val="FFFF00"/>
              </a:solidFill>
            </a:endParaRPr>
          </a:p>
        </p:txBody>
      </p:sp>
    </p:spTree>
    <p:extLst>
      <p:ext uri="{BB962C8B-B14F-4D97-AF65-F5344CB8AC3E}">
        <p14:creationId xmlns:p14="http://schemas.microsoft.com/office/powerpoint/2010/main" val="1797116004"/>
      </p:ext>
    </p:extLst>
  </p:cSld>
  <p:clrMapOvr>
    <a:masterClrMapping/>
  </p:clrMapOvr>
  <p:timing>
    <p:tnLst>
      <p:par>
        <p:cTn xmlns:p14="http://schemas.microsoft.com/office/powerpoint/2010/mai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1" y="-1"/>
            <a:ext cx="9143999" cy="6857999"/>
          </a:xfrm>
          <a:prstGeom prst="rect">
            <a:avLst/>
          </a:prstGeom>
          <a:solidFill>
            <a:schemeClr val="tx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2" name="Picture 1" descr="Screen Shot 2015-03-17 at 9.58.02 AM.png"/>
          <p:cNvPicPr>
            <a:picLocks noChangeAspect="1"/>
          </p:cNvPicPr>
          <p:nvPr/>
        </p:nvPicPr>
        <p:blipFill>
          <a:blip r:embed="rId3">
            <a:alphaModFix amt="44000"/>
            <a:extLst>
              <a:ext uri="{28A0092B-C50C-407E-A947-70E740481C1C}">
                <a14:useLocalDpi xmlns:a14="http://schemas.microsoft.com/office/drawing/2010/main" val="0"/>
              </a:ext>
            </a:extLst>
          </a:blip>
          <a:stretch>
            <a:fillRect/>
          </a:stretch>
        </p:blipFill>
        <p:spPr>
          <a:xfrm>
            <a:off x="777157" y="0"/>
            <a:ext cx="6932274" cy="6858000"/>
          </a:xfrm>
          <a:prstGeom prst="rect">
            <a:avLst/>
          </a:prstGeom>
        </p:spPr>
      </p:pic>
      <p:sp>
        <p:nvSpPr>
          <p:cNvPr id="3" name="TextBox 2"/>
          <p:cNvSpPr txBox="1"/>
          <p:nvPr/>
        </p:nvSpPr>
        <p:spPr>
          <a:xfrm>
            <a:off x="971175" y="612588"/>
            <a:ext cx="7291295" cy="523220"/>
          </a:xfrm>
          <a:prstGeom prst="rect">
            <a:avLst/>
          </a:prstGeom>
          <a:noFill/>
        </p:spPr>
        <p:txBody>
          <a:bodyPr wrap="square" rtlCol="0">
            <a:spAutoFit/>
          </a:bodyPr>
          <a:lstStyle/>
          <a:p>
            <a:r>
              <a:rPr lang="en-US" sz="2800" b="1" dirty="0">
                <a:solidFill>
                  <a:srgbClr val="FF0000"/>
                </a:solidFill>
              </a:rPr>
              <a:t> </a:t>
            </a:r>
            <a:r>
              <a:rPr lang="en-US" sz="2800" b="1" dirty="0" smtClean="0">
                <a:solidFill>
                  <a:srgbClr val="FF0000"/>
                </a:solidFill>
              </a:rPr>
              <a:t>       </a:t>
            </a:r>
            <a:r>
              <a:rPr lang="en-US" sz="2000" b="1" spc="50" dirty="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rPr>
              <a:t>PART 2 – </a:t>
            </a:r>
            <a:r>
              <a:rPr lang="en-US" sz="2000" b="1" dirty="0">
                <a:solidFill>
                  <a:srgbClr val="FF0000"/>
                </a:solidFill>
              </a:rPr>
              <a:t>  </a:t>
            </a:r>
            <a:r>
              <a:rPr lang="en-US" sz="2000" b="1" spc="50" dirty="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rPr>
              <a:t>NUCLEAR </a:t>
            </a:r>
            <a:r>
              <a:rPr lang="en-US" sz="2000" b="1" spc="50" dirty="0"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rPr>
              <a:t>REACTIONS WITHIN THE EARTH </a:t>
            </a:r>
            <a:endParaRPr lang="en-US" sz="2000" b="1" spc="50" dirty="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endParaRPr>
          </a:p>
        </p:txBody>
      </p:sp>
      <p:sp>
        <p:nvSpPr>
          <p:cNvPr id="5" name="TextBox 4"/>
          <p:cNvSpPr txBox="1"/>
          <p:nvPr/>
        </p:nvSpPr>
        <p:spPr>
          <a:xfrm>
            <a:off x="2480235" y="1052807"/>
            <a:ext cx="5946589" cy="707886"/>
          </a:xfrm>
          <a:prstGeom prst="rect">
            <a:avLst/>
          </a:prstGeom>
          <a:noFill/>
        </p:spPr>
        <p:txBody>
          <a:bodyPr wrap="square" rtlCol="0">
            <a:spAutoFit/>
          </a:bodyPr>
          <a:lstStyle/>
          <a:p>
            <a:r>
              <a:rPr lang="en-US" sz="4000" b="1" dirty="0" smtClean="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rPr>
              <a:t>RADIOGENIC HEATING</a:t>
            </a:r>
            <a:endParaRPr lang="en-US" sz="4000" b="1" dirty="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endParaRPr>
          </a:p>
        </p:txBody>
      </p:sp>
      <p:sp>
        <p:nvSpPr>
          <p:cNvPr id="4" name="TextBox 3"/>
          <p:cNvSpPr txBox="1"/>
          <p:nvPr/>
        </p:nvSpPr>
        <p:spPr>
          <a:xfrm>
            <a:off x="2017060" y="2853765"/>
            <a:ext cx="4930587" cy="1200328"/>
          </a:xfrm>
          <a:prstGeom prst="rect">
            <a:avLst/>
          </a:prstGeom>
          <a:noFill/>
        </p:spPr>
        <p:txBody>
          <a:bodyPr wrap="square" rtlCol="0">
            <a:spAutoFit/>
          </a:bodyPr>
          <a:lstStyle/>
          <a:p>
            <a:r>
              <a:rPr lang="en-US" sz="2400" b="1" i="1" dirty="0" smtClean="0">
                <a:solidFill>
                  <a:schemeClr val="bg1"/>
                </a:solidFill>
              </a:rPr>
              <a:t>SO, WHICH RADIOACTIVE ISOTOPES INSIDE THE EARTH ARE PRODUCING MOST OF THE GEONEUTRINOS?</a:t>
            </a:r>
            <a:endParaRPr lang="en-US" sz="2400" b="1" i="1" dirty="0">
              <a:solidFill>
                <a:schemeClr val="bg1"/>
              </a:solidFill>
            </a:endParaRPr>
          </a:p>
        </p:txBody>
      </p:sp>
    </p:spTree>
    <p:extLst>
      <p:ext uri="{BB962C8B-B14F-4D97-AF65-F5344CB8AC3E}">
        <p14:creationId xmlns:p14="http://schemas.microsoft.com/office/powerpoint/2010/main" val="768789202"/>
      </p:ext>
    </p:extLst>
  </p:cSld>
  <p:clrMapOvr>
    <a:masterClrMapping/>
  </p:clrMapOvr>
  <p:timing>
    <p:tnLst>
      <p:par>
        <p:cTn xmlns:p14="http://schemas.microsoft.com/office/powerpoint/2010/mai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1" y="-1"/>
            <a:ext cx="9143999" cy="6857999"/>
          </a:xfrm>
          <a:prstGeom prst="rect">
            <a:avLst/>
          </a:prstGeom>
          <a:solidFill>
            <a:schemeClr val="tx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2" name="Picture 1" descr="Screen Shot 2015-03-17 at 9.58.02 AM.png"/>
          <p:cNvPicPr>
            <a:picLocks noChangeAspect="1"/>
          </p:cNvPicPr>
          <p:nvPr/>
        </p:nvPicPr>
        <p:blipFill>
          <a:blip r:embed="rId3">
            <a:alphaModFix amt="44000"/>
            <a:extLst>
              <a:ext uri="{28A0092B-C50C-407E-A947-70E740481C1C}">
                <a14:useLocalDpi xmlns:a14="http://schemas.microsoft.com/office/drawing/2010/main" val="0"/>
              </a:ext>
            </a:extLst>
          </a:blip>
          <a:stretch>
            <a:fillRect/>
          </a:stretch>
        </p:blipFill>
        <p:spPr>
          <a:xfrm>
            <a:off x="777157" y="0"/>
            <a:ext cx="6932274" cy="6858000"/>
          </a:xfrm>
          <a:prstGeom prst="rect">
            <a:avLst/>
          </a:prstGeom>
        </p:spPr>
      </p:pic>
      <p:sp>
        <p:nvSpPr>
          <p:cNvPr id="3" name="TextBox 2"/>
          <p:cNvSpPr txBox="1"/>
          <p:nvPr/>
        </p:nvSpPr>
        <p:spPr>
          <a:xfrm>
            <a:off x="971175" y="612588"/>
            <a:ext cx="7291295" cy="523220"/>
          </a:xfrm>
          <a:prstGeom prst="rect">
            <a:avLst/>
          </a:prstGeom>
          <a:noFill/>
        </p:spPr>
        <p:txBody>
          <a:bodyPr wrap="square" rtlCol="0">
            <a:spAutoFit/>
          </a:bodyPr>
          <a:lstStyle/>
          <a:p>
            <a:r>
              <a:rPr lang="en-US" sz="2800" b="1" dirty="0">
                <a:solidFill>
                  <a:srgbClr val="FF0000"/>
                </a:solidFill>
              </a:rPr>
              <a:t> </a:t>
            </a:r>
            <a:r>
              <a:rPr lang="en-US" sz="2800" b="1" dirty="0" smtClean="0">
                <a:solidFill>
                  <a:srgbClr val="FF0000"/>
                </a:solidFill>
              </a:rPr>
              <a:t>       </a:t>
            </a:r>
            <a:r>
              <a:rPr lang="en-US" sz="2000" b="1" spc="50" dirty="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rPr>
              <a:t>PART 2 – </a:t>
            </a:r>
            <a:r>
              <a:rPr lang="en-US" sz="2000" b="1" dirty="0">
                <a:solidFill>
                  <a:srgbClr val="FF0000"/>
                </a:solidFill>
              </a:rPr>
              <a:t>  </a:t>
            </a:r>
            <a:r>
              <a:rPr lang="en-US" sz="2000" b="1" spc="50" dirty="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rPr>
              <a:t>NUCLEAR </a:t>
            </a:r>
            <a:r>
              <a:rPr lang="en-US" sz="2000" b="1" spc="50" dirty="0"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rPr>
              <a:t>REACTIONS WITHIN THE EARTH </a:t>
            </a:r>
            <a:endParaRPr lang="en-US" sz="2000" b="1" spc="50" dirty="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endParaRPr>
          </a:p>
        </p:txBody>
      </p:sp>
      <p:sp>
        <p:nvSpPr>
          <p:cNvPr id="5" name="TextBox 4"/>
          <p:cNvSpPr txBox="1"/>
          <p:nvPr/>
        </p:nvSpPr>
        <p:spPr>
          <a:xfrm>
            <a:off x="2480235" y="1052807"/>
            <a:ext cx="5946589" cy="707886"/>
          </a:xfrm>
          <a:prstGeom prst="rect">
            <a:avLst/>
          </a:prstGeom>
          <a:noFill/>
        </p:spPr>
        <p:txBody>
          <a:bodyPr wrap="square" rtlCol="0">
            <a:spAutoFit/>
          </a:bodyPr>
          <a:lstStyle/>
          <a:p>
            <a:r>
              <a:rPr lang="en-US" sz="4000" b="1" dirty="0" smtClean="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rPr>
              <a:t>RADIOGENIC HEATING</a:t>
            </a:r>
            <a:endParaRPr lang="en-US" sz="4000" b="1" dirty="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endParaRPr>
          </a:p>
        </p:txBody>
      </p:sp>
      <p:sp>
        <p:nvSpPr>
          <p:cNvPr id="4" name="TextBox 3"/>
          <p:cNvSpPr txBox="1"/>
          <p:nvPr/>
        </p:nvSpPr>
        <p:spPr>
          <a:xfrm>
            <a:off x="2017060" y="2853765"/>
            <a:ext cx="4930587" cy="3416320"/>
          </a:xfrm>
          <a:prstGeom prst="rect">
            <a:avLst/>
          </a:prstGeom>
          <a:noFill/>
        </p:spPr>
        <p:txBody>
          <a:bodyPr wrap="square" rtlCol="0">
            <a:spAutoFit/>
          </a:bodyPr>
          <a:lstStyle/>
          <a:p>
            <a:r>
              <a:rPr lang="en-US" sz="2400" b="1" i="1" dirty="0" smtClean="0">
                <a:solidFill>
                  <a:schemeClr val="bg1"/>
                </a:solidFill>
              </a:rPr>
              <a:t>SO, WHICH RADIOACTIVE ISOTOPES INSIDE THE EARTH ARE PRODUCING MOST OF THE GEONEUTRINOS?</a:t>
            </a:r>
          </a:p>
          <a:p>
            <a:endParaRPr lang="en-US" sz="2400" b="1" i="1" dirty="0">
              <a:solidFill>
                <a:schemeClr val="bg1"/>
              </a:solidFill>
            </a:endParaRPr>
          </a:p>
          <a:p>
            <a:r>
              <a:rPr lang="en-US" sz="2400" b="1" i="1" dirty="0" smtClean="0">
                <a:solidFill>
                  <a:schemeClr val="bg1"/>
                </a:solidFill>
              </a:rPr>
              <a:t>		THORIUM 232</a:t>
            </a:r>
          </a:p>
          <a:p>
            <a:r>
              <a:rPr lang="en-US" sz="2400" b="1" i="1" dirty="0" smtClean="0">
                <a:solidFill>
                  <a:schemeClr val="bg1"/>
                </a:solidFill>
              </a:rPr>
              <a:t>		URANIUM 235</a:t>
            </a:r>
          </a:p>
          <a:p>
            <a:r>
              <a:rPr lang="en-US" sz="2400" b="1" i="1" dirty="0" smtClean="0">
                <a:solidFill>
                  <a:schemeClr val="bg1"/>
                </a:solidFill>
              </a:rPr>
              <a:t>		URANIUM 238</a:t>
            </a:r>
          </a:p>
          <a:p>
            <a:r>
              <a:rPr lang="en-US" sz="2400" b="1" i="1" dirty="0" smtClean="0">
                <a:solidFill>
                  <a:schemeClr val="bg1"/>
                </a:solidFill>
              </a:rPr>
              <a:t>		POTASSIUM 40</a:t>
            </a:r>
          </a:p>
          <a:p>
            <a:endParaRPr lang="en-US" sz="2400" b="1" i="1" dirty="0">
              <a:solidFill>
                <a:schemeClr val="bg1"/>
              </a:solidFill>
            </a:endParaRPr>
          </a:p>
        </p:txBody>
      </p:sp>
    </p:spTree>
    <p:extLst>
      <p:ext uri="{BB962C8B-B14F-4D97-AF65-F5344CB8AC3E}">
        <p14:creationId xmlns:p14="http://schemas.microsoft.com/office/powerpoint/2010/main" val="846446179"/>
      </p:ext>
    </p:extLst>
  </p:cSld>
  <p:clrMapOvr>
    <a:masterClrMapping/>
  </p:clrMapOvr>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alphaModFix amt="67000"/>
          </a:blip>
          <a:stretch>
            <a:fillRect/>
          </a:stretch>
        </p:blipFill>
        <p:spPr>
          <a:xfrm>
            <a:off x="0" y="-86795"/>
            <a:ext cx="9144000" cy="7041369"/>
          </a:xfrm>
          <a:prstGeom prst="rect">
            <a:avLst/>
          </a:prstGeom>
        </p:spPr>
      </p:pic>
      <p:sp>
        <p:nvSpPr>
          <p:cNvPr id="2" name="Rectangle 1"/>
          <p:cNvSpPr/>
          <p:nvPr/>
        </p:nvSpPr>
        <p:spPr>
          <a:xfrm>
            <a:off x="807035" y="711218"/>
            <a:ext cx="7515199" cy="923330"/>
          </a:xfrm>
          <a:prstGeom prst="rect">
            <a:avLst/>
          </a:prstGeom>
          <a:noFill/>
        </p:spPr>
        <p:txBody>
          <a:bodyPr wrap="square" lIns="91440" tIns="45720" rIns="91440" bIns="45720">
            <a:spAutoFit/>
          </a:bodyPr>
          <a:lstStyle/>
          <a:p>
            <a:pPr algn="ctr"/>
            <a:r>
              <a:rPr lang="en-US" sz="5400" b="1" cap="none" spc="0"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IMPORTANT QUESTIONS:</a:t>
            </a:r>
            <a:endParaRPr lang="en-US" sz="5400"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3" name="TextBox 2"/>
          <p:cNvSpPr txBox="1"/>
          <p:nvPr/>
        </p:nvSpPr>
        <p:spPr>
          <a:xfrm>
            <a:off x="807035" y="2136588"/>
            <a:ext cx="7515199" cy="1569660"/>
          </a:xfrm>
          <a:prstGeom prst="rect">
            <a:avLst/>
          </a:prstGeom>
          <a:noFill/>
        </p:spPr>
        <p:txBody>
          <a:bodyPr wrap="square" rtlCol="0">
            <a:spAutoFit/>
          </a:bodyPr>
          <a:lstStyle/>
          <a:p>
            <a:pPr marL="457200" indent="-457200">
              <a:buAutoNum type="arabicPeriod"/>
            </a:pPr>
            <a:r>
              <a:rPr lang="en-US" sz="2400" b="1" dirty="0" smtClean="0">
                <a:solidFill>
                  <a:schemeClr val="bg1"/>
                </a:solidFill>
              </a:rPr>
              <a:t>How is THERMAL ENERGY generated inside the Earth?</a:t>
            </a:r>
          </a:p>
          <a:p>
            <a:pPr marL="457200" indent="-457200">
              <a:buAutoNum type="arabicPeriod"/>
            </a:pPr>
            <a:endParaRPr lang="en-US" sz="2400" b="1" dirty="0">
              <a:solidFill>
                <a:schemeClr val="bg1"/>
              </a:solidFill>
            </a:endParaRPr>
          </a:p>
          <a:p>
            <a:pPr marL="457200" indent="-457200">
              <a:buAutoNum type="arabicPeriod"/>
            </a:pPr>
            <a:r>
              <a:rPr lang="en-US" sz="2400" b="1" dirty="0" smtClean="0">
                <a:solidFill>
                  <a:schemeClr val="bg1"/>
                </a:solidFill>
              </a:rPr>
              <a:t>How does the motion of this energy affect the internal layers of the Earth?  How was the Earth formed?</a:t>
            </a:r>
          </a:p>
        </p:txBody>
      </p:sp>
    </p:spTree>
    <p:extLst>
      <p:ext uri="{BB962C8B-B14F-4D97-AF65-F5344CB8AC3E}">
        <p14:creationId xmlns:p14="http://schemas.microsoft.com/office/powerpoint/2010/main" val="1103928064"/>
      </p:ext>
    </p:extLst>
  </p:cSld>
  <p:clrMapOvr>
    <a:masterClrMapping/>
  </p:clrMapOvr>
  <p:timing>
    <p:tnLst>
      <p:par>
        <p:cTn xmlns:p14="http://schemas.microsoft.com/office/powerpoint/2010/mai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1" y="-1"/>
            <a:ext cx="9143999" cy="6857999"/>
          </a:xfrm>
          <a:prstGeom prst="rect">
            <a:avLst/>
          </a:prstGeom>
          <a:solidFill>
            <a:schemeClr val="tx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2" name="Picture 1" descr="Screen Shot 2015-03-17 at 9.58.02 AM.png"/>
          <p:cNvPicPr>
            <a:picLocks noChangeAspect="1"/>
          </p:cNvPicPr>
          <p:nvPr/>
        </p:nvPicPr>
        <p:blipFill>
          <a:blip r:embed="rId3">
            <a:alphaModFix amt="44000"/>
            <a:extLst>
              <a:ext uri="{28A0092B-C50C-407E-A947-70E740481C1C}">
                <a14:useLocalDpi xmlns:a14="http://schemas.microsoft.com/office/drawing/2010/main" val="0"/>
              </a:ext>
            </a:extLst>
          </a:blip>
          <a:stretch>
            <a:fillRect/>
          </a:stretch>
        </p:blipFill>
        <p:spPr>
          <a:xfrm>
            <a:off x="777157" y="0"/>
            <a:ext cx="6932274" cy="6858000"/>
          </a:xfrm>
          <a:prstGeom prst="rect">
            <a:avLst/>
          </a:prstGeom>
        </p:spPr>
      </p:pic>
      <p:sp>
        <p:nvSpPr>
          <p:cNvPr id="3" name="TextBox 2"/>
          <p:cNvSpPr txBox="1"/>
          <p:nvPr/>
        </p:nvSpPr>
        <p:spPr>
          <a:xfrm>
            <a:off x="971175" y="612588"/>
            <a:ext cx="7291295" cy="523220"/>
          </a:xfrm>
          <a:prstGeom prst="rect">
            <a:avLst/>
          </a:prstGeom>
          <a:noFill/>
        </p:spPr>
        <p:txBody>
          <a:bodyPr wrap="square" rtlCol="0">
            <a:spAutoFit/>
          </a:bodyPr>
          <a:lstStyle/>
          <a:p>
            <a:r>
              <a:rPr lang="en-US" sz="2800" b="1" dirty="0">
                <a:solidFill>
                  <a:srgbClr val="FF0000"/>
                </a:solidFill>
              </a:rPr>
              <a:t> </a:t>
            </a:r>
            <a:r>
              <a:rPr lang="en-US" sz="2800" b="1" dirty="0" smtClean="0">
                <a:solidFill>
                  <a:srgbClr val="FF0000"/>
                </a:solidFill>
              </a:rPr>
              <a:t>       </a:t>
            </a:r>
            <a:r>
              <a:rPr lang="en-US" sz="2000" b="1" spc="50" dirty="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rPr>
              <a:t>PART 2 – </a:t>
            </a:r>
            <a:r>
              <a:rPr lang="en-US" sz="2000" b="1" dirty="0">
                <a:solidFill>
                  <a:srgbClr val="FF0000"/>
                </a:solidFill>
              </a:rPr>
              <a:t>  </a:t>
            </a:r>
            <a:r>
              <a:rPr lang="en-US" sz="2000" b="1" spc="50" dirty="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rPr>
              <a:t>NUCLEAR </a:t>
            </a:r>
            <a:r>
              <a:rPr lang="en-US" sz="2000" b="1" spc="50" dirty="0"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rPr>
              <a:t>REACTIONS WITHIN THE EARTH </a:t>
            </a:r>
            <a:endParaRPr lang="en-US" sz="2000" b="1" spc="50" dirty="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endParaRPr>
          </a:p>
        </p:txBody>
      </p:sp>
      <p:sp>
        <p:nvSpPr>
          <p:cNvPr id="5" name="TextBox 4"/>
          <p:cNvSpPr txBox="1"/>
          <p:nvPr/>
        </p:nvSpPr>
        <p:spPr>
          <a:xfrm>
            <a:off x="2480235" y="1052807"/>
            <a:ext cx="5946589" cy="707886"/>
          </a:xfrm>
          <a:prstGeom prst="rect">
            <a:avLst/>
          </a:prstGeom>
          <a:noFill/>
        </p:spPr>
        <p:txBody>
          <a:bodyPr wrap="square" rtlCol="0">
            <a:spAutoFit/>
          </a:bodyPr>
          <a:lstStyle/>
          <a:p>
            <a:r>
              <a:rPr lang="en-US" sz="4000" b="1" dirty="0" smtClean="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rPr>
              <a:t>RADIOGENIC HEATING</a:t>
            </a:r>
            <a:endParaRPr lang="en-US" sz="4000" b="1" dirty="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endParaRPr>
          </a:p>
        </p:txBody>
      </p:sp>
      <p:sp>
        <p:nvSpPr>
          <p:cNvPr id="4" name="TextBox 3"/>
          <p:cNvSpPr txBox="1"/>
          <p:nvPr/>
        </p:nvSpPr>
        <p:spPr>
          <a:xfrm>
            <a:off x="1494119" y="2046941"/>
            <a:ext cx="5827058" cy="2308324"/>
          </a:xfrm>
          <a:prstGeom prst="rect">
            <a:avLst/>
          </a:prstGeom>
          <a:noFill/>
        </p:spPr>
        <p:txBody>
          <a:bodyPr wrap="square" rtlCol="0">
            <a:spAutoFit/>
          </a:bodyPr>
          <a:lstStyle/>
          <a:p>
            <a:r>
              <a:rPr lang="en-US" dirty="0">
                <a:solidFill>
                  <a:schemeClr val="bg1"/>
                </a:solidFill>
              </a:rPr>
              <a:t>Today, the Earth’s radiogenic heat is in almost 99% produced along with the radioactive decays in the chains </a:t>
            </a:r>
            <a:r>
              <a:rPr lang="en-US" dirty="0" smtClean="0">
                <a:solidFill>
                  <a:schemeClr val="bg1"/>
                </a:solidFill>
              </a:rPr>
              <a:t>of:</a:t>
            </a:r>
          </a:p>
          <a:p>
            <a:endParaRPr lang="en-US" dirty="0" smtClean="0">
              <a:solidFill>
                <a:schemeClr val="bg1"/>
              </a:solidFill>
            </a:endParaRPr>
          </a:p>
          <a:p>
            <a:r>
              <a:rPr lang="en-US" dirty="0" smtClean="0">
                <a:solidFill>
                  <a:schemeClr val="bg1"/>
                </a:solidFill>
              </a:rPr>
              <a:t>232Th </a:t>
            </a:r>
            <a:r>
              <a:rPr lang="en-US" dirty="0">
                <a:solidFill>
                  <a:schemeClr val="bg1"/>
                </a:solidFill>
              </a:rPr>
              <a:t>(𝜏</a:t>
            </a:r>
            <a:r>
              <a:rPr lang="en-US" baseline="-25000" dirty="0">
                <a:solidFill>
                  <a:schemeClr val="bg1"/>
                </a:solidFill>
              </a:rPr>
              <a:t>1/2 </a:t>
            </a:r>
            <a:r>
              <a:rPr lang="en-US" dirty="0">
                <a:solidFill>
                  <a:schemeClr val="bg1"/>
                </a:solidFill>
              </a:rPr>
              <a:t>= 14.0 ⋅ 10</a:t>
            </a:r>
            <a:r>
              <a:rPr lang="en-US" baseline="30000" dirty="0">
                <a:solidFill>
                  <a:schemeClr val="bg1"/>
                </a:solidFill>
              </a:rPr>
              <a:t>9</a:t>
            </a:r>
            <a:r>
              <a:rPr lang="en-US" dirty="0">
                <a:solidFill>
                  <a:schemeClr val="bg1"/>
                </a:solidFill>
              </a:rPr>
              <a:t> </a:t>
            </a:r>
            <a:r>
              <a:rPr lang="en-US" dirty="0" smtClean="0">
                <a:solidFill>
                  <a:schemeClr val="bg1"/>
                </a:solidFill>
              </a:rPr>
              <a:t>years)</a:t>
            </a:r>
            <a:r>
              <a:rPr lang="en-US" dirty="0">
                <a:solidFill>
                  <a:schemeClr val="bg1"/>
                </a:solidFill>
              </a:rPr>
              <a:t>, </a:t>
            </a:r>
            <a:endParaRPr lang="en-US" dirty="0" smtClean="0">
              <a:solidFill>
                <a:schemeClr val="bg1"/>
              </a:solidFill>
            </a:endParaRPr>
          </a:p>
          <a:p>
            <a:r>
              <a:rPr lang="en-US" dirty="0" smtClean="0">
                <a:solidFill>
                  <a:schemeClr val="bg1"/>
                </a:solidFill>
              </a:rPr>
              <a:t>238U </a:t>
            </a:r>
            <a:r>
              <a:rPr lang="en-US" dirty="0">
                <a:solidFill>
                  <a:schemeClr val="bg1"/>
                </a:solidFill>
              </a:rPr>
              <a:t>(𝜏</a:t>
            </a:r>
            <a:r>
              <a:rPr lang="en-US" baseline="-25000" dirty="0">
                <a:solidFill>
                  <a:schemeClr val="bg1"/>
                </a:solidFill>
              </a:rPr>
              <a:t>1/2 </a:t>
            </a:r>
            <a:r>
              <a:rPr lang="en-US" dirty="0">
                <a:solidFill>
                  <a:schemeClr val="bg1"/>
                </a:solidFill>
              </a:rPr>
              <a:t>= 4.47 ⋅ 10</a:t>
            </a:r>
            <a:r>
              <a:rPr lang="en-US" baseline="30000" dirty="0">
                <a:solidFill>
                  <a:schemeClr val="bg1"/>
                </a:solidFill>
              </a:rPr>
              <a:t>9</a:t>
            </a:r>
            <a:r>
              <a:rPr lang="en-US" dirty="0">
                <a:solidFill>
                  <a:schemeClr val="bg1"/>
                </a:solidFill>
              </a:rPr>
              <a:t> </a:t>
            </a:r>
            <a:r>
              <a:rPr lang="en-US" dirty="0" smtClean="0">
                <a:solidFill>
                  <a:schemeClr val="bg1"/>
                </a:solidFill>
              </a:rPr>
              <a:t>years)</a:t>
            </a:r>
            <a:r>
              <a:rPr lang="en-US" dirty="0">
                <a:solidFill>
                  <a:schemeClr val="bg1"/>
                </a:solidFill>
              </a:rPr>
              <a:t>, </a:t>
            </a:r>
          </a:p>
          <a:p>
            <a:r>
              <a:rPr lang="en-US" dirty="0">
                <a:solidFill>
                  <a:schemeClr val="bg1"/>
                </a:solidFill>
              </a:rPr>
              <a:t>235U (𝜏</a:t>
            </a:r>
            <a:r>
              <a:rPr lang="en-US" baseline="-25000" dirty="0">
                <a:solidFill>
                  <a:schemeClr val="bg1"/>
                </a:solidFill>
              </a:rPr>
              <a:t>1/2 </a:t>
            </a:r>
            <a:r>
              <a:rPr lang="en-US" dirty="0">
                <a:solidFill>
                  <a:schemeClr val="bg1"/>
                </a:solidFill>
              </a:rPr>
              <a:t>= 0.70 ⋅ 10</a:t>
            </a:r>
            <a:r>
              <a:rPr lang="en-US" baseline="30000" dirty="0">
                <a:solidFill>
                  <a:schemeClr val="bg1"/>
                </a:solidFill>
              </a:rPr>
              <a:t>9</a:t>
            </a:r>
            <a:r>
              <a:rPr lang="en-US" dirty="0">
                <a:solidFill>
                  <a:schemeClr val="bg1"/>
                </a:solidFill>
              </a:rPr>
              <a:t> </a:t>
            </a:r>
            <a:r>
              <a:rPr lang="en-US" dirty="0" smtClean="0">
                <a:solidFill>
                  <a:schemeClr val="bg1"/>
                </a:solidFill>
              </a:rPr>
              <a:t>years)</a:t>
            </a:r>
            <a:r>
              <a:rPr lang="en-US" dirty="0">
                <a:solidFill>
                  <a:schemeClr val="bg1"/>
                </a:solidFill>
              </a:rPr>
              <a:t>, and those of the </a:t>
            </a:r>
            <a:endParaRPr lang="en-US" dirty="0" smtClean="0">
              <a:solidFill>
                <a:schemeClr val="bg1"/>
              </a:solidFill>
            </a:endParaRPr>
          </a:p>
          <a:p>
            <a:r>
              <a:rPr lang="en-US" dirty="0" smtClean="0">
                <a:solidFill>
                  <a:schemeClr val="bg1"/>
                </a:solidFill>
              </a:rPr>
              <a:t>40K </a:t>
            </a:r>
            <a:r>
              <a:rPr lang="en-US" dirty="0">
                <a:solidFill>
                  <a:schemeClr val="bg1"/>
                </a:solidFill>
              </a:rPr>
              <a:t>isotope (𝜏</a:t>
            </a:r>
            <a:r>
              <a:rPr lang="en-US" baseline="-25000" dirty="0">
                <a:solidFill>
                  <a:schemeClr val="bg1"/>
                </a:solidFill>
              </a:rPr>
              <a:t>1/2 </a:t>
            </a:r>
            <a:r>
              <a:rPr lang="en-US" dirty="0">
                <a:solidFill>
                  <a:schemeClr val="bg1"/>
                </a:solidFill>
              </a:rPr>
              <a:t>= 1.28 ⋅ 10</a:t>
            </a:r>
            <a:r>
              <a:rPr lang="en-US" baseline="30000" dirty="0">
                <a:solidFill>
                  <a:schemeClr val="bg1"/>
                </a:solidFill>
              </a:rPr>
              <a:t>9</a:t>
            </a:r>
            <a:r>
              <a:rPr lang="en-US" dirty="0">
                <a:solidFill>
                  <a:schemeClr val="bg1"/>
                </a:solidFill>
              </a:rPr>
              <a:t> </a:t>
            </a:r>
            <a:r>
              <a:rPr lang="en-US" dirty="0" smtClean="0">
                <a:solidFill>
                  <a:schemeClr val="bg1"/>
                </a:solidFill>
              </a:rPr>
              <a:t>years)</a:t>
            </a:r>
            <a:r>
              <a:rPr lang="en-US" dirty="0">
                <a:solidFill>
                  <a:schemeClr val="bg1"/>
                </a:solidFill>
              </a:rPr>
              <a:t>. </a:t>
            </a:r>
          </a:p>
          <a:p>
            <a:endParaRPr lang="en-US" dirty="0"/>
          </a:p>
        </p:txBody>
      </p:sp>
      <p:sp>
        <p:nvSpPr>
          <p:cNvPr id="6" name="TextBox 5"/>
          <p:cNvSpPr txBox="1"/>
          <p:nvPr/>
        </p:nvSpPr>
        <p:spPr>
          <a:xfrm>
            <a:off x="5632824" y="2883647"/>
            <a:ext cx="2629646" cy="369332"/>
          </a:xfrm>
          <a:prstGeom prst="rect">
            <a:avLst/>
          </a:prstGeom>
          <a:noFill/>
        </p:spPr>
        <p:txBody>
          <a:bodyPr wrap="square" rtlCol="0">
            <a:spAutoFit/>
          </a:bodyPr>
          <a:lstStyle/>
          <a:p>
            <a:r>
              <a:rPr lang="en-US" dirty="0" smtClean="0">
                <a:solidFill>
                  <a:srgbClr val="FFFF00"/>
                </a:solidFill>
              </a:rPr>
              <a:t>(𝜏</a:t>
            </a:r>
            <a:r>
              <a:rPr lang="en-US" baseline="-25000" dirty="0" smtClean="0">
                <a:solidFill>
                  <a:srgbClr val="FFFF00"/>
                </a:solidFill>
              </a:rPr>
              <a:t>1</a:t>
            </a:r>
            <a:r>
              <a:rPr lang="en-US" baseline="-25000" dirty="0">
                <a:solidFill>
                  <a:srgbClr val="FFFF00"/>
                </a:solidFill>
              </a:rPr>
              <a:t>/2 </a:t>
            </a:r>
            <a:r>
              <a:rPr lang="en-US" baseline="-25000" dirty="0" smtClean="0">
                <a:solidFill>
                  <a:srgbClr val="FFFF00"/>
                </a:solidFill>
              </a:rPr>
              <a:t>   </a:t>
            </a:r>
            <a:r>
              <a:rPr lang="en-US" dirty="0" smtClean="0">
                <a:solidFill>
                  <a:srgbClr val="FFFF00"/>
                </a:solidFill>
              </a:rPr>
              <a:t>-&gt; </a:t>
            </a:r>
            <a:r>
              <a:rPr lang="en-US" baseline="-25000" dirty="0" smtClean="0">
                <a:solidFill>
                  <a:srgbClr val="FFFF00"/>
                </a:solidFill>
              </a:rPr>
              <a:t> </a:t>
            </a:r>
            <a:r>
              <a:rPr lang="en-US" b="1" i="1" dirty="0" smtClean="0">
                <a:solidFill>
                  <a:srgbClr val="FFFF00"/>
                </a:solidFill>
              </a:rPr>
              <a:t>HALF-LIFE</a:t>
            </a:r>
            <a:r>
              <a:rPr lang="en-US" b="1" dirty="0" smtClean="0">
                <a:solidFill>
                  <a:srgbClr val="FFFF00"/>
                </a:solidFill>
              </a:rPr>
              <a:t>)</a:t>
            </a:r>
            <a:endParaRPr lang="en-US" b="1" dirty="0">
              <a:solidFill>
                <a:srgbClr val="FFFF00"/>
              </a:solidFill>
            </a:endParaRPr>
          </a:p>
        </p:txBody>
      </p:sp>
    </p:spTree>
    <p:extLst>
      <p:ext uri="{BB962C8B-B14F-4D97-AF65-F5344CB8AC3E}">
        <p14:creationId xmlns:p14="http://schemas.microsoft.com/office/powerpoint/2010/main" val="995966428"/>
      </p:ext>
    </p:extLst>
  </p:cSld>
  <p:clrMapOvr>
    <a:masterClrMapping/>
  </p:clrMapOvr>
  <p:timing>
    <p:tnLst>
      <p:par>
        <p:cTn xmlns:p14="http://schemas.microsoft.com/office/powerpoint/2010/mai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1" y="-1"/>
            <a:ext cx="9143999" cy="6857999"/>
          </a:xfrm>
          <a:prstGeom prst="rect">
            <a:avLst/>
          </a:prstGeom>
          <a:solidFill>
            <a:schemeClr val="tx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2" name="Picture 1" descr="Screen Shot 2015-03-17 at 9.58.02 AM.png"/>
          <p:cNvPicPr>
            <a:picLocks noChangeAspect="1"/>
          </p:cNvPicPr>
          <p:nvPr/>
        </p:nvPicPr>
        <p:blipFill>
          <a:blip r:embed="rId3">
            <a:alphaModFix amt="44000"/>
            <a:extLst>
              <a:ext uri="{28A0092B-C50C-407E-A947-70E740481C1C}">
                <a14:useLocalDpi xmlns:a14="http://schemas.microsoft.com/office/drawing/2010/main" val="0"/>
              </a:ext>
            </a:extLst>
          </a:blip>
          <a:stretch>
            <a:fillRect/>
          </a:stretch>
        </p:blipFill>
        <p:spPr>
          <a:xfrm>
            <a:off x="777157" y="0"/>
            <a:ext cx="6932274" cy="6858000"/>
          </a:xfrm>
          <a:prstGeom prst="rect">
            <a:avLst/>
          </a:prstGeom>
        </p:spPr>
      </p:pic>
      <p:sp>
        <p:nvSpPr>
          <p:cNvPr id="3" name="TextBox 2"/>
          <p:cNvSpPr txBox="1"/>
          <p:nvPr/>
        </p:nvSpPr>
        <p:spPr>
          <a:xfrm>
            <a:off x="971175" y="612588"/>
            <a:ext cx="7291295" cy="523220"/>
          </a:xfrm>
          <a:prstGeom prst="rect">
            <a:avLst/>
          </a:prstGeom>
          <a:noFill/>
        </p:spPr>
        <p:txBody>
          <a:bodyPr wrap="square" rtlCol="0">
            <a:spAutoFit/>
          </a:bodyPr>
          <a:lstStyle/>
          <a:p>
            <a:r>
              <a:rPr lang="en-US" sz="2800" b="1" dirty="0">
                <a:solidFill>
                  <a:srgbClr val="FF0000"/>
                </a:solidFill>
              </a:rPr>
              <a:t> </a:t>
            </a:r>
            <a:r>
              <a:rPr lang="en-US" sz="2800" b="1" dirty="0" smtClean="0">
                <a:solidFill>
                  <a:srgbClr val="FF0000"/>
                </a:solidFill>
              </a:rPr>
              <a:t>       </a:t>
            </a:r>
            <a:r>
              <a:rPr lang="en-US" sz="2000" b="1" spc="50" dirty="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rPr>
              <a:t>PART 2 – </a:t>
            </a:r>
            <a:r>
              <a:rPr lang="en-US" sz="2000" b="1" dirty="0">
                <a:solidFill>
                  <a:srgbClr val="FF0000"/>
                </a:solidFill>
              </a:rPr>
              <a:t>  </a:t>
            </a:r>
            <a:r>
              <a:rPr lang="en-US" sz="2000" b="1" spc="50" dirty="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rPr>
              <a:t>NUCLEAR </a:t>
            </a:r>
            <a:r>
              <a:rPr lang="en-US" sz="2000" b="1" spc="50" dirty="0"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rPr>
              <a:t>REACTIONS WITHIN THE EARTH </a:t>
            </a:r>
            <a:endParaRPr lang="en-US" sz="2000" b="1" spc="50" dirty="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endParaRPr>
          </a:p>
        </p:txBody>
      </p:sp>
      <p:sp>
        <p:nvSpPr>
          <p:cNvPr id="5" name="TextBox 4"/>
          <p:cNvSpPr txBox="1"/>
          <p:nvPr/>
        </p:nvSpPr>
        <p:spPr>
          <a:xfrm>
            <a:off x="2480235" y="1052807"/>
            <a:ext cx="5946589" cy="707886"/>
          </a:xfrm>
          <a:prstGeom prst="rect">
            <a:avLst/>
          </a:prstGeom>
          <a:noFill/>
        </p:spPr>
        <p:txBody>
          <a:bodyPr wrap="square" rtlCol="0">
            <a:spAutoFit/>
          </a:bodyPr>
          <a:lstStyle/>
          <a:p>
            <a:r>
              <a:rPr lang="en-US" sz="4000" b="1" dirty="0" smtClean="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rPr>
              <a:t>RADIOGENIC HEATING</a:t>
            </a:r>
            <a:endParaRPr lang="en-US" sz="4000" b="1" dirty="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endParaRPr>
          </a:p>
        </p:txBody>
      </p:sp>
      <p:sp>
        <p:nvSpPr>
          <p:cNvPr id="4" name="TextBox 3"/>
          <p:cNvSpPr txBox="1"/>
          <p:nvPr/>
        </p:nvSpPr>
        <p:spPr>
          <a:xfrm>
            <a:off x="1494119" y="2046941"/>
            <a:ext cx="5827058" cy="2308324"/>
          </a:xfrm>
          <a:prstGeom prst="rect">
            <a:avLst/>
          </a:prstGeom>
          <a:noFill/>
        </p:spPr>
        <p:txBody>
          <a:bodyPr wrap="square" rtlCol="0">
            <a:spAutoFit/>
          </a:bodyPr>
          <a:lstStyle/>
          <a:p>
            <a:r>
              <a:rPr lang="en-US" dirty="0">
                <a:solidFill>
                  <a:schemeClr val="bg1"/>
                </a:solidFill>
              </a:rPr>
              <a:t>Today, the Earth’s radiogenic heat </a:t>
            </a:r>
            <a:r>
              <a:rPr lang="en-US" dirty="0" smtClean="0">
                <a:solidFill>
                  <a:schemeClr val="bg1"/>
                </a:solidFill>
              </a:rPr>
              <a:t>is </a:t>
            </a:r>
            <a:r>
              <a:rPr lang="en-US" dirty="0">
                <a:solidFill>
                  <a:schemeClr val="bg1"/>
                </a:solidFill>
              </a:rPr>
              <a:t>almost 99% produced along with the radioactive decays in the chains </a:t>
            </a:r>
            <a:r>
              <a:rPr lang="en-US" dirty="0" smtClean="0">
                <a:solidFill>
                  <a:schemeClr val="bg1"/>
                </a:solidFill>
              </a:rPr>
              <a:t>of:</a:t>
            </a:r>
          </a:p>
          <a:p>
            <a:endParaRPr lang="en-US" dirty="0" smtClean="0">
              <a:solidFill>
                <a:schemeClr val="bg1"/>
              </a:solidFill>
            </a:endParaRPr>
          </a:p>
          <a:p>
            <a:r>
              <a:rPr lang="en-US" dirty="0" smtClean="0">
                <a:solidFill>
                  <a:schemeClr val="bg1"/>
                </a:solidFill>
              </a:rPr>
              <a:t>232Th </a:t>
            </a:r>
            <a:r>
              <a:rPr lang="en-US" dirty="0">
                <a:solidFill>
                  <a:schemeClr val="bg1"/>
                </a:solidFill>
              </a:rPr>
              <a:t>(𝜏</a:t>
            </a:r>
            <a:r>
              <a:rPr lang="en-US" baseline="-25000" dirty="0">
                <a:solidFill>
                  <a:schemeClr val="bg1"/>
                </a:solidFill>
              </a:rPr>
              <a:t>1/2 </a:t>
            </a:r>
            <a:r>
              <a:rPr lang="en-US" dirty="0">
                <a:solidFill>
                  <a:schemeClr val="bg1"/>
                </a:solidFill>
              </a:rPr>
              <a:t>= 14.0 ⋅ 10</a:t>
            </a:r>
            <a:r>
              <a:rPr lang="en-US" baseline="30000" dirty="0">
                <a:solidFill>
                  <a:schemeClr val="bg1"/>
                </a:solidFill>
              </a:rPr>
              <a:t>9</a:t>
            </a:r>
            <a:r>
              <a:rPr lang="en-US" dirty="0">
                <a:solidFill>
                  <a:schemeClr val="bg1"/>
                </a:solidFill>
              </a:rPr>
              <a:t> </a:t>
            </a:r>
            <a:r>
              <a:rPr lang="en-US" dirty="0" smtClean="0">
                <a:solidFill>
                  <a:schemeClr val="bg1"/>
                </a:solidFill>
              </a:rPr>
              <a:t>years)</a:t>
            </a:r>
            <a:r>
              <a:rPr lang="en-US" dirty="0">
                <a:solidFill>
                  <a:schemeClr val="bg1"/>
                </a:solidFill>
              </a:rPr>
              <a:t>, </a:t>
            </a:r>
            <a:endParaRPr lang="en-US" dirty="0" smtClean="0">
              <a:solidFill>
                <a:schemeClr val="bg1"/>
              </a:solidFill>
            </a:endParaRPr>
          </a:p>
          <a:p>
            <a:r>
              <a:rPr lang="en-US" dirty="0" smtClean="0">
                <a:solidFill>
                  <a:schemeClr val="bg1"/>
                </a:solidFill>
              </a:rPr>
              <a:t>238U </a:t>
            </a:r>
            <a:r>
              <a:rPr lang="en-US" dirty="0">
                <a:solidFill>
                  <a:schemeClr val="bg1"/>
                </a:solidFill>
              </a:rPr>
              <a:t>(𝜏</a:t>
            </a:r>
            <a:r>
              <a:rPr lang="en-US" baseline="-25000" dirty="0">
                <a:solidFill>
                  <a:schemeClr val="bg1"/>
                </a:solidFill>
              </a:rPr>
              <a:t>1/2 </a:t>
            </a:r>
            <a:r>
              <a:rPr lang="en-US" dirty="0">
                <a:solidFill>
                  <a:schemeClr val="bg1"/>
                </a:solidFill>
              </a:rPr>
              <a:t>= 4.47 ⋅ 10</a:t>
            </a:r>
            <a:r>
              <a:rPr lang="en-US" baseline="30000" dirty="0">
                <a:solidFill>
                  <a:schemeClr val="bg1"/>
                </a:solidFill>
              </a:rPr>
              <a:t>9</a:t>
            </a:r>
            <a:r>
              <a:rPr lang="en-US" dirty="0">
                <a:solidFill>
                  <a:schemeClr val="bg1"/>
                </a:solidFill>
              </a:rPr>
              <a:t> </a:t>
            </a:r>
            <a:r>
              <a:rPr lang="en-US" dirty="0" smtClean="0">
                <a:solidFill>
                  <a:schemeClr val="bg1"/>
                </a:solidFill>
              </a:rPr>
              <a:t>years)</a:t>
            </a:r>
            <a:r>
              <a:rPr lang="en-US" dirty="0">
                <a:solidFill>
                  <a:schemeClr val="bg1"/>
                </a:solidFill>
              </a:rPr>
              <a:t>, </a:t>
            </a:r>
          </a:p>
          <a:p>
            <a:r>
              <a:rPr lang="en-US" dirty="0">
                <a:solidFill>
                  <a:schemeClr val="bg1"/>
                </a:solidFill>
              </a:rPr>
              <a:t>235U (𝜏</a:t>
            </a:r>
            <a:r>
              <a:rPr lang="en-US" baseline="-25000" dirty="0">
                <a:solidFill>
                  <a:schemeClr val="bg1"/>
                </a:solidFill>
              </a:rPr>
              <a:t>1/2 </a:t>
            </a:r>
            <a:r>
              <a:rPr lang="en-US" dirty="0">
                <a:solidFill>
                  <a:schemeClr val="bg1"/>
                </a:solidFill>
              </a:rPr>
              <a:t>= 0.70 ⋅ 10</a:t>
            </a:r>
            <a:r>
              <a:rPr lang="en-US" baseline="30000" dirty="0">
                <a:solidFill>
                  <a:schemeClr val="bg1"/>
                </a:solidFill>
              </a:rPr>
              <a:t>9</a:t>
            </a:r>
            <a:r>
              <a:rPr lang="en-US" dirty="0">
                <a:solidFill>
                  <a:schemeClr val="bg1"/>
                </a:solidFill>
              </a:rPr>
              <a:t> </a:t>
            </a:r>
            <a:r>
              <a:rPr lang="en-US" dirty="0" smtClean="0">
                <a:solidFill>
                  <a:schemeClr val="bg1"/>
                </a:solidFill>
              </a:rPr>
              <a:t>years)</a:t>
            </a:r>
            <a:r>
              <a:rPr lang="en-US" dirty="0">
                <a:solidFill>
                  <a:schemeClr val="bg1"/>
                </a:solidFill>
              </a:rPr>
              <a:t>, and those of the </a:t>
            </a:r>
            <a:endParaRPr lang="en-US" dirty="0" smtClean="0">
              <a:solidFill>
                <a:schemeClr val="bg1"/>
              </a:solidFill>
            </a:endParaRPr>
          </a:p>
          <a:p>
            <a:r>
              <a:rPr lang="en-US" dirty="0" smtClean="0">
                <a:solidFill>
                  <a:schemeClr val="bg1"/>
                </a:solidFill>
              </a:rPr>
              <a:t>40K </a:t>
            </a:r>
            <a:r>
              <a:rPr lang="en-US" dirty="0">
                <a:solidFill>
                  <a:schemeClr val="bg1"/>
                </a:solidFill>
              </a:rPr>
              <a:t>isotope (𝜏</a:t>
            </a:r>
            <a:r>
              <a:rPr lang="en-US" baseline="-25000" dirty="0">
                <a:solidFill>
                  <a:schemeClr val="bg1"/>
                </a:solidFill>
              </a:rPr>
              <a:t>1/2 </a:t>
            </a:r>
            <a:r>
              <a:rPr lang="en-US" dirty="0">
                <a:solidFill>
                  <a:schemeClr val="bg1"/>
                </a:solidFill>
              </a:rPr>
              <a:t>= 1.28 ⋅ 10</a:t>
            </a:r>
            <a:r>
              <a:rPr lang="en-US" baseline="30000" dirty="0">
                <a:solidFill>
                  <a:schemeClr val="bg1"/>
                </a:solidFill>
              </a:rPr>
              <a:t>9</a:t>
            </a:r>
            <a:r>
              <a:rPr lang="en-US" dirty="0">
                <a:solidFill>
                  <a:schemeClr val="bg1"/>
                </a:solidFill>
              </a:rPr>
              <a:t> </a:t>
            </a:r>
            <a:r>
              <a:rPr lang="en-US" dirty="0" smtClean="0">
                <a:solidFill>
                  <a:schemeClr val="bg1"/>
                </a:solidFill>
              </a:rPr>
              <a:t>years)</a:t>
            </a:r>
            <a:r>
              <a:rPr lang="en-US" dirty="0">
                <a:solidFill>
                  <a:schemeClr val="bg1"/>
                </a:solidFill>
              </a:rPr>
              <a:t>. </a:t>
            </a:r>
          </a:p>
          <a:p>
            <a:endParaRPr lang="en-US" dirty="0"/>
          </a:p>
        </p:txBody>
      </p:sp>
      <p:sp>
        <p:nvSpPr>
          <p:cNvPr id="6" name="TextBox 5"/>
          <p:cNvSpPr txBox="1"/>
          <p:nvPr/>
        </p:nvSpPr>
        <p:spPr>
          <a:xfrm>
            <a:off x="5632824" y="2883647"/>
            <a:ext cx="2629646" cy="369332"/>
          </a:xfrm>
          <a:prstGeom prst="rect">
            <a:avLst/>
          </a:prstGeom>
          <a:noFill/>
        </p:spPr>
        <p:txBody>
          <a:bodyPr wrap="square" rtlCol="0">
            <a:spAutoFit/>
          </a:bodyPr>
          <a:lstStyle/>
          <a:p>
            <a:r>
              <a:rPr lang="en-US" dirty="0" smtClean="0">
                <a:solidFill>
                  <a:srgbClr val="FFFF00"/>
                </a:solidFill>
              </a:rPr>
              <a:t>(𝜏</a:t>
            </a:r>
            <a:r>
              <a:rPr lang="en-US" baseline="-25000" dirty="0" smtClean="0">
                <a:solidFill>
                  <a:srgbClr val="FFFF00"/>
                </a:solidFill>
              </a:rPr>
              <a:t>1</a:t>
            </a:r>
            <a:r>
              <a:rPr lang="en-US" baseline="-25000" dirty="0">
                <a:solidFill>
                  <a:srgbClr val="FFFF00"/>
                </a:solidFill>
              </a:rPr>
              <a:t>/2 </a:t>
            </a:r>
            <a:r>
              <a:rPr lang="en-US" baseline="-25000" dirty="0" smtClean="0">
                <a:solidFill>
                  <a:srgbClr val="FFFF00"/>
                </a:solidFill>
              </a:rPr>
              <a:t>   </a:t>
            </a:r>
            <a:r>
              <a:rPr lang="en-US" dirty="0" smtClean="0">
                <a:solidFill>
                  <a:srgbClr val="FFFF00"/>
                </a:solidFill>
              </a:rPr>
              <a:t>-&gt; </a:t>
            </a:r>
            <a:r>
              <a:rPr lang="en-US" baseline="-25000" dirty="0" smtClean="0">
                <a:solidFill>
                  <a:srgbClr val="FFFF00"/>
                </a:solidFill>
              </a:rPr>
              <a:t> </a:t>
            </a:r>
            <a:r>
              <a:rPr lang="en-US" b="1" i="1" dirty="0" smtClean="0">
                <a:solidFill>
                  <a:srgbClr val="FFFF00"/>
                </a:solidFill>
              </a:rPr>
              <a:t>HALF-LIFE</a:t>
            </a:r>
            <a:r>
              <a:rPr lang="en-US" b="1" dirty="0" smtClean="0">
                <a:solidFill>
                  <a:srgbClr val="FFFF00"/>
                </a:solidFill>
              </a:rPr>
              <a:t>)</a:t>
            </a:r>
            <a:endParaRPr lang="en-US" b="1" dirty="0">
              <a:solidFill>
                <a:srgbClr val="FFFF00"/>
              </a:solidFill>
            </a:endParaRPr>
          </a:p>
        </p:txBody>
      </p:sp>
      <p:sp>
        <p:nvSpPr>
          <p:cNvPr id="7" name="TextBox 6"/>
          <p:cNvSpPr txBox="1"/>
          <p:nvPr/>
        </p:nvSpPr>
        <p:spPr>
          <a:xfrm>
            <a:off x="777157" y="4198471"/>
            <a:ext cx="7799078" cy="2031325"/>
          </a:xfrm>
          <a:prstGeom prst="rect">
            <a:avLst/>
          </a:prstGeom>
          <a:noFill/>
        </p:spPr>
        <p:txBody>
          <a:bodyPr wrap="square" rtlCol="0">
            <a:spAutoFit/>
          </a:bodyPr>
          <a:lstStyle/>
          <a:p>
            <a:r>
              <a:rPr lang="en-US" b="1" dirty="0">
                <a:solidFill>
                  <a:srgbClr val="FFFF00"/>
                </a:solidFill>
              </a:rPr>
              <a:t>The radiogenic heat released during the decays of these Heat Producing Elements (HPE) is in a well fixed ratio with the total mass of HPE inside the Earth. </a:t>
            </a:r>
            <a:r>
              <a:rPr lang="en-US" b="1" u="sng" dirty="0" err="1">
                <a:solidFill>
                  <a:srgbClr val="FFFF00"/>
                </a:solidFill>
              </a:rPr>
              <a:t>Geoneutrinos</a:t>
            </a:r>
            <a:r>
              <a:rPr lang="en-US" b="1" u="sng" dirty="0">
                <a:solidFill>
                  <a:srgbClr val="FFFF00"/>
                </a:solidFill>
              </a:rPr>
              <a:t> bring to the Earth’s </a:t>
            </a:r>
            <a:r>
              <a:rPr lang="en-US" b="1" u="sng" dirty="0" smtClean="0">
                <a:solidFill>
                  <a:srgbClr val="FFFF00"/>
                </a:solidFill>
              </a:rPr>
              <a:t>surface </a:t>
            </a:r>
            <a:r>
              <a:rPr lang="en-US" b="1" u="sng" dirty="0">
                <a:solidFill>
                  <a:srgbClr val="FFFF00"/>
                </a:solidFill>
              </a:rPr>
              <a:t>instant information about the distribution of HPE. </a:t>
            </a:r>
            <a:r>
              <a:rPr lang="en-US" b="1" i="1" dirty="0">
                <a:solidFill>
                  <a:srgbClr val="FFFF00"/>
                </a:solidFill>
              </a:rPr>
              <a:t>Thus, it is, in principle, possible to extract from measured </a:t>
            </a:r>
            <a:r>
              <a:rPr lang="en-US" b="1" i="1" dirty="0" err="1">
                <a:solidFill>
                  <a:srgbClr val="FFFF00"/>
                </a:solidFill>
              </a:rPr>
              <a:t>geoneutrino</a:t>
            </a:r>
            <a:r>
              <a:rPr lang="en-US" b="1" i="1" dirty="0">
                <a:solidFill>
                  <a:srgbClr val="FFFF00"/>
                </a:solidFill>
              </a:rPr>
              <a:t> fluxes </a:t>
            </a:r>
            <a:r>
              <a:rPr lang="en-US" b="1" i="1" dirty="0" smtClean="0">
                <a:solidFill>
                  <a:srgbClr val="FFFF00"/>
                </a:solidFill>
              </a:rPr>
              <a:t>geological </a:t>
            </a:r>
            <a:r>
              <a:rPr lang="en-US" b="1" i="1" dirty="0">
                <a:solidFill>
                  <a:srgbClr val="FFFF00"/>
                </a:solidFill>
              </a:rPr>
              <a:t>information completely unreachable by other means. </a:t>
            </a:r>
          </a:p>
          <a:p>
            <a:endParaRPr lang="en-US" b="1" dirty="0">
              <a:solidFill>
                <a:srgbClr val="FFFF00"/>
              </a:solidFill>
            </a:endParaRPr>
          </a:p>
        </p:txBody>
      </p:sp>
    </p:spTree>
    <p:extLst>
      <p:ext uri="{BB962C8B-B14F-4D97-AF65-F5344CB8AC3E}">
        <p14:creationId xmlns:p14="http://schemas.microsoft.com/office/powerpoint/2010/main" val="2780844315"/>
      </p:ext>
    </p:extLst>
  </p:cSld>
  <p:clrMapOvr>
    <a:masterClrMapping/>
  </p:clrMapOvr>
  <p:timing>
    <p:tnLst>
      <p:par>
        <p:cTn xmlns:p14="http://schemas.microsoft.com/office/powerpoint/2010/mai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1" y="-1"/>
            <a:ext cx="9143999" cy="6857999"/>
          </a:xfrm>
          <a:prstGeom prst="rect">
            <a:avLst/>
          </a:prstGeom>
          <a:solidFill>
            <a:schemeClr val="tx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2" name="Picture 1" descr="Screen Shot 2015-03-17 at 9.58.02 AM.png"/>
          <p:cNvPicPr>
            <a:picLocks noChangeAspect="1"/>
          </p:cNvPicPr>
          <p:nvPr/>
        </p:nvPicPr>
        <p:blipFill>
          <a:blip r:embed="rId3">
            <a:alphaModFix amt="44000"/>
            <a:extLst>
              <a:ext uri="{28A0092B-C50C-407E-A947-70E740481C1C}">
                <a14:useLocalDpi xmlns:a14="http://schemas.microsoft.com/office/drawing/2010/main" val="0"/>
              </a:ext>
            </a:extLst>
          </a:blip>
          <a:stretch>
            <a:fillRect/>
          </a:stretch>
        </p:blipFill>
        <p:spPr>
          <a:xfrm>
            <a:off x="777157" y="0"/>
            <a:ext cx="6932274" cy="6858000"/>
          </a:xfrm>
          <a:prstGeom prst="rect">
            <a:avLst/>
          </a:prstGeom>
        </p:spPr>
      </p:pic>
      <p:sp>
        <p:nvSpPr>
          <p:cNvPr id="3" name="TextBox 2"/>
          <p:cNvSpPr txBox="1"/>
          <p:nvPr/>
        </p:nvSpPr>
        <p:spPr>
          <a:xfrm>
            <a:off x="971175" y="612588"/>
            <a:ext cx="7291295" cy="523220"/>
          </a:xfrm>
          <a:prstGeom prst="rect">
            <a:avLst/>
          </a:prstGeom>
          <a:noFill/>
        </p:spPr>
        <p:txBody>
          <a:bodyPr wrap="square" rtlCol="0">
            <a:spAutoFit/>
          </a:bodyPr>
          <a:lstStyle/>
          <a:p>
            <a:r>
              <a:rPr lang="en-US" sz="2800" b="1" dirty="0">
                <a:solidFill>
                  <a:srgbClr val="FF0000"/>
                </a:solidFill>
              </a:rPr>
              <a:t> </a:t>
            </a:r>
            <a:r>
              <a:rPr lang="en-US" sz="2800" b="1" dirty="0" smtClean="0">
                <a:solidFill>
                  <a:srgbClr val="FF0000"/>
                </a:solidFill>
              </a:rPr>
              <a:t>       </a:t>
            </a:r>
            <a:r>
              <a:rPr lang="en-US" sz="2000" b="1" spc="50" dirty="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rPr>
              <a:t>PART 2 – </a:t>
            </a:r>
            <a:r>
              <a:rPr lang="en-US" sz="2000" b="1" dirty="0">
                <a:solidFill>
                  <a:srgbClr val="FF0000"/>
                </a:solidFill>
              </a:rPr>
              <a:t>  </a:t>
            </a:r>
            <a:r>
              <a:rPr lang="en-US" sz="2000" b="1" spc="50" dirty="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rPr>
              <a:t>NUCLEAR </a:t>
            </a:r>
            <a:r>
              <a:rPr lang="en-US" sz="2000" b="1" spc="50" dirty="0"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rPr>
              <a:t>REACTIONS WITHIN THE EARTH </a:t>
            </a:r>
            <a:endParaRPr lang="en-US" sz="2000" b="1" spc="50" dirty="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endParaRPr>
          </a:p>
        </p:txBody>
      </p:sp>
      <p:sp>
        <p:nvSpPr>
          <p:cNvPr id="5" name="TextBox 4"/>
          <p:cNvSpPr txBox="1"/>
          <p:nvPr/>
        </p:nvSpPr>
        <p:spPr>
          <a:xfrm>
            <a:off x="2480235" y="1052807"/>
            <a:ext cx="5946589" cy="707886"/>
          </a:xfrm>
          <a:prstGeom prst="rect">
            <a:avLst/>
          </a:prstGeom>
          <a:noFill/>
        </p:spPr>
        <p:txBody>
          <a:bodyPr wrap="square" rtlCol="0">
            <a:spAutoFit/>
          </a:bodyPr>
          <a:lstStyle/>
          <a:p>
            <a:r>
              <a:rPr lang="en-US" sz="4000" b="1" dirty="0" smtClean="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rPr>
              <a:t>RADIOGENIC HEATING</a:t>
            </a:r>
            <a:endParaRPr lang="en-US" sz="4000" b="1" dirty="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endParaRPr>
          </a:p>
        </p:txBody>
      </p:sp>
      <p:sp>
        <p:nvSpPr>
          <p:cNvPr id="4" name="TextBox 3"/>
          <p:cNvSpPr txBox="1"/>
          <p:nvPr/>
        </p:nvSpPr>
        <p:spPr>
          <a:xfrm>
            <a:off x="1494119" y="2046941"/>
            <a:ext cx="5827058" cy="2308324"/>
          </a:xfrm>
          <a:prstGeom prst="rect">
            <a:avLst/>
          </a:prstGeom>
          <a:noFill/>
        </p:spPr>
        <p:txBody>
          <a:bodyPr wrap="square" rtlCol="0">
            <a:spAutoFit/>
          </a:bodyPr>
          <a:lstStyle/>
          <a:p>
            <a:r>
              <a:rPr lang="en-US" dirty="0">
                <a:solidFill>
                  <a:schemeClr val="bg1"/>
                </a:solidFill>
              </a:rPr>
              <a:t>Today, the Earth’s radiogenic heat </a:t>
            </a:r>
            <a:r>
              <a:rPr lang="en-US" dirty="0" smtClean="0">
                <a:solidFill>
                  <a:schemeClr val="bg1"/>
                </a:solidFill>
              </a:rPr>
              <a:t>is </a:t>
            </a:r>
            <a:r>
              <a:rPr lang="en-US" dirty="0">
                <a:solidFill>
                  <a:schemeClr val="bg1"/>
                </a:solidFill>
              </a:rPr>
              <a:t>almost 99% produced along with the radioactive decays in the chains </a:t>
            </a:r>
            <a:r>
              <a:rPr lang="en-US" dirty="0" smtClean="0">
                <a:solidFill>
                  <a:schemeClr val="bg1"/>
                </a:solidFill>
              </a:rPr>
              <a:t>of:</a:t>
            </a:r>
          </a:p>
          <a:p>
            <a:endParaRPr lang="en-US" dirty="0" smtClean="0">
              <a:solidFill>
                <a:schemeClr val="bg1"/>
              </a:solidFill>
            </a:endParaRPr>
          </a:p>
          <a:p>
            <a:r>
              <a:rPr lang="en-US" dirty="0" smtClean="0">
                <a:solidFill>
                  <a:schemeClr val="bg1"/>
                </a:solidFill>
              </a:rPr>
              <a:t>232Th </a:t>
            </a:r>
            <a:r>
              <a:rPr lang="en-US" dirty="0">
                <a:solidFill>
                  <a:schemeClr val="bg1"/>
                </a:solidFill>
              </a:rPr>
              <a:t>(𝜏</a:t>
            </a:r>
            <a:r>
              <a:rPr lang="en-US" baseline="-25000" dirty="0">
                <a:solidFill>
                  <a:schemeClr val="bg1"/>
                </a:solidFill>
              </a:rPr>
              <a:t>1/2 </a:t>
            </a:r>
            <a:r>
              <a:rPr lang="en-US" dirty="0">
                <a:solidFill>
                  <a:schemeClr val="bg1"/>
                </a:solidFill>
              </a:rPr>
              <a:t>= 14.0 ⋅ 10</a:t>
            </a:r>
            <a:r>
              <a:rPr lang="en-US" baseline="30000" dirty="0">
                <a:solidFill>
                  <a:schemeClr val="bg1"/>
                </a:solidFill>
              </a:rPr>
              <a:t>9</a:t>
            </a:r>
            <a:r>
              <a:rPr lang="en-US" dirty="0">
                <a:solidFill>
                  <a:schemeClr val="bg1"/>
                </a:solidFill>
              </a:rPr>
              <a:t> </a:t>
            </a:r>
            <a:r>
              <a:rPr lang="en-US" dirty="0" smtClean="0">
                <a:solidFill>
                  <a:schemeClr val="bg1"/>
                </a:solidFill>
              </a:rPr>
              <a:t>years)</a:t>
            </a:r>
            <a:r>
              <a:rPr lang="en-US" dirty="0">
                <a:solidFill>
                  <a:schemeClr val="bg1"/>
                </a:solidFill>
              </a:rPr>
              <a:t>, </a:t>
            </a:r>
            <a:endParaRPr lang="en-US" dirty="0" smtClean="0">
              <a:solidFill>
                <a:schemeClr val="bg1"/>
              </a:solidFill>
            </a:endParaRPr>
          </a:p>
          <a:p>
            <a:r>
              <a:rPr lang="en-US" dirty="0" smtClean="0">
                <a:solidFill>
                  <a:schemeClr val="bg1"/>
                </a:solidFill>
              </a:rPr>
              <a:t>238U </a:t>
            </a:r>
            <a:r>
              <a:rPr lang="en-US" dirty="0">
                <a:solidFill>
                  <a:schemeClr val="bg1"/>
                </a:solidFill>
              </a:rPr>
              <a:t>(𝜏</a:t>
            </a:r>
            <a:r>
              <a:rPr lang="en-US" baseline="-25000" dirty="0">
                <a:solidFill>
                  <a:schemeClr val="bg1"/>
                </a:solidFill>
              </a:rPr>
              <a:t>1/2 </a:t>
            </a:r>
            <a:r>
              <a:rPr lang="en-US" dirty="0">
                <a:solidFill>
                  <a:schemeClr val="bg1"/>
                </a:solidFill>
              </a:rPr>
              <a:t>= 4.47 ⋅ 10</a:t>
            </a:r>
            <a:r>
              <a:rPr lang="en-US" baseline="30000" dirty="0">
                <a:solidFill>
                  <a:schemeClr val="bg1"/>
                </a:solidFill>
              </a:rPr>
              <a:t>9</a:t>
            </a:r>
            <a:r>
              <a:rPr lang="en-US" dirty="0">
                <a:solidFill>
                  <a:schemeClr val="bg1"/>
                </a:solidFill>
              </a:rPr>
              <a:t> </a:t>
            </a:r>
            <a:r>
              <a:rPr lang="en-US" dirty="0" smtClean="0">
                <a:solidFill>
                  <a:schemeClr val="bg1"/>
                </a:solidFill>
              </a:rPr>
              <a:t>years)</a:t>
            </a:r>
            <a:r>
              <a:rPr lang="en-US" dirty="0">
                <a:solidFill>
                  <a:schemeClr val="bg1"/>
                </a:solidFill>
              </a:rPr>
              <a:t>, </a:t>
            </a:r>
          </a:p>
          <a:p>
            <a:r>
              <a:rPr lang="en-US" dirty="0">
                <a:solidFill>
                  <a:schemeClr val="bg1"/>
                </a:solidFill>
              </a:rPr>
              <a:t>235U (𝜏</a:t>
            </a:r>
            <a:r>
              <a:rPr lang="en-US" baseline="-25000" dirty="0">
                <a:solidFill>
                  <a:schemeClr val="bg1"/>
                </a:solidFill>
              </a:rPr>
              <a:t>1/2 </a:t>
            </a:r>
            <a:r>
              <a:rPr lang="en-US" dirty="0">
                <a:solidFill>
                  <a:schemeClr val="bg1"/>
                </a:solidFill>
              </a:rPr>
              <a:t>= 0.70 ⋅ 10</a:t>
            </a:r>
            <a:r>
              <a:rPr lang="en-US" baseline="30000" dirty="0">
                <a:solidFill>
                  <a:schemeClr val="bg1"/>
                </a:solidFill>
              </a:rPr>
              <a:t>9</a:t>
            </a:r>
            <a:r>
              <a:rPr lang="en-US" dirty="0">
                <a:solidFill>
                  <a:schemeClr val="bg1"/>
                </a:solidFill>
              </a:rPr>
              <a:t> </a:t>
            </a:r>
            <a:r>
              <a:rPr lang="en-US" dirty="0" smtClean="0">
                <a:solidFill>
                  <a:schemeClr val="bg1"/>
                </a:solidFill>
              </a:rPr>
              <a:t>years)</a:t>
            </a:r>
            <a:r>
              <a:rPr lang="en-US" dirty="0">
                <a:solidFill>
                  <a:schemeClr val="bg1"/>
                </a:solidFill>
              </a:rPr>
              <a:t>, and those of the </a:t>
            </a:r>
            <a:endParaRPr lang="en-US" dirty="0" smtClean="0">
              <a:solidFill>
                <a:schemeClr val="bg1"/>
              </a:solidFill>
            </a:endParaRPr>
          </a:p>
          <a:p>
            <a:r>
              <a:rPr lang="en-US" dirty="0" smtClean="0">
                <a:solidFill>
                  <a:schemeClr val="bg1"/>
                </a:solidFill>
              </a:rPr>
              <a:t>40K </a:t>
            </a:r>
            <a:r>
              <a:rPr lang="en-US" dirty="0">
                <a:solidFill>
                  <a:schemeClr val="bg1"/>
                </a:solidFill>
              </a:rPr>
              <a:t>isotope (𝜏</a:t>
            </a:r>
            <a:r>
              <a:rPr lang="en-US" baseline="-25000" dirty="0">
                <a:solidFill>
                  <a:schemeClr val="bg1"/>
                </a:solidFill>
              </a:rPr>
              <a:t>1/2 </a:t>
            </a:r>
            <a:r>
              <a:rPr lang="en-US" dirty="0">
                <a:solidFill>
                  <a:schemeClr val="bg1"/>
                </a:solidFill>
              </a:rPr>
              <a:t>= 1.28 ⋅ 10</a:t>
            </a:r>
            <a:r>
              <a:rPr lang="en-US" baseline="30000" dirty="0">
                <a:solidFill>
                  <a:schemeClr val="bg1"/>
                </a:solidFill>
              </a:rPr>
              <a:t>9</a:t>
            </a:r>
            <a:r>
              <a:rPr lang="en-US" dirty="0">
                <a:solidFill>
                  <a:schemeClr val="bg1"/>
                </a:solidFill>
              </a:rPr>
              <a:t> </a:t>
            </a:r>
            <a:r>
              <a:rPr lang="en-US" dirty="0" smtClean="0">
                <a:solidFill>
                  <a:schemeClr val="bg1"/>
                </a:solidFill>
              </a:rPr>
              <a:t>years)</a:t>
            </a:r>
            <a:r>
              <a:rPr lang="en-US" dirty="0">
                <a:solidFill>
                  <a:schemeClr val="bg1"/>
                </a:solidFill>
              </a:rPr>
              <a:t>. </a:t>
            </a:r>
          </a:p>
          <a:p>
            <a:endParaRPr lang="en-US" dirty="0"/>
          </a:p>
        </p:txBody>
      </p:sp>
      <p:sp>
        <p:nvSpPr>
          <p:cNvPr id="6" name="TextBox 5"/>
          <p:cNvSpPr txBox="1"/>
          <p:nvPr/>
        </p:nvSpPr>
        <p:spPr>
          <a:xfrm>
            <a:off x="5632824" y="2883647"/>
            <a:ext cx="2629646" cy="369332"/>
          </a:xfrm>
          <a:prstGeom prst="rect">
            <a:avLst/>
          </a:prstGeom>
          <a:noFill/>
        </p:spPr>
        <p:txBody>
          <a:bodyPr wrap="square" rtlCol="0">
            <a:spAutoFit/>
          </a:bodyPr>
          <a:lstStyle/>
          <a:p>
            <a:r>
              <a:rPr lang="en-US" dirty="0" smtClean="0">
                <a:solidFill>
                  <a:srgbClr val="FFFF00"/>
                </a:solidFill>
              </a:rPr>
              <a:t>(𝜏</a:t>
            </a:r>
            <a:r>
              <a:rPr lang="en-US" baseline="-25000" dirty="0" smtClean="0">
                <a:solidFill>
                  <a:srgbClr val="FFFF00"/>
                </a:solidFill>
              </a:rPr>
              <a:t>1</a:t>
            </a:r>
            <a:r>
              <a:rPr lang="en-US" baseline="-25000" dirty="0">
                <a:solidFill>
                  <a:srgbClr val="FFFF00"/>
                </a:solidFill>
              </a:rPr>
              <a:t>/2 </a:t>
            </a:r>
            <a:r>
              <a:rPr lang="en-US" baseline="-25000" dirty="0" smtClean="0">
                <a:solidFill>
                  <a:srgbClr val="FFFF00"/>
                </a:solidFill>
              </a:rPr>
              <a:t>   </a:t>
            </a:r>
            <a:r>
              <a:rPr lang="en-US" dirty="0" smtClean="0">
                <a:solidFill>
                  <a:srgbClr val="FFFF00"/>
                </a:solidFill>
              </a:rPr>
              <a:t>-&gt; </a:t>
            </a:r>
            <a:r>
              <a:rPr lang="en-US" baseline="-25000" dirty="0" smtClean="0">
                <a:solidFill>
                  <a:srgbClr val="FFFF00"/>
                </a:solidFill>
              </a:rPr>
              <a:t> </a:t>
            </a:r>
            <a:r>
              <a:rPr lang="en-US" b="1" i="1" dirty="0" smtClean="0">
                <a:solidFill>
                  <a:srgbClr val="FFFF00"/>
                </a:solidFill>
              </a:rPr>
              <a:t>HALF-LIFE</a:t>
            </a:r>
            <a:r>
              <a:rPr lang="en-US" b="1" dirty="0" smtClean="0">
                <a:solidFill>
                  <a:srgbClr val="FFFF00"/>
                </a:solidFill>
              </a:rPr>
              <a:t>)</a:t>
            </a:r>
            <a:endParaRPr lang="en-US" b="1" dirty="0">
              <a:solidFill>
                <a:srgbClr val="FFFF00"/>
              </a:solidFill>
            </a:endParaRPr>
          </a:p>
        </p:txBody>
      </p:sp>
      <p:sp>
        <p:nvSpPr>
          <p:cNvPr id="7" name="TextBox 6"/>
          <p:cNvSpPr txBox="1"/>
          <p:nvPr/>
        </p:nvSpPr>
        <p:spPr>
          <a:xfrm>
            <a:off x="777157" y="4198471"/>
            <a:ext cx="7799078" cy="2339102"/>
          </a:xfrm>
          <a:prstGeom prst="rect">
            <a:avLst/>
          </a:prstGeom>
          <a:noFill/>
        </p:spPr>
        <p:txBody>
          <a:bodyPr wrap="square" rtlCol="0">
            <a:spAutoFit/>
          </a:bodyPr>
          <a:lstStyle/>
          <a:p>
            <a:r>
              <a:rPr lang="en-US" b="1" dirty="0">
                <a:solidFill>
                  <a:srgbClr val="FFFF00"/>
                </a:solidFill>
              </a:rPr>
              <a:t>The radiogenic heat released during the decays of these Heat Producing Elements (HPE) is in a well fixed ratio with the total mass of HPE inside the Earth</a:t>
            </a:r>
            <a:r>
              <a:rPr lang="en-US" b="1" u="sng" dirty="0">
                <a:solidFill>
                  <a:srgbClr val="FFFF00"/>
                </a:solidFill>
              </a:rPr>
              <a:t>. </a:t>
            </a:r>
            <a:r>
              <a:rPr lang="en-US" b="1" u="sng" dirty="0" err="1">
                <a:solidFill>
                  <a:srgbClr val="FFFF00"/>
                </a:solidFill>
              </a:rPr>
              <a:t>Geoneutrinos</a:t>
            </a:r>
            <a:r>
              <a:rPr lang="en-US" b="1" u="sng" dirty="0">
                <a:solidFill>
                  <a:srgbClr val="FFFF00"/>
                </a:solidFill>
              </a:rPr>
              <a:t> bring to the Earth’s </a:t>
            </a:r>
            <a:r>
              <a:rPr lang="en-US" b="1" u="sng" dirty="0" smtClean="0">
                <a:solidFill>
                  <a:srgbClr val="FFFF00"/>
                </a:solidFill>
              </a:rPr>
              <a:t>surface </a:t>
            </a:r>
            <a:r>
              <a:rPr lang="en-US" b="1" u="sng" dirty="0">
                <a:solidFill>
                  <a:srgbClr val="FFFF00"/>
                </a:solidFill>
              </a:rPr>
              <a:t>instant information about the distribution of HPE. </a:t>
            </a:r>
            <a:r>
              <a:rPr lang="en-US" b="1" i="1" dirty="0">
                <a:solidFill>
                  <a:srgbClr val="FFFF00"/>
                </a:solidFill>
              </a:rPr>
              <a:t>Thus, it is, in principle, possible to extract from measured </a:t>
            </a:r>
            <a:r>
              <a:rPr lang="en-US" b="1" i="1" dirty="0" err="1">
                <a:solidFill>
                  <a:srgbClr val="FFFF00"/>
                </a:solidFill>
              </a:rPr>
              <a:t>geoneutrino</a:t>
            </a:r>
            <a:r>
              <a:rPr lang="en-US" b="1" i="1" dirty="0">
                <a:solidFill>
                  <a:srgbClr val="FFFF00"/>
                </a:solidFill>
              </a:rPr>
              <a:t> fluxes </a:t>
            </a:r>
            <a:r>
              <a:rPr lang="en-US" b="1" i="1" dirty="0" smtClean="0">
                <a:solidFill>
                  <a:srgbClr val="FFFF00"/>
                </a:solidFill>
              </a:rPr>
              <a:t>geological </a:t>
            </a:r>
            <a:r>
              <a:rPr lang="en-US" b="1" i="1" dirty="0">
                <a:solidFill>
                  <a:srgbClr val="FFFF00"/>
                </a:solidFill>
              </a:rPr>
              <a:t>information completely unreachable by other means. </a:t>
            </a:r>
            <a:r>
              <a:rPr lang="en-US" b="1" i="1" dirty="0" smtClean="0">
                <a:solidFill>
                  <a:srgbClr val="FFFF00"/>
                </a:solidFill>
              </a:rPr>
              <a:t>  </a:t>
            </a:r>
          </a:p>
          <a:p>
            <a:r>
              <a:rPr lang="en-US" b="1" dirty="0" smtClean="0">
                <a:solidFill>
                  <a:srgbClr val="FFFF00"/>
                </a:solidFill>
              </a:rPr>
              <a:t>THE NUCLEAR REACTION RESPONSIBLE FOR NEUTRINOS IS A </a:t>
            </a:r>
            <a:r>
              <a:rPr lang="en-US" sz="2000" b="1" dirty="0" smtClean="0">
                <a:solidFill>
                  <a:srgbClr val="FFFF00"/>
                </a:solidFill>
              </a:rPr>
              <a:t>“BETA DECAY.”</a:t>
            </a:r>
            <a:endParaRPr lang="en-US" sz="2000" b="1" dirty="0">
              <a:solidFill>
                <a:srgbClr val="FFFF00"/>
              </a:solidFill>
            </a:endParaRPr>
          </a:p>
          <a:p>
            <a:endParaRPr lang="en-US" b="1" dirty="0">
              <a:solidFill>
                <a:srgbClr val="FFFF00"/>
              </a:solidFill>
            </a:endParaRPr>
          </a:p>
        </p:txBody>
      </p:sp>
    </p:spTree>
    <p:extLst>
      <p:ext uri="{BB962C8B-B14F-4D97-AF65-F5344CB8AC3E}">
        <p14:creationId xmlns:p14="http://schemas.microsoft.com/office/powerpoint/2010/main" val="3127002874"/>
      </p:ext>
    </p:extLst>
  </p:cSld>
  <p:clrMapOvr>
    <a:masterClrMapping/>
  </p:clrMapOvr>
  <p:timing>
    <p:tnLst>
      <p:par>
        <p:cTn xmlns:p14="http://schemas.microsoft.com/office/powerpoint/2010/mai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1" y="-1"/>
            <a:ext cx="9143999" cy="6857999"/>
          </a:xfrm>
          <a:prstGeom prst="rect">
            <a:avLst/>
          </a:prstGeom>
          <a:solidFill>
            <a:schemeClr val="tx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2" name="Picture 1" descr="Screen Shot 2015-03-17 at 9.58.02 AM.png"/>
          <p:cNvPicPr>
            <a:picLocks noChangeAspect="1"/>
          </p:cNvPicPr>
          <p:nvPr/>
        </p:nvPicPr>
        <p:blipFill>
          <a:blip r:embed="rId3">
            <a:alphaModFix amt="44000"/>
            <a:extLst>
              <a:ext uri="{28A0092B-C50C-407E-A947-70E740481C1C}">
                <a14:useLocalDpi xmlns:a14="http://schemas.microsoft.com/office/drawing/2010/main" val="0"/>
              </a:ext>
            </a:extLst>
          </a:blip>
          <a:stretch>
            <a:fillRect/>
          </a:stretch>
        </p:blipFill>
        <p:spPr>
          <a:xfrm>
            <a:off x="777157" y="0"/>
            <a:ext cx="6932274" cy="6858000"/>
          </a:xfrm>
          <a:prstGeom prst="rect">
            <a:avLst/>
          </a:prstGeom>
        </p:spPr>
      </p:pic>
      <p:sp>
        <p:nvSpPr>
          <p:cNvPr id="3" name="TextBox 2"/>
          <p:cNvSpPr txBox="1"/>
          <p:nvPr/>
        </p:nvSpPr>
        <p:spPr>
          <a:xfrm>
            <a:off x="971175" y="612588"/>
            <a:ext cx="7291295" cy="523220"/>
          </a:xfrm>
          <a:prstGeom prst="rect">
            <a:avLst/>
          </a:prstGeom>
          <a:noFill/>
        </p:spPr>
        <p:txBody>
          <a:bodyPr wrap="square" rtlCol="0">
            <a:spAutoFit/>
          </a:bodyPr>
          <a:lstStyle/>
          <a:p>
            <a:r>
              <a:rPr lang="en-US" sz="2800" b="1" dirty="0">
                <a:solidFill>
                  <a:srgbClr val="FF0000"/>
                </a:solidFill>
              </a:rPr>
              <a:t> </a:t>
            </a:r>
            <a:r>
              <a:rPr lang="en-US" sz="2800" b="1" dirty="0" smtClean="0">
                <a:solidFill>
                  <a:srgbClr val="FF0000"/>
                </a:solidFill>
              </a:rPr>
              <a:t>       </a:t>
            </a:r>
            <a:r>
              <a:rPr lang="en-US" sz="2000" b="1" spc="50" dirty="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rPr>
              <a:t>PART 2 – </a:t>
            </a:r>
            <a:r>
              <a:rPr lang="en-US" sz="2000" b="1" dirty="0">
                <a:solidFill>
                  <a:srgbClr val="FF0000"/>
                </a:solidFill>
              </a:rPr>
              <a:t>  </a:t>
            </a:r>
            <a:r>
              <a:rPr lang="en-US" sz="2000" b="1" spc="50" dirty="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rPr>
              <a:t>NUCLEAR </a:t>
            </a:r>
            <a:r>
              <a:rPr lang="en-US" sz="2000" b="1" spc="50" dirty="0"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rPr>
              <a:t>REACTIONS WITHIN THE EARTH </a:t>
            </a:r>
            <a:endParaRPr lang="en-US" sz="2000" b="1" spc="50" dirty="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endParaRPr>
          </a:p>
        </p:txBody>
      </p:sp>
      <p:sp>
        <p:nvSpPr>
          <p:cNvPr id="5" name="TextBox 4"/>
          <p:cNvSpPr txBox="1"/>
          <p:nvPr/>
        </p:nvSpPr>
        <p:spPr>
          <a:xfrm>
            <a:off x="2480235" y="1052807"/>
            <a:ext cx="5946589" cy="707886"/>
          </a:xfrm>
          <a:prstGeom prst="rect">
            <a:avLst/>
          </a:prstGeom>
          <a:noFill/>
        </p:spPr>
        <p:txBody>
          <a:bodyPr wrap="square" rtlCol="0">
            <a:spAutoFit/>
          </a:bodyPr>
          <a:lstStyle/>
          <a:p>
            <a:r>
              <a:rPr lang="en-US" sz="4000" b="1" dirty="0" smtClean="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rPr>
              <a:t>RADIOGENIC HEATING</a:t>
            </a:r>
            <a:endParaRPr lang="en-US" sz="4000" b="1" dirty="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endParaRPr>
          </a:p>
        </p:txBody>
      </p:sp>
      <p:sp>
        <p:nvSpPr>
          <p:cNvPr id="7" name="TextBox 6"/>
          <p:cNvSpPr txBox="1"/>
          <p:nvPr/>
        </p:nvSpPr>
        <p:spPr>
          <a:xfrm>
            <a:off x="627746" y="5752353"/>
            <a:ext cx="7799078" cy="677108"/>
          </a:xfrm>
          <a:prstGeom prst="rect">
            <a:avLst/>
          </a:prstGeom>
          <a:noFill/>
        </p:spPr>
        <p:txBody>
          <a:bodyPr wrap="square" rtlCol="0">
            <a:spAutoFit/>
          </a:bodyPr>
          <a:lstStyle/>
          <a:p>
            <a:r>
              <a:rPr lang="en-US" b="1" dirty="0" smtClean="0">
                <a:solidFill>
                  <a:srgbClr val="FFFF00"/>
                </a:solidFill>
              </a:rPr>
              <a:t>THE NUCLEAR REACTION RESPONSIBLE FOR NEUTRINOS IS A </a:t>
            </a:r>
            <a:r>
              <a:rPr lang="en-US" sz="2000" b="1" dirty="0" smtClean="0">
                <a:solidFill>
                  <a:srgbClr val="FFFF00"/>
                </a:solidFill>
              </a:rPr>
              <a:t>“BETA DECAY.”</a:t>
            </a:r>
            <a:endParaRPr lang="en-US" sz="2000" b="1" dirty="0">
              <a:solidFill>
                <a:srgbClr val="FFFF00"/>
              </a:solidFill>
            </a:endParaRPr>
          </a:p>
          <a:p>
            <a:endParaRPr lang="en-US" b="1" dirty="0">
              <a:solidFill>
                <a:srgbClr val="FFFF00"/>
              </a:solidFill>
            </a:endParaRPr>
          </a:p>
        </p:txBody>
      </p:sp>
      <p:pic>
        <p:nvPicPr>
          <p:cNvPr id="9" name="Picture 8"/>
          <p:cNvPicPr>
            <a:picLocks noChangeAspect="1"/>
          </p:cNvPicPr>
          <p:nvPr/>
        </p:nvPicPr>
        <p:blipFill>
          <a:blip r:embed="rId4"/>
          <a:stretch>
            <a:fillRect/>
          </a:stretch>
        </p:blipFill>
        <p:spPr>
          <a:xfrm>
            <a:off x="1771980" y="1760692"/>
            <a:ext cx="5340020" cy="4010914"/>
          </a:xfrm>
          <a:prstGeom prst="rect">
            <a:avLst/>
          </a:prstGeom>
        </p:spPr>
      </p:pic>
    </p:spTree>
    <p:extLst>
      <p:ext uri="{BB962C8B-B14F-4D97-AF65-F5344CB8AC3E}">
        <p14:creationId xmlns:p14="http://schemas.microsoft.com/office/powerpoint/2010/main" val="1819253814"/>
      </p:ext>
    </p:extLst>
  </p:cSld>
  <p:clrMapOvr>
    <a:masterClrMapping/>
  </p:clrMapOvr>
  <p:timing>
    <p:tnLst>
      <p:par>
        <p:cTn xmlns:p14="http://schemas.microsoft.com/office/powerpoint/2010/mai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1" y="-1"/>
            <a:ext cx="9143999" cy="6857999"/>
          </a:xfrm>
          <a:prstGeom prst="rect">
            <a:avLst/>
          </a:prstGeom>
          <a:solidFill>
            <a:schemeClr val="tx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2" name="Picture 1" descr="Screen Shot 2015-03-17 at 9.58.02 AM.png"/>
          <p:cNvPicPr>
            <a:picLocks noChangeAspect="1"/>
          </p:cNvPicPr>
          <p:nvPr/>
        </p:nvPicPr>
        <p:blipFill>
          <a:blip r:embed="rId3">
            <a:alphaModFix amt="44000"/>
            <a:extLst>
              <a:ext uri="{28A0092B-C50C-407E-A947-70E740481C1C}">
                <a14:useLocalDpi xmlns:a14="http://schemas.microsoft.com/office/drawing/2010/main" val="0"/>
              </a:ext>
            </a:extLst>
          </a:blip>
          <a:stretch>
            <a:fillRect/>
          </a:stretch>
        </p:blipFill>
        <p:spPr>
          <a:xfrm>
            <a:off x="777157" y="0"/>
            <a:ext cx="6932274" cy="6858000"/>
          </a:xfrm>
          <a:prstGeom prst="rect">
            <a:avLst/>
          </a:prstGeom>
        </p:spPr>
      </p:pic>
      <p:sp>
        <p:nvSpPr>
          <p:cNvPr id="3" name="TextBox 2"/>
          <p:cNvSpPr txBox="1"/>
          <p:nvPr/>
        </p:nvSpPr>
        <p:spPr>
          <a:xfrm>
            <a:off x="971175" y="612588"/>
            <a:ext cx="7291295" cy="523220"/>
          </a:xfrm>
          <a:prstGeom prst="rect">
            <a:avLst/>
          </a:prstGeom>
          <a:noFill/>
        </p:spPr>
        <p:txBody>
          <a:bodyPr wrap="square" rtlCol="0">
            <a:spAutoFit/>
          </a:bodyPr>
          <a:lstStyle/>
          <a:p>
            <a:r>
              <a:rPr lang="en-US" sz="2800" b="1" dirty="0">
                <a:solidFill>
                  <a:srgbClr val="FF0000"/>
                </a:solidFill>
              </a:rPr>
              <a:t> </a:t>
            </a:r>
            <a:r>
              <a:rPr lang="en-US" sz="2800" b="1" dirty="0" smtClean="0">
                <a:solidFill>
                  <a:srgbClr val="FF0000"/>
                </a:solidFill>
              </a:rPr>
              <a:t>       </a:t>
            </a:r>
            <a:r>
              <a:rPr lang="en-US" sz="2000" b="1" spc="50" dirty="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rPr>
              <a:t>PART 2 – </a:t>
            </a:r>
            <a:r>
              <a:rPr lang="en-US" sz="2000" b="1" dirty="0">
                <a:solidFill>
                  <a:srgbClr val="FF0000"/>
                </a:solidFill>
              </a:rPr>
              <a:t>  </a:t>
            </a:r>
            <a:r>
              <a:rPr lang="en-US" sz="2000" b="1" spc="50" dirty="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rPr>
              <a:t>NUCLEAR </a:t>
            </a:r>
            <a:r>
              <a:rPr lang="en-US" sz="2000" b="1" spc="50" dirty="0"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rPr>
              <a:t>REACTIONS WITHIN THE EARTH </a:t>
            </a:r>
            <a:endParaRPr lang="en-US" sz="2000" b="1" spc="50" dirty="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endParaRPr>
          </a:p>
        </p:txBody>
      </p:sp>
      <p:sp>
        <p:nvSpPr>
          <p:cNvPr id="5" name="TextBox 4"/>
          <p:cNvSpPr txBox="1"/>
          <p:nvPr/>
        </p:nvSpPr>
        <p:spPr>
          <a:xfrm>
            <a:off x="2480235" y="1052807"/>
            <a:ext cx="5946589" cy="707886"/>
          </a:xfrm>
          <a:prstGeom prst="rect">
            <a:avLst/>
          </a:prstGeom>
          <a:noFill/>
        </p:spPr>
        <p:txBody>
          <a:bodyPr wrap="square" rtlCol="0">
            <a:spAutoFit/>
          </a:bodyPr>
          <a:lstStyle/>
          <a:p>
            <a:r>
              <a:rPr lang="en-US" sz="4000" b="1" dirty="0" smtClean="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rPr>
              <a:t>RADIOGENIC HEATING</a:t>
            </a:r>
            <a:endParaRPr lang="en-US" sz="4000" b="1" dirty="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endParaRPr>
          </a:p>
        </p:txBody>
      </p:sp>
      <p:pic>
        <p:nvPicPr>
          <p:cNvPr id="4" name="Picture 3" descr="Screen Shot 2015-03-17 at 12.04.42 PM.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1915847"/>
            <a:ext cx="9144000" cy="3997483"/>
          </a:xfrm>
          <a:prstGeom prst="rect">
            <a:avLst/>
          </a:prstGeom>
        </p:spPr>
      </p:pic>
    </p:spTree>
    <p:extLst>
      <p:ext uri="{BB962C8B-B14F-4D97-AF65-F5344CB8AC3E}">
        <p14:creationId xmlns:p14="http://schemas.microsoft.com/office/powerpoint/2010/main" val="379292689"/>
      </p:ext>
    </p:extLst>
  </p:cSld>
  <p:clrMapOvr>
    <a:masterClrMapping/>
  </p:clrMapOvr>
  <p:timing>
    <p:tnLst>
      <p:par>
        <p:cTn xmlns:p14="http://schemas.microsoft.com/office/powerpoint/2010/mai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1" y="-1"/>
            <a:ext cx="9143999" cy="6857999"/>
          </a:xfrm>
          <a:prstGeom prst="rect">
            <a:avLst/>
          </a:prstGeom>
          <a:solidFill>
            <a:schemeClr val="tx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2" name="Picture 1" descr="Screen Shot 2015-03-17 at 9.58.02 AM.png"/>
          <p:cNvPicPr>
            <a:picLocks noChangeAspect="1"/>
          </p:cNvPicPr>
          <p:nvPr/>
        </p:nvPicPr>
        <p:blipFill>
          <a:blip r:embed="rId3">
            <a:alphaModFix amt="44000"/>
            <a:extLst>
              <a:ext uri="{28A0092B-C50C-407E-A947-70E740481C1C}">
                <a14:useLocalDpi xmlns:a14="http://schemas.microsoft.com/office/drawing/2010/main" val="0"/>
              </a:ext>
            </a:extLst>
          </a:blip>
          <a:stretch>
            <a:fillRect/>
          </a:stretch>
        </p:blipFill>
        <p:spPr>
          <a:xfrm>
            <a:off x="777157" y="0"/>
            <a:ext cx="6932274" cy="6858000"/>
          </a:xfrm>
          <a:prstGeom prst="rect">
            <a:avLst/>
          </a:prstGeom>
        </p:spPr>
      </p:pic>
      <p:sp>
        <p:nvSpPr>
          <p:cNvPr id="3" name="TextBox 2"/>
          <p:cNvSpPr txBox="1"/>
          <p:nvPr/>
        </p:nvSpPr>
        <p:spPr>
          <a:xfrm>
            <a:off x="971175" y="612588"/>
            <a:ext cx="7291295" cy="523220"/>
          </a:xfrm>
          <a:prstGeom prst="rect">
            <a:avLst/>
          </a:prstGeom>
          <a:noFill/>
        </p:spPr>
        <p:txBody>
          <a:bodyPr wrap="square" rtlCol="0">
            <a:spAutoFit/>
          </a:bodyPr>
          <a:lstStyle/>
          <a:p>
            <a:r>
              <a:rPr lang="en-US" sz="2800" b="1" dirty="0">
                <a:solidFill>
                  <a:srgbClr val="FF0000"/>
                </a:solidFill>
              </a:rPr>
              <a:t> </a:t>
            </a:r>
            <a:r>
              <a:rPr lang="en-US" sz="2800" b="1" dirty="0" smtClean="0">
                <a:solidFill>
                  <a:srgbClr val="FF0000"/>
                </a:solidFill>
              </a:rPr>
              <a:t>       </a:t>
            </a:r>
            <a:r>
              <a:rPr lang="en-US" sz="2000" b="1" spc="50" dirty="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rPr>
              <a:t>PART 2 – </a:t>
            </a:r>
            <a:r>
              <a:rPr lang="en-US" sz="2000" b="1" dirty="0">
                <a:solidFill>
                  <a:srgbClr val="FF0000"/>
                </a:solidFill>
              </a:rPr>
              <a:t>  </a:t>
            </a:r>
            <a:r>
              <a:rPr lang="en-US" sz="2000" b="1" spc="50" dirty="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rPr>
              <a:t>NUCLEAR </a:t>
            </a:r>
            <a:r>
              <a:rPr lang="en-US" sz="2000" b="1" spc="50" dirty="0"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rPr>
              <a:t>REACTIONS WITHIN THE EARTH </a:t>
            </a:r>
            <a:endParaRPr lang="en-US" sz="2000" b="1" spc="50" dirty="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endParaRPr>
          </a:p>
        </p:txBody>
      </p:sp>
      <p:sp>
        <p:nvSpPr>
          <p:cNvPr id="5" name="TextBox 4"/>
          <p:cNvSpPr txBox="1"/>
          <p:nvPr/>
        </p:nvSpPr>
        <p:spPr>
          <a:xfrm>
            <a:off x="2480235" y="1052807"/>
            <a:ext cx="5946589" cy="707886"/>
          </a:xfrm>
          <a:prstGeom prst="rect">
            <a:avLst/>
          </a:prstGeom>
          <a:noFill/>
        </p:spPr>
        <p:txBody>
          <a:bodyPr wrap="square" rtlCol="0">
            <a:spAutoFit/>
          </a:bodyPr>
          <a:lstStyle/>
          <a:p>
            <a:r>
              <a:rPr lang="en-US" sz="4000" b="1" dirty="0" smtClean="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rPr>
              <a:t>RADIOGENIC HEATING</a:t>
            </a:r>
            <a:endParaRPr lang="en-US" sz="4000" b="1" dirty="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endParaRPr>
          </a:p>
        </p:txBody>
      </p:sp>
      <p:pic>
        <p:nvPicPr>
          <p:cNvPr id="6" name="Picture 5"/>
          <p:cNvPicPr>
            <a:picLocks noChangeAspect="1"/>
          </p:cNvPicPr>
          <p:nvPr/>
        </p:nvPicPr>
        <p:blipFill>
          <a:blip r:embed="rId4"/>
          <a:stretch>
            <a:fillRect/>
          </a:stretch>
        </p:blipFill>
        <p:spPr>
          <a:xfrm>
            <a:off x="971175" y="1760693"/>
            <a:ext cx="7291295" cy="4021017"/>
          </a:xfrm>
          <a:prstGeom prst="rect">
            <a:avLst/>
          </a:prstGeom>
        </p:spPr>
      </p:pic>
      <p:sp>
        <p:nvSpPr>
          <p:cNvPr id="7" name="TextBox 6"/>
          <p:cNvSpPr txBox="1"/>
          <p:nvPr/>
        </p:nvSpPr>
        <p:spPr>
          <a:xfrm>
            <a:off x="2211294" y="6110941"/>
            <a:ext cx="4601882" cy="369332"/>
          </a:xfrm>
          <a:prstGeom prst="rect">
            <a:avLst/>
          </a:prstGeom>
          <a:noFill/>
        </p:spPr>
        <p:txBody>
          <a:bodyPr wrap="square" rtlCol="0">
            <a:spAutoFit/>
          </a:bodyPr>
          <a:lstStyle/>
          <a:p>
            <a:r>
              <a:rPr lang="en-US" dirty="0" smtClean="0">
                <a:solidFill>
                  <a:schemeClr val="bg1"/>
                </a:solidFill>
              </a:rPr>
              <a:t>Neutrino detection sites currently in operation.</a:t>
            </a:r>
            <a:endParaRPr lang="en-US" dirty="0">
              <a:solidFill>
                <a:schemeClr val="bg1"/>
              </a:solidFill>
            </a:endParaRPr>
          </a:p>
        </p:txBody>
      </p:sp>
    </p:spTree>
    <p:extLst>
      <p:ext uri="{BB962C8B-B14F-4D97-AF65-F5344CB8AC3E}">
        <p14:creationId xmlns:p14="http://schemas.microsoft.com/office/powerpoint/2010/main" val="2926228107"/>
      </p:ext>
    </p:extLst>
  </p:cSld>
  <p:clrMapOvr>
    <a:masterClrMapping/>
  </p:clrMapOvr>
  <p:timing>
    <p:tnLst>
      <p:par>
        <p:cTn xmlns:p14="http://schemas.microsoft.com/office/powerpoint/2010/mai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1" y="-1"/>
            <a:ext cx="9143999" cy="6857999"/>
          </a:xfrm>
          <a:prstGeom prst="rect">
            <a:avLst/>
          </a:prstGeom>
          <a:solidFill>
            <a:schemeClr val="tx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2" name="Picture 1" descr="Screen Shot 2015-03-17 at 9.58.02 AM.png"/>
          <p:cNvPicPr>
            <a:picLocks noChangeAspect="1"/>
          </p:cNvPicPr>
          <p:nvPr/>
        </p:nvPicPr>
        <p:blipFill>
          <a:blip r:embed="rId3">
            <a:alphaModFix amt="44000"/>
            <a:extLst>
              <a:ext uri="{28A0092B-C50C-407E-A947-70E740481C1C}">
                <a14:useLocalDpi xmlns:a14="http://schemas.microsoft.com/office/drawing/2010/main" val="0"/>
              </a:ext>
            </a:extLst>
          </a:blip>
          <a:stretch>
            <a:fillRect/>
          </a:stretch>
        </p:blipFill>
        <p:spPr>
          <a:xfrm>
            <a:off x="3284253" y="2480234"/>
            <a:ext cx="4425177" cy="4377765"/>
          </a:xfrm>
          <a:prstGeom prst="rect">
            <a:avLst/>
          </a:prstGeom>
        </p:spPr>
      </p:pic>
      <p:sp>
        <p:nvSpPr>
          <p:cNvPr id="3" name="TextBox 2"/>
          <p:cNvSpPr txBox="1"/>
          <p:nvPr/>
        </p:nvSpPr>
        <p:spPr>
          <a:xfrm>
            <a:off x="971175" y="612588"/>
            <a:ext cx="7291295" cy="523220"/>
          </a:xfrm>
          <a:prstGeom prst="rect">
            <a:avLst/>
          </a:prstGeom>
          <a:noFill/>
        </p:spPr>
        <p:txBody>
          <a:bodyPr wrap="square" rtlCol="0">
            <a:spAutoFit/>
          </a:bodyPr>
          <a:lstStyle/>
          <a:p>
            <a:r>
              <a:rPr lang="en-US" sz="2800" b="1" dirty="0">
                <a:solidFill>
                  <a:srgbClr val="FF0000"/>
                </a:solidFill>
              </a:rPr>
              <a:t> </a:t>
            </a:r>
            <a:r>
              <a:rPr lang="en-US" sz="2800" b="1" dirty="0" smtClean="0">
                <a:solidFill>
                  <a:srgbClr val="FF0000"/>
                </a:solidFill>
              </a:rPr>
              <a:t>       </a:t>
            </a:r>
            <a:r>
              <a:rPr lang="en-US" sz="2000" b="1" spc="50" dirty="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rPr>
              <a:t>PART 2 – </a:t>
            </a:r>
            <a:r>
              <a:rPr lang="en-US" sz="2000" b="1" dirty="0">
                <a:solidFill>
                  <a:srgbClr val="FF0000"/>
                </a:solidFill>
              </a:rPr>
              <a:t>  </a:t>
            </a:r>
            <a:r>
              <a:rPr lang="en-US" sz="2000" b="1" spc="50" dirty="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rPr>
              <a:t>NUCLEAR </a:t>
            </a:r>
            <a:r>
              <a:rPr lang="en-US" sz="2000" b="1" spc="50" dirty="0"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rPr>
              <a:t>REACTIONS WITHIN THE EARTH </a:t>
            </a:r>
            <a:endParaRPr lang="en-US" sz="2000" b="1" spc="50" dirty="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endParaRPr>
          </a:p>
        </p:txBody>
      </p:sp>
      <p:sp>
        <p:nvSpPr>
          <p:cNvPr id="5" name="TextBox 4"/>
          <p:cNvSpPr txBox="1"/>
          <p:nvPr/>
        </p:nvSpPr>
        <p:spPr>
          <a:xfrm>
            <a:off x="2480235" y="1052807"/>
            <a:ext cx="5946589" cy="707886"/>
          </a:xfrm>
          <a:prstGeom prst="rect">
            <a:avLst/>
          </a:prstGeom>
          <a:noFill/>
        </p:spPr>
        <p:txBody>
          <a:bodyPr wrap="square" rtlCol="0">
            <a:spAutoFit/>
          </a:bodyPr>
          <a:lstStyle/>
          <a:p>
            <a:r>
              <a:rPr lang="en-US" sz="4000" b="1" dirty="0" smtClean="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rPr>
              <a:t>RADIOGENIC HEATING</a:t>
            </a:r>
            <a:endParaRPr lang="en-US" sz="4000" b="1" dirty="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endParaRPr>
          </a:p>
        </p:txBody>
      </p:sp>
      <p:pic>
        <p:nvPicPr>
          <p:cNvPr id="6" name="Picture 5"/>
          <p:cNvPicPr>
            <a:picLocks noChangeAspect="1"/>
          </p:cNvPicPr>
          <p:nvPr/>
        </p:nvPicPr>
        <p:blipFill>
          <a:blip r:embed="rId4"/>
          <a:stretch>
            <a:fillRect/>
          </a:stretch>
        </p:blipFill>
        <p:spPr>
          <a:xfrm>
            <a:off x="2074582" y="2091764"/>
            <a:ext cx="5634848" cy="4105063"/>
          </a:xfrm>
          <a:prstGeom prst="rect">
            <a:avLst/>
          </a:prstGeom>
        </p:spPr>
      </p:pic>
    </p:spTree>
    <p:extLst>
      <p:ext uri="{BB962C8B-B14F-4D97-AF65-F5344CB8AC3E}">
        <p14:creationId xmlns:p14="http://schemas.microsoft.com/office/powerpoint/2010/main" val="3351592737"/>
      </p:ext>
    </p:extLst>
  </p:cSld>
  <p:clrMapOvr>
    <a:masterClrMapping/>
  </p:clrMapOvr>
  <p:timing>
    <p:tnLst>
      <p:par>
        <p:cTn xmlns:p14="http://schemas.microsoft.com/office/powerpoint/2010/mai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1" y="-1"/>
            <a:ext cx="9143999" cy="6857999"/>
          </a:xfrm>
          <a:prstGeom prst="rect">
            <a:avLst/>
          </a:prstGeom>
          <a:solidFill>
            <a:schemeClr val="tx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2" name="Picture 1" descr="Screen Shot 2015-03-17 at 9.58.02 AM.png"/>
          <p:cNvPicPr>
            <a:picLocks noChangeAspect="1"/>
          </p:cNvPicPr>
          <p:nvPr/>
        </p:nvPicPr>
        <p:blipFill>
          <a:blip r:embed="rId3">
            <a:alphaModFix amt="44000"/>
            <a:extLst>
              <a:ext uri="{28A0092B-C50C-407E-A947-70E740481C1C}">
                <a14:useLocalDpi xmlns:a14="http://schemas.microsoft.com/office/drawing/2010/main" val="0"/>
              </a:ext>
            </a:extLst>
          </a:blip>
          <a:stretch>
            <a:fillRect/>
          </a:stretch>
        </p:blipFill>
        <p:spPr>
          <a:xfrm>
            <a:off x="3284253" y="2480234"/>
            <a:ext cx="4425177" cy="4377765"/>
          </a:xfrm>
          <a:prstGeom prst="rect">
            <a:avLst/>
          </a:prstGeom>
        </p:spPr>
      </p:pic>
      <p:sp>
        <p:nvSpPr>
          <p:cNvPr id="3" name="TextBox 2"/>
          <p:cNvSpPr txBox="1"/>
          <p:nvPr/>
        </p:nvSpPr>
        <p:spPr>
          <a:xfrm>
            <a:off x="971175" y="612588"/>
            <a:ext cx="7291295" cy="523220"/>
          </a:xfrm>
          <a:prstGeom prst="rect">
            <a:avLst/>
          </a:prstGeom>
          <a:noFill/>
        </p:spPr>
        <p:txBody>
          <a:bodyPr wrap="square" rtlCol="0">
            <a:spAutoFit/>
          </a:bodyPr>
          <a:lstStyle/>
          <a:p>
            <a:r>
              <a:rPr lang="en-US" sz="2800" b="1" dirty="0">
                <a:solidFill>
                  <a:srgbClr val="FF0000"/>
                </a:solidFill>
              </a:rPr>
              <a:t> </a:t>
            </a:r>
            <a:r>
              <a:rPr lang="en-US" sz="2800" b="1" dirty="0" smtClean="0">
                <a:solidFill>
                  <a:srgbClr val="FF0000"/>
                </a:solidFill>
              </a:rPr>
              <a:t>       </a:t>
            </a:r>
            <a:r>
              <a:rPr lang="en-US" sz="2000" b="1" spc="50" dirty="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rPr>
              <a:t>PART 2 – </a:t>
            </a:r>
            <a:r>
              <a:rPr lang="en-US" sz="2000" b="1" dirty="0">
                <a:solidFill>
                  <a:srgbClr val="FF0000"/>
                </a:solidFill>
              </a:rPr>
              <a:t>  </a:t>
            </a:r>
            <a:r>
              <a:rPr lang="en-US" sz="2000" b="1" spc="50" dirty="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rPr>
              <a:t>NUCLEAR </a:t>
            </a:r>
            <a:r>
              <a:rPr lang="en-US" sz="2000" b="1" spc="50" dirty="0"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rPr>
              <a:t>REACTIONS WITHIN THE EARTH </a:t>
            </a:r>
            <a:endParaRPr lang="en-US" sz="2000" b="1" spc="50" dirty="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endParaRPr>
          </a:p>
        </p:txBody>
      </p:sp>
      <p:sp>
        <p:nvSpPr>
          <p:cNvPr id="5" name="TextBox 4"/>
          <p:cNvSpPr txBox="1"/>
          <p:nvPr/>
        </p:nvSpPr>
        <p:spPr>
          <a:xfrm>
            <a:off x="2480235" y="1052807"/>
            <a:ext cx="5946589" cy="707886"/>
          </a:xfrm>
          <a:prstGeom prst="rect">
            <a:avLst/>
          </a:prstGeom>
          <a:noFill/>
        </p:spPr>
        <p:txBody>
          <a:bodyPr wrap="square" rtlCol="0">
            <a:spAutoFit/>
          </a:bodyPr>
          <a:lstStyle/>
          <a:p>
            <a:r>
              <a:rPr lang="en-US" sz="4000" b="1" dirty="0" smtClean="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rPr>
              <a:t>RADIOGENIC HEATING</a:t>
            </a:r>
            <a:endParaRPr lang="en-US" sz="4000" b="1" dirty="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endParaRPr>
          </a:p>
        </p:txBody>
      </p:sp>
      <p:sp>
        <p:nvSpPr>
          <p:cNvPr id="4" name="TextBox 3"/>
          <p:cNvSpPr txBox="1"/>
          <p:nvPr/>
        </p:nvSpPr>
        <p:spPr>
          <a:xfrm>
            <a:off x="295912" y="2046612"/>
            <a:ext cx="2860486" cy="2554545"/>
          </a:xfrm>
          <a:prstGeom prst="rect">
            <a:avLst/>
          </a:prstGeom>
          <a:noFill/>
        </p:spPr>
        <p:txBody>
          <a:bodyPr wrap="square" rtlCol="0">
            <a:spAutoFit/>
          </a:bodyPr>
          <a:lstStyle/>
          <a:p>
            <a:r>
              <a:rPr lang="en-US" sz="2000" b="1" dirty="0">
                <a:solidFill>
                  <a:srgbClr val="FFFF00"/>
                </a:solidFill>
              </a:rPr>
              <a:t>Earth scientists would like to know more about the crucial role that decaying elements such as uranium and thorium play in heating up Earth and causing </a:t>
            </a:r>
            <a:r>
              <a:rPr lang="en-US" sz="2000" b="1" i="1" dirty="0" smtClean="0">
                <a:solidFill>
                  <a:srgbClr val="FFFF00"/>
                </a:solidFill>
              </a:rPr>
              <a:t>convection*</a:t>
            </a:r>
            <a:r>
              <a:rPr lang="en-US" sz="2000" b="1" dirty="0" smtClean="0">
                <a:solidFill>
                  <a:srgbClr val="FFFF00"/>
                </a:solidFill>
              </a:rPr>
              <a:t> </a:t>
            </a:r>
            <a:r>
              <a:rPr lang="en-US" sz="2000" b="1" dirty="0">
                <a:solidFill>
                  <a:srgbClr val="FFFF00"/>
                </a:solidFill>
              </a:rPr>
              <a:t>in its mantle -</a:t>
            </a:r>
            <a:r>
              <a:rPr lang="en-US" sz="2000" b="1" dirty="0" smtClean="0">
                <a:solidFill>
                  <a:srgbClr val="FFFF00"/>
                </a:solidFill>
              </a:rPr>
              <a:t>-</a:t>
            </a:r>
            <a:endParaRPr lang="en-US" sz="2000" b="1" dirty="0">
              <a:solidFill>
                <a:srgbClr val="FFFF00"/>
              </a:solidFill>
            </a:endParaRPr>
          </a:p>
        </p:txBody>
      </p:sp>
      <p:pic>
        <p:nvPicPr>
          <p:cNvPr id="7" name="Picture 6"/>
          <p:cNvPicPr>
            <a:picLocks noChangeAspect="1"/>
          </p:cNvPicPr>
          <p:nvPr/>
        </p:nvPicPr>
        <p:blipFill>
          <a:blip r:embed="rId4"/>
          <a:stretch>
            <a:fillRect/>
          </a:stretch>
        </p:blipFill>
        <p:spPr>
          <a:xfrm>
            <a:off x="3439980" y="1760692"/>
            <a:ext cx="4364707" cy="3034741"/>
          </a:xfrm>
          <a:prstGeom prst="rect">
            <a:avLst/>
          </a:prstGeom>
        </p:spPr>
      </p:pic>
      <p:sp>
        <p:nvSpPr>
          <p:cNvPr id="9" name="TextBox 8"/>
          <p:cNvSpPr txBox="1"/>
          <p:nvPr/>
        </p:nvSpPr>
        <p:spPr>
          <a:xfrm>
            <a:off x="971175" y="5227491"/>
            <a:ext cx="7191074" cy="1200328"/>
          </a:xfrm>
          <a:prstGeom prst="rect">
            <a:avLst/>
          </a:prstGeom>
          <a:noFill/>
        </p:spPr>
        <p:txBody>
          <a:bodyPr wrap="square" rtlCol="0">
            <a:spAutoFit/>
          </a:bodyPr>
          <a:lstStyle/>
          <a:p>
            <a:r>
              <a:rPr lang="en-US" sz="2400" b="1" i="1" dirty="0" smtClean="0">
                <a:solidFill>
                  <a:srgbClr val="FFFF00"/>
                </a:solidFill>
              </a:rPr>
              <a:t>*the </a:t>
            </a:r>
            <a:r>
              <a:rPr lang="en-US" sz="2400" b="1" i="1" dirty="0">
                <a:solidFill>
                  <a:srgbClr val="FFFF00"/>
                </a:solidFill>
              </a:rPr>
              <a:t>slow, steady flow of hot rock in the interior carrying heat from great depths to Earth's surface. </a:t>
            </a:r>
          </a:p>
          <a:p>
            <a:endParaRPr lang="en-US" sz="2400" i="1" dirty="0"/>
          </a:p>
        </p:txBody>
      </p:sp>
    </p:spTree>
    <p:extLst>
      <p:ext uri="{BB962C8B-B14F-4D97-AF65-F5344CB8AC3E}">
        <p14:creationId xmlns:p14="http://schemas.microsoft.com/office/powerpoint/2010/main" val="2208942150"/>
      </p:ext>
    </p:extLst>
  </p:cSld>
  <p:clrMapOvr>
    <a:masterClrMapping/>
  </p:clrMapOvr>
  <p:timing>
    <p:tnLst>
      <p:par>
        <p:cTn xmlns:p14="http://schemas.microsoft.com/office/powerpoint/2010/mai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1" y="-1"/>
            <a:ext cx="9143999" cy="6857999"/>
          </a:xfrm>
          <a:prstGeom prst="rect">
            <a:avLst/>
          </a:prstGeom>
          <a:solidFill>
            <a:schemeClr val="tx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2" name="Picture 1" descr="Screen Shot 2015-03-17 at 9.58.02 AM.png"/>
          <p:cNvPicPr>
            <a:picLocks noChangeAspect="1"/>
          </p:cNvPicPr>
          <p:nvPr/>
        </p:nvPicPr>
        <p:blipFill>
          <a:blip r:embed="rId3">
            <a:alphaModFix amt="44000"/>
            <a:extLst>
              <a:ext uri="{28A0092B-C50C-407E-A947-70E740481C1C}">
                <a14:useLocalDpi xmlns:a14="http://schemas.microsoft.com/office/drawing/2010/main" val="0"/>
              </a:ext>
            </a:extLst>
          </a:blip>
          <a:stretch>
            <a:fillRect/>
          </a:stretch>
        </p:blipFill>
        <p:spPr>
          <a:xfrm>
            <a:off x="3284253" y="2480234"/>
            <a:ext cx="4425177" cy="4377765"/>
          </a:xfrm>
          <a:prstGeom prst="rect">
            <a:avLst/>
          </a:prstGeom>
        </p:spPr>
      </p:pic>
      <p:sp>
        <p:nvSpPr>
          <p:cNvPr id="3" name="TextBox 2"/>
          <p:cNvSpPr txBox="1"/>
          <p:nvPr/>
        </p:nvSpPr>
        <p:spPr>
          <a:xfrm>
            <a:off x="971175" y="612588"/>
            <a:ext cx="7291295" cy="523220"/>
          </a:xfrm>
          <a:prstGeom prst="rect">
            <a:avLst/>
          </a:prstGeom>
          <a:noFill/>
        </p:spPr>
        <p:txBody>
          <a:bodyPr wrap="square" rtlCol="0">
            <a:spAutoFit/>
          </a:bodyPr>
          <a:lstStyle/>
          <a:p>
            <a:r>
              <a:rPr lang="en-US" sz="2800" b="1" dirty="0">
                <a:solidFill>
                  <a:srgbClr val="FF0000"/>
                </a:solidFill>
              </a:rPr>
              <a:t> </a:t>
            </a:r>
            <a:r>
              <a:rPr lang="en-US" sz="2800" b="1" dirty="0" smtClean="0">
                <a:solidFill>
                  <a:srgbClr val="FF0000"/>
                </a:solidFill>
              </a:rPr>
              <a:t>       </a:t>
            </a:r>
            <a:r>
              <a:rPr lang="en-US" sz="2000" b="1" spc="50" dirty="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rPr>
              <a:t>PART 2 – </a:t>
            </a:r>
            <a:r>
              <a:rPr lang="en-US" sz="2000" b="1" dirty="0">
                <a:solidFill>
                  <a:srgbClr val="FF0000"/>
                </a:solidFill>
              </a:rPr>
              <a:t>  </a:t>
            </a:r>
            <a:r>
              <a:rPr lang="en-US" sz="2000" b="1" spc="50" dirty="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rPr>
              <a:t>NUCLEAR </a:t>
            </a:r>
            <a:r>
              <a:rPr lang="en-US" sz="2000" b="1" spc="50" dirty="0"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rPr>
              <a:t>REACTIONS WITHIN THE EARTH </a:t>
            </a:r>
            <a:endParaRPr lang="en-US" sz="2000" b="1" spc="50" dirty="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endParaRPr>
          </a:p>
        </p:txBody>
      </p:sp>
      <p:sp>
        <p:nvSpPr>
          <p:cNvPr id="5" name="TextBox 4"/>
          <p:cNvSpPr txBox="1"/>
          <p:nvPr/>
        </p:nvSpPr>
        <p:spPr>
          <a:xfrm>
            <a:off x="2480235" y="1052807"/>
            <a:ext cx="5946589" cy="707886"/>
          </a:xfrm>
          <a:prstGeom prst="rect">
            <a:avLst/>
          </a:prstGeom>
          <a:noFill/>
        </p:spPr>
        <p:txBody>
          <a:bodyPr wrap="square" rtlCol="0">
            <a:spAutoFit/>
          </a:bodyPr>
          <a:lstStyle/>
          <a:p>
            <a:r>
              <a:rPr lang="en-US" sz="4000" b="1" dirty="0" smtClean="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rPr>
              <a:t>RADIOGENIC HEATING</a:t>
            </a:r>
            <a:endParaRPr lang="en-US" sz="4000" b="1" dirty="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endParaRPr>
          </a:p>
        </p:txBody>
      </p:sp>
      <p:pic>
        <p:nvPicPr>
          <p:cNvPr id="6" name="Picture 5"/>
          <p:cNvPicPr>
            <a:picLocks noChangeAspect="1"/>
          </p:cNvPicPr>
          <p:nvPr/>
        </p:nvPicPr>
        <p:blipFill>
          <a:blip r:embed="rId4"/>
          <a:stretch>
            <a:fillRect/>
          </a:stretch>
        </p:blipFill>
        <p:spPr>
          <a:xfrm>
            <a:off x="0" y="3923733"/>
            <a:ext cx="3284253" cy="2392623"/>
          </a:xfrm>
          <a:prstGeom prst="rect">
            <a:avLst/>
          </a:prstGeom>
        </p:spPr>
      </p:pic>
      <p:cxnSp>
        <p:nvCxnSpPr>
          <p:cNvPr id="7" name="Straight Arrow Connector 6"/>
          <p:cNvCxnSpPr/>
          <p:nvPr/>
        </p:nvCxnSpPr>
        <p:spPr>
          <a:xfrm flipV="1">
            <a:off x="1987176" y="3675529"/>
            <a:ext cx="3810000" cy="1030942"/>
          </a:xfrm>
          <a:prstGeom prst="straightConnector1">
            <a:avLst/>
          </a:prstGeom>
          <a:ln w="38100" cmpd="sng">
            <a:solidFill>
              <a:schemeClr val="bg1"/>
            </a:solidFill>
            <a:tailEnd type="arrow"/>
          </a:ln>
        </p:spPr>
        <p:style>
          <a:lnRef idx="2">
            <a:schemeClr val="accent1"/>
          </a:lnRef>
          <a:fillRef idx="0">
            <a:schemeClr val="accent1"/>
          </a:fillRef>
          <a:effectRef idx="1">
            <a:schemeClr val="accent1"/>
          </a:effectRef>
          <a:fontRef idx="minor">
            <a:schemeClr val="tx1"/>
          </a:fontRef>
        </p:style>
      </p:cxnSp>
      <p:cxnSp>
        <p:nvCxnSpPr>
          <p:cNvPr id="10" name="Straight Arrow Connector 9"/>
          <p:cNvCxnSpPr/>
          <p:nvPr/>
        </p:nvCxnSpPr>
        <p:spPr>
          <a:xfrm flipV="1">
            <a:off x="2480235" y="4900706"/>
            <a:ext cx="2943412" cy="493059"/>
          </a:xfrm>
          <a:prstGeom prst="straightConnector1">
            <a:avLst/>
          </a:prstGeom>
          <a:ln w="38100" cmpd="sng">
            <a:solidFill>
              <a:schemeClr val="bg1"/>
            </a:solidFill>
            <a:tailEnd type="arrow"/>
          </a:ln>
        </p:spPr>
        <p:style>
          <a:lnRef idx="2">
            <a:schemeClr val="accent1"/>
          </a:lnRef>
          <a:fillRef idx="0">
            <a:schemeClr val="accent1"/>
          </a:fillRef>
          <a:effectRef idx="1">
            <a:schemeClr val="accent1"/>
          </a:effectRef>
          <a:fontRef idx="minor">
            <a:schemeClr val="tx1"/>
          </a:fontRef>
        </p:style>
      </p:cxnSp>
      <p:cxnSp>
        <p:nvCxnSpPr>
          <p:cNvPr id="12" name="Straight Arrow Connector 11"/>
          <p:cNvCxnSpPr/>
          <p:nvPr/>
        </p:nvCxnSpPr>
        <p:spPr>
          <a:xfrm flipV="1">
            <a:off x="2136588" y="4706471"/>
            <a:ext cx="5080000" cy="1075764"/>
          </a:xfrm>
          <a:prstGeom prst="straightConnector1">
            <a:avLst/>
          </a:prstGeom>
          <a:ln w="38100" cmpd="sng">
            <a:solidFill>
              <a:srgbClr val="FFFFFF"/>
            </a:solidFill>
            <a:tailEnd type="arrow"/>
          </a:ln>
        </p:spPr>
        <p:style>
          <a:lnRef idx="2">
            <a:schemeClr val="accent1"/>
          </a:lnRef>
          <a:fillRef idx="0">
            <a:schemeClr val="accent1"/>
          </a:fillRef>
          <a:effectRef idx="1">
            <a:schemeClr val="accent1"/>
          </a:effectRef>
          <a:fontRef idx="minor">
            <a:schemeClr val="tx1"/>
          </a:fontRef>
        </p:style>
      </p:cxnSp>
      <p:sp>
        <p:nvSpPr>
          <p:cNvPr id="13" name="TextBox 12"/>
          <p:cNvSpPr txBox="1"/>
          <p:nvPr/>
        </p:nvSpPr>
        <p:spPr>
          <a:xfrm>
            <a:off x="253999" y="3554401"/>
            <a:ext cx="3720353" cy="369332"/>
          </a:xfrm>
          <a:prstGeom prst="rect">
            <a:avLst/>
          </a:prstGeom>
          <a:noFill/>
        </p:spPr>
        <p:txBody>
          <a:bodyPr wrap="square" rtlCol="0">
            <a:spAutoFit/>
          </a:bodyPr>
          <a:lstStyle/>
          <a:p>
            <a:r>
              <a:rPr lang="en-US" b="1" i="1" dirty="0" smtClean="0">
                <a:solidFill>
                  <a:schemeClr val="bg1"/>
                </a:solidFill>
              </a:rPr>
              <a:t>PRIMORDIAL HEATING (app. </a:t>
            </a:r>
            <a:r>
              <a:rPr lang="en-US" b="1" i="1" dirty="0" smtClean="0">
                <a:solidFill>
                  <a:schemeClr val="bg1"/>
                </a:solidFill>
              </a:rPr>
              <a:t>50</a:t>
            </a:r>
            <a:r>
              <a:rPr lang="en-US" b="1" i="1" dirty="0" smtClean="0">
                <a:solidFill>
                  <a:schemeClr val="bg1"/>
                </a:solidFill>
              </a:rPr>
              <a:t>%</a:t>
            </a:r>
            <a:r>
              <a:rPr lang="en-US" b="1" i="1" dirty="0" smtClean="0">
                <a:solidFill>
                  <a:schemeClr val="bg1"/>
                </a:solidFill>
              </a:rPr>
              <a:t>)</a:t>
            </a:r>
            <a:endParaRPr lang="en-US" b="1" i="1" dirty="0">
              <a:solidFill>
                <a:schemeClr val="bg1"/>
              </a:solidFill>
            </a:endParaRPr>
          </a:p>
        </p:txBody>
      </p:sp>
      <p:pic>
        <p:nvPicPr>
          <p:cNvPr id="4" name="Picture 3"/>
          <p:cNvPicPr>
            <a:picLocks noChangeAspect="1"/>
          </p:cNvPicPr>
          <p:nvPr/>
        </p:nvPicPr>
        <p:blipFill>
          <a:blip r:embed="rId5"/>
          <a:stretch>
            <a:fillRect/>
          </a:stretch>
        </p:blipFill>
        <p:spPr>
          <a:xfrm>
            <a:off x="6001611" y="1856868"/>
            <a:ext cx="2956193" cy="2066865"/>
          </a:xfrm>
          <a:prstGeom prst="rect">
            <a:avLst/>
          </a:prstGeom>
        </p:spPr>
      </p:pic>
      <p:sp>
        <p:nvSpPr>
          <p:cNvPr id="9" name="TextBox 8"/>
          <p:cNvSpPr txBox="1"/>
          <p:nvPr/>
        </p:nvSpPr>
        <p:spPr>
          <a:xfrm>
            <a:off x="823219" y="1792871"/>
            <a:ext cx="3711234" cy="1600438"/>
          </a:xfrm>
          <a:prstGeom prst="rect">
            <a:avLst/>
          </a:prstGeom>
          <a:noFill/>
        </p:spPr>
        <p:txBody>
          <a:bodyPr wrap="square" rtlCol="0">
            <a:spAutoFit/>
          </a:bodyPr>
          <a:lstStyle/>
          <a:p>
            <a:r>
              <a:rPr lang="en-US" sz="2000" b="1" i="1" dirty="0">
                <a:solidFill>
                  <a:srgbClr val="FFFF00"/>
                </a:solidFill>
              </a:rPr>
              <a:t>Convection, in turn, drives plate tectonics and all the accompanying dynamics of geology seen from the surface -- </a:t>
            </a:r>
          </a:p>
          <a:p>
            <a:endParaRPr lang="en-US" dirty="0"/>
          </a:p>
        </p:txBody>
      </p:sp>
    </p:spTree>
    <p:extLst>
      <p:ext uri="{BB962C8B-B14F-4D97-AF65-F5344CB8AC3E}">
        <p14:creationId xmlns:p14="http://schemas.microsoft.com/office/powerpoint/2010/main" val="3965983342"/>
      </p:ext>
    </p:extLst>
  </p:cSld>
  <p:clrMapOvr>
    <a:masterClrMapping/>
  </p:clrMapOvr>
  <p:timing>
    <p:tnLst>
      <p:par>
        <p:cTn xmlns:p14="http://schemas.microsoft.com/office/powerpoint/2010/mai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1" y="-12330"/>
            <a:ext cx="9143999" cy="6857999"/>
          </a:xfrm>
          <a:prstGeom prst="rect">
            <a:avLst/>
          </a:prstGeom>
          <a:solidFill>
            <a:schemeClr val="tx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pic>
        <p:nvPicPr>
          <p:cNvPr id="2" name="Picture 1" descr="Screen Shot 2015-03-17 at 9.58.02 AM.png"/>
          <p:cNvPicPr>
            <a:picLocks noChangeAspect="1"/>
          </p:cNvPicPr>
          <p:nvPr/>
        </p:nvPicPr>
        <p:blipFill>
          <a:blip r:embed="rId3">
            <a:alphaModFix amt="44000"/>
            <a:extLst>
              <a:ext uri="{28A0092B-C50C-407E-A947-70E740481C1C}">
                <a14:useLocalDpi xmlns:a14="http://schemas.microsoft.com/office/drawing/2010/main" val="0"/>
              </a:ext>
            </a:extLst>
          </a:blip>
          <a:stretch>
            <a:fillRect/>
          </a:stretch>
        </p:blipFill>
        <p:spPr>
          <a:xfrm>
            <a:off x="3284253" y="2480234"/>
            <a:ext cx="4425177" cy="4377765"/>
          </a:xfrm>
          <a:prstGeom prst="rect">
            <a:avLst/>
          </a:prstGeom>
        </p:spPr>
      </p:pic>
      <p:sp>
        <p:nvSpPr>
          <p:cNvPr id="3" name="TextBox 2"/>
          <p:cNvSpPr txBox="1"/>
          <p:nvPr/>
        </p:nvSpPr>
        <p:spPr>
          <a:xfrm>
            <a:off x="971175" y="612588"/>
            <a:ext cx="7291295" cy="523220"/>
          </a:xfrm>
          <a:prstGeom prst="rect">
            <a:avLst/>
          </a:prstGeom>
          <a:noFill/>
        </p:spPr>
        <p:txBody>
          <a:bodyPr wrap="square" rtlCol="0">
            <a:spAutoFit/>
          </a:bodyPr>
          <a:lstStyle/>
          <a:p>
            <a:r>
              <a:rPr lang="en-US" sz="2800" b="1" dirty="0">
                <a:solidFill>
                  <a:srgbClr val="FF0000"/>
                </a:solidFill>
              </a:rPr>
              <a:t> </a:t>
            </a:r>
            <a:r>
              <a:rPr lang="en-US" sz="2800" b="1" dirty="0" smtClean="0">
                <a:solidFill>
                  <a:srgbClr val="FF0000"/>
                </a:solidFill>
              </a:rPr>
              <a:t>       </a:t>
            </a:r>
            <a:r>
              <a:rPr lang="en-US" sz="2000" b="1" spc="50" dirty="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rPr>
              <a:t>PART 2 – </a:t>
            </a:r>
            <a:r>
              <a:rPr lang="en-US" sz="2000" b="1" dirty="0">
                <a:solidFill>
                  <a:srgbClr val="FF0000"/>
                </a:solidFill>
              </a:rPr>
              <a:t>  </a:t>
            </a:r>
            <a:r>
              <a:rPr lang="en-US" sz="2000" b="1" spc="50" dirty="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rPr>
              <a:t>NUCLEAR </a:t>
            </a:r>
            <a:r>
              <a:rPr lang="en-US" sz="2000" b="1" spc="50" dirty="0"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rPr>
              <a:t>REACTIONS WITHIN THE EARTH </a:t>
            </a:r>
            <a:endParaRPr lang="en-US" sz="2000" b="1" spc="50" dirty="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endParaRPr>
          </a:p>
        </p:txBody>
      </p:sp>
      <p:sp>
        <p:nvSpPr>
          <p:cNvPr id="5" name="TextBox 4"/>
          <p:cNvSpPr txBox="1"/>
          <p:nvPr/>
        </p:nvSpPr>
        <p:spPr>
          <a:xfrm>
            <a:off x="2480235" y="1052807"/>
            <a:ext cx="5946589" cy="707886"/>
          </a:xfrm>
          <a:prstGeom prst="rect">
            <a:avLst/>
          </a:prstGeom>
          <a:noFill/>
        </p:spPr>
        <p:txBody>
          <a:bodyPr wrap="square" rtlCol="0">
            <a:spAutoFit/>
          </a:bodyPr>
          <a:lstStyle/>
          <a:p>
            <a:r>
              <a:rPr lang="en-US" sz="4000" b="1" dirty="0" smtClean="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rPr>
              <a:t>RADIOGENIC HEATING</a:t>
            </a:r>
            <a:endParaRPr lang="en-US" sz="4000" b="1" dirty="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endParaRPr>
          </a:p>
        </p:txBody>
      </p:sp>
      <p:pic>
        <p:nvPicPr>
          <p:cNvPr id="6" name="Picture 5"/>
          <p:cNvPicPr>
            <a:picLocks noChangeAspect="1"/>
          </p:cNvPicPr>
          <p:nvPr/>
        </p:nvPicPr>
        <p:blipFill>
          <a:blip r:embed="rId4"/>
          <a:stretch>
            <a:fillRect/>
          </a:stretch>
        </p:blipFill>
        <p:spPr>
          <a:xfrm>
            <a:off x="0" y="3923733"/>
            <a:ext cx="3284253" cy="2392623"/>
          </a:xfrm>
          <a:prstGeom prst="rect">
            <a:avLst/>
          </a:prstGeom>
        </p:spPr>
      </p:pic>
      <p:cxnSp>
        <p:nvCxnSpPr>
          <p:cNvPr id="7" name="Straight Arrow Connector 6"/>
          <p:cNvCxnSpPr/>
          <p:nvPr/>
        </p:nvCxnSpPr>
        <p:spPr>
          <a:xfrm flipV="1">
            <a:off x="732117" y="3923733"/>
            <a:ext cx="3810000" cy="1030942"/>
          </a:xfrm>
          <a:prstGeom prst="straightConnector1">
            <a:avLst/>
          </a:prstGeom>
          <a:ln w="38100" cmpd="sng">
            <a:solidFill>
              <a:schemeClr val="bg1"/>
            </a:solidFill>
            <a:tailEnd type="arrow"/>
          </a:ln>
        </p:spPr>
        <p:style>
          <a:lnRef idx="2">
            <a:schemeClr val="accent1"/>
          </a:lnRef>
          <a:fillRef idx="0">
            <a:schemeClr val="accent1"/>
          </a:fillRef>
          <a:effectRef idx="1">
            <a:schemeClr val="accent1"/>
          </a:effectRef>
          <a:fontRef idx="minor">
            <a:schemeClr val="tx1"/>
          </a:fontRef>
        </p:style>
      </p:cxnSp>
      <p:cxnSp>
        <p:nvCxnSpPr>
          <p:cNvPr id="12" name="Straight Arrow Connector 11"/>
          <p:cNvCxnSpPr/>
          <p:nvPr/>
        </p:nvCxnSpPr>
        <p:spPr>
          <a:xfrm flipV="1">
            <a:off x="1165412" y="4416793"/>
            <a:ext cx="5080000" cy="1075764"/>
          </a:xfrm>
          <a:prstGeom prst="straightConnector1">
            <a:avLst/>
          </a:prstGeom>
          <a:ln w="38100" cmpd="sng">
            <a:solidFill>
              <a:srgbClr val="FFFFFF"/>
            </a:solidFill>
            <a:tailEnd type="arrow"/>
          </a:ln>
        </p:spPr>
        <p:style>
          <a:lnRef idx="2">
            <a:schemeClr val="accent1"/>
          </a:lnRef>
          <a:fillRef idx="0">
            <a:schemeClr val="accent1"/>
          </a:fillRef>
          <a:effectRef idx="1">
            <a:schemeClr val="accent1"/>
          </a:effectRef>
          <a:fontRef idx="minor">
            <a:schemeClr val="tx1"/>
          </a:fontRef>
        </p:style>
      </p:cxnSp>
      <p:sp>
        <p:nvSpPr>
          <p:cNvPr id="13" name="TextBox 12"/>
          <p:cNvSpPr txBox="1"/>
          <p:nvPr/>
        </p:nvSpPr>
        <p:spPr>
          <a:xfrm>
            <a:off x="254000" y="3554401"/>
            <a:ext cx="3556000" cy="369332"/>
          </a:xfrm>
          <a:prstGeom prst="rect">
            <a:avLst/>
          </a:prstGeom>
          <a:noFill/>
        </p:spPr>
        <p:txBody>
          <a:bodyPr wrap="square" rtlCol="0">
            <a:spAutoFit/>
          </a:bodyPr>
          <a:lstStyle/>
          <a:p>
            <a:r>
              <a:rPr lang="en-US" b="1" i="1" dirty="0" smtClean="0">
                <a:solidFill>
                  <a:schemeClr val="bg1"/>
                </a:solidFill>
              </a:rPr>
              <a:t>RADIOGENIC HEATING  (app. </a:t>
            </a:r>
            <a:r>
              <a:rPr lang="en-US" b="1" i="1" dirty="0" smtClean="0">
                <a:solidFill>
                  <a:schemeClr val="bg1"/>
                </a:solidFill>
              </a:rPr>
              <a:t>50</a:t>
            </a:r>
            <a:r>
              <a:rPr lang="en-US" b="1" i="1" dirty="0" smtClean="0">
                <a:solidFill>
                  <a:schemeClr val="bg1"/>
                </a:solidFill>
              </a:rPr>
              <a:t>%</a:t>
            </a:r>
            <a:r>
              <a:rPr lang="en-US" b="1" i="1" dirty="0" smtClean="0">
                <a:solidFill>
                  <a:schemeClr val="bg1"/>
                </a:solidFill>
              </a:rPr>
              <a:t>)</a:t>
            </a:r>
            <a:endParaRPr lang="en-US" b="1" i="1" dirty="0">
              <a:solidFill>
                <a:schemeClr val="bg1"/>
              </a:solidFill>
            </a:endParaRPr>
          </a:p>
        </p:txBody>
      </p:sp>
      <p:pic>
        <p:nvPicPr>
          <p:cNvPr id="4" name="Picture 3"/>
          <p:cNvPicPr>
            <a:picLocks noChangeAspect="1"/>
          </p:cNvPicPr>
          <p:nvPr/>
        </p:nvPicPr>
        <p:blipFill>
          <a:blip r:embed="rId5"/>
          <a:stretch>
            <a:fillRect/>
          </a:stretch>
        </p:blipFill>
        <p:spPr>
          <a:xfrm>
            <a:off x="5981725" y="1921733"/>
            <a:ext cx="2932635" cy="2050393"/>
          </a:xfrm>
          <a:prstGeom prst="rect">
            <a:avLst/>
          </a:prstGeom>
        </p:spPr>
      </p:pic>
      <p:sp>
        <p:nvSpPr>
          <p:cNvPr id="10" name="TextBox 9"/>
          <p:cNvSpPr txBox="1"/>
          <p:nvPr/>
        </p:nvSpPr>
        <p:spPr>
          <a:xfrm>
            <a:off x="909527" y="1818514"/>
            <a:ext cx="3632590" cy="1323439"/>
          </a:xfrm>
          <a:prstGeom prst="rect">
            <a:avLst/>
          </a:prstGeom>
          <a:noFill/>
        </p:spPr>
        <p:txBody>
          <a:bodyPr wrap="square" rtlCol="0">
            <a:spAutoFit/>
          </a:bodyPr>
          <a:lstStyle/>
          <a:p>
            <a:r>
              <a:rPr lang="en-US" sz="2000" b="1" i="1" dirty="0">
                <a:solidFill>
                  <a:srgbClr val="FFFF00"/>
                </a:solidFill>
              </a:rPr>
              <a:t>Convection, in turn, drives plate tectonics and all the accompanying dynamics of geology seen from the surface -- </a:t>
            </a:r>
          </a:p>
        </p:txBody>
      </p:sp>
    </p:spTree>
    <p:extLst>
      <p:ext uri="{BB962C8B-B14F-4D97-AF65-F5344CB8AC3E}">
        <p14:creationId xmlns:p14="http://schemas.microsoft.com/office/powerpoint/2010/main" val="2212648175"/>
      </p:ext>
    </p:extLst>
  </p:cSld>
  <p:clrMapOvr>
    <a:masterClrMapping/>
  </p:clrMapOvr>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alphaModFix amt="67000"/>
          </a:blip>
          <a:stretch>
            <a:fillRect/>
          </a:stretch>
        </p:blipFill>
        <p:spPr>
          <a:xfrm>
            <a:off x="0" y="-86795"/>
            <a:ext cx="9167518" cy="7041369"/>
          </a:xfrm>
          <a:prstGeom prst="rect">
            <a:avLst/>
          </a:prstGeom>
        </p:spPr>
      </p:pic>
      <p:sp>
        <p:nvSpPr>
          <p:cNvPr id="2" name="Rectangle 1"/>
          <p:cNvSpPr/>
          <p:nvPr/>
        </p:nvSpPr>
        <p:spPr>
          <a:xfrm>
            <a:off x="807035" y="711218"/>
            <a:ext cx="7515199" cy="923330"/>
          </a:xfrm>
          <a:prstGeom prst="rect">
            <a:avLst/>
          </a:prstGeom>
          <a:noFill/>
        </p:spPr>
        <p:txBody>
          <a:bodyPr wrap="square" lIns="91440" tIns="45720" rIns="91440" bIns="45720">
            <a:spAutoFit/>
          </a:bodyPr>
          <a:lstStyle/>
          <a:p>
            <a:pPr algn="ctr"/>
            <a:r>
              <a:rPr lang="en-US" sz="5400" b="1" cap="none" spc="0"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IMPORTANT QUESTIONS:</a:t>
            </a:r>
            <a:endParaRPr lang="en-US" sz="5400"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3" name="TextBox 2"/>
          <p:cNvSpPr txBox="1"/>
          <p:nvPr/>
        </p:nvSpPr>
        <p:spPr>
          <a:xfrm>
            <a:off x="807035" y="2136588"/>
            <a:ext cx="7515199" cy="3046988"/>
          </a:xfrm>
          <a:prstGeom prst="rect">
            <a:avLst/>
          </a:prstGeom>
          <a:noFill/>
        </p:spPr>
        <p:txBody>
          <a:bodyPr wrap="square" rtlCol="0">
            <a:spAutoFit/>
          </a:bodyPr>
          <a:lstStyle/>
          <a:p>
            <a:pPr marL="457200" indent="-457200">
              <a:buAutoNum type="arabicPeriod"/>
            </a:pPr>
            <a:r>
              <a:rPr lang="en-US" sz="2400" b="1" dirty="0" smtClean="0">
                <a:solidFill>
                  <a:schemeClr val="bg1"/>
                </a:solidFill>
              </a:rPr>
              <a:t>How is THERMAL ENERGY generated inside the Earth?</a:t>
            </a:r>
          </a:p>
          <a:p>
            <a:pPr marL="457200" indent="-457200">
              <a:buAutoNum type="arabicPeriod"/>
            </a:pPr>
            <a:endParaRPr lang="en-US" sz="2400" b="1" dirty="0">
              <a:solidFill>
                <a:schemeClr val="bg1"/>
              </a:solidFill>
            </a:endParaRPr>
          </a:p>
          <a:p>
            <a:pPr marL="457200" indent="-457200">
              <a:buAutoNum type="arabicPeriod"/>
            </a:pPr>
            <a:r>
              <a:rPr lang="en-US" sz="2400" b="1" dirty="0" smtClean="0">
                <a:solidFill>
                  <a:schemeClr val="bg1"/>
                </a:solidFill>
              </a:rPr>
              <a:t>How does the motion of this energy affect the internal layers of the Earth?  How was the Earth formed?</a:t>
            </a:r>
          </a:p>
          <a:p>
            <a:pPr marL="457200" indent="-457200">
              <a:buAutoNum type="arabicPeriod"/>
            </a:pPr>
            <a:endParaRPr lang="en-US" sz="2400" b="1" dirty="0">
              <a:solidFill>
                <a:schemeClr val="bg1"/>
              </a:solidFill>
            </a:endParaRPr>
          </a:p>
          <a:p>
            <a:pPr marL="457200" indent="-457200">
              <a:buAutoNum type="arabicPeriod"/>
            </a:pPr>
            <a:r>
              <a:rPr lang="en-US" sz="2400" b="1" dirty="0" smtClean="0">
                <a:solidFill>
                  <a:schemeClr val="bg1"/>
                </a:solidFill>
              </a:rPr>
              <a:t>How much of the Earth’s internal thermal energy reaches the surface, where its effects can be felt on land, under the oceans, and into the atmosphere?</a:t>
            </a:r>
          </a:p>
        </p:txBody>
      </p:sp>
    </p:spTree>
    <p:extLst>
      <p:ext uri="{BB962C8B-B14F-4D97-AF65-F5344CB8AC3E}">
        <p14:creationId xmlns:p14="http://schemas.microsoft.com/office/powerpoint/2010/main" val="1476597278"/>
      </p:ext>
    </p:extLst>
  </p:cSld>
  <p:clrMapOvr>
    <a:masterClrMapping/>
  </p:clrMapOvr>
  <p:timing>
    <p:tnLst>
      <p:par>
        <p:cTn xmlns:p14="http://schemas.microsoft.com/office/powerpoint/2010/mai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1" y="-12330"/>
            <a:ext cx="9143999" cy="6857999"/>
          </a:xfrm>
          <a:prstGeom prst="rect">
            <a:avLst/>
          </a:prstGeom>
          <a:solidFill>
            <a:schemeClr val="tx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pic>
        <p:nvPicPr>
          <p:cNvPr id="2" name="Picture 1" descr="Screen Shot 2015-03-17 at 9.58.02 AM.png"/>
          <p:cNvPicPr>
            <a:picLocks noChangeAspect="1"/>
          </p:cNvPicPr>
          <p:nvPr/>
        </p:nvPicPr>
        <p:blipFill>
          <a:blip r:embed="rId3">
            <a:alphaModFix amt="44000"/>
            <a:extLst>
              <a:ext uri="{28A0092B-C50C-407E-A947-70E740481C1C}">
                <a14:useLocalDpi xmlns:a14="http://schemas.microsoft.com/office/drawing/2010/main" val="0"/>
              </a:ext>
            </a:extLst>
          </a:blip>
          <a:stretch>
            <a:fillRect/>
          </a:stretch>
        </p:blipFill>
        <p:spPr>
          <a:xfrm>
            <a:off x="3284253" y="2480234"/>
            <a:ext cx="4425177" cy="4377765"/>
          </a:xfrm>
          <a:prstGeom prst="rect">
            <a:avLst/>
          </a:prstGeom>
        </p:spPr>
      </p:pic>
      <p:sp>
        <p:nvSpPr>
          <p:cNvPr id="3" name="TextBox 2"/>
          <p:cNvSpPr txBox="1"/>
          <p:nvPr/>
        </p:nvSpPr>
        <p:spPr>
          <a:xfrm>
            <a:off x="971175" y="612588"/>
            <a:ext cx="7291295" cy="523220"/>
          </a:xfrm>
          <a:prstGeom prst="rect">
            <a:avLst/>
          </a:prstGeom>
          <a:noFill/>
        </p:spPr>
        <p:txBody>
          <a:bodyPr wrap="square" rtlCol="0">
            <a:spAutoFit/>
          </a:bodyPr>
          <a:lstStyle/>
          <a:p>
            <a:r>
              <a:rPr lang="en-US" sz="2800" b="1" dirty="0">
                <a:solidFill>
                  <a:srgbClr val="FF0000"/>
                </a:solidFill>
              </a:rPr>
              <a:t> </a:t>
            </a:r>
            <a:r>
              <a:rPr lang="en-US" sz="2800" b="1" dirty="0" smtClean="0">
                <a:solidFill>
                  <a:srgbClr val="FF0000"/>
                </a:solidFill>
              </a:rPr>
              <a:t>       </a:t>
            </a:r>
            <a:r>
              <a:rPr lang="en-US" sz="2000" b="1" spc="50" dirty="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rPr>
              <a:t>PART 2 – </a:t>
            </a:r>
            <a:r>
              <a:rPr lang="en-US" sz="2000" b="1" dirty="0">
                <a:solidFill>
                  <a:srgbClr val="FF0000"/>
                </a:solidFill>
              </a:rPr>
              <a:t>  </a:t>
            </a:r>
            <a:r>
              <a:rPr lang="en-US" sz="2000" b="1" spc="50" dirty="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rPr>
              <a:t>NUCLEAR </a:t>
            </a:r>
            <a:r>
              <a:rPr lang="en-US" sz="2000" b="1" spc="50" dirty="0"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rPr>
              <a:t>REACTIONS WITHIN THE EARTH </a:t>
            </a:r>
            <a:endParaRPr lang="en-US" sz="2000" b="1" spc="50" dirty="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endParaRPr>
          </a:p>
        </p:txBody>
      </p:sp>
      <p:sp>
        <p:nvSpPr>
          <p:cNvPr id="5" name="TextBox 4"/>
          <p:cNvSpPr txBox="1"/>
          <p:nvPr/>
        </p:nvSpPr>
        <p:spPr>
          <a:xfrm>
            <a:off x="2480235" y="1052807"/>
            <a:ext cx="5946589" cy="707886"/>
          </a:xfrm>
          <a:prstGeom prst="rect">
            <a:avLst/>
          </a:prstGeom>
          <a:noFill/>
        </p:spPr>
        <p:txBody>
          <a:bodyPr wrap="square" rtlCol="0">
            <a:spAutoFit/>
          </a:bodyPr>
          <a:lstStyle/>
          <a:p>
            <a:r>
              <a:rPr lang="en-US" sz="4000" b="1" dirty="0" smtClean="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rPr>
              <a:t>RADIOGENIC HEATING</a:t>
            </a:r>
            <a:endParaRPr lang="en-US" sz="4000" b="1" dirty="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endParaRPr>
          </a:p>
        </p:txBody>
      </p:sp>
      <p:sp>
        <p:nvSpPr>
          <p:cNvPr id="13" name="TextBox 12"/>
          <p:cNvSpPr txBox="1"/>
          <p:nvPr/>
        </p:nvSpPr>
        <p:spPr>
          <a:xfrm>
            <a:off x="254000" y="3554401"/>
            <a:ext cx="2618816" cy="369332"/>
          </a:xfrm>
          <a:prstGeom prst="rect">
            <a:avLst/>
          </a:prstGeom>
          <a:noFill/>
        </p:spPr>
        <p:txBody>
          <a:bodyPr wrap="square" rtlCol="0">
            <a:spAutoFit/>
          </a:bodyPr>
          <a:lstStyle/>
          <a:p>
            <a:r>
              <a:rPr lang="en-US" b="1" i="1" dirty="0" smtClean="0">
                <a:solidFill>
                  <a:schemeClr val="bg1"/>
                </a:solidFill>
              </a:rPr>
              <a:t>CONTINENTAL DRIFT</a:t>
            </a:r>
            <a:endParaRPr lang="en-US" b="1" i="1" dirty="0">
              <a:solidFill>
                <a:schemeClr val="bg1"/>
              </a:solidFill>
            </a:endParaRPr>
          </a:p>
        </p:txBody>
      </p:sp>
      <p:sp>
        <p:nvSpPr>
          <p:cNvPr id="10" name="TextBox 9"/>
          <p:cNvSpPr txBox="1"/>
          <p:nvPr/>
        </p:nvSpPr>
        <p:spPr>
          <a:xfrm>
            <a:off x="909527" y="1818514"/>
            <a:ext cx="3632590" cy="1323439"/>
          </a:xfrm>
          <a:prstGeom prst="rect">
            <a:avLst/>
          </a:prstGeom>
          <a:noFill/>
        </p:spPr>
        <p:txBody>
          <a:bodyPr wrap="square" rtlCol="0">
            <a:spAutoFit/>
          </a:bodyPr>
          <a:lstStyle/>
          <a:p>
            <a:r>
              <a:rPr lang="en-US" sz="2000" b="1" i="1" dirty="0">
                <a:solidFill>
                  <a:srgbClr val="FFFF00"/>
                </a:solidFill>
              </a:rPr>
              <a:t>Convection, in turn, drives plate tectonics and all the accompanying dynamics of geology seen from the surface -- </a:t>
            </a:r>
          </a:p>
        </p:txBody>
      </p:sp>
      <p:pic>
        <p:nvPicPr>
          <p:cNvPr id="9" name="Picture 8"/>
          <p:cNvPicPr>
            <a:picLocks noChangeAspect="1"/>
          </p:cNvPicPr>
          <p:nvPr/>
        </p:nvPicPr>
        <p:blipFill>
          <a:blip r:embed="rId4"/>
          <a:stretch>
            <a:fillRect/>
          </a:stretch>
        </p:blipFill>
        <p:spPr>
          <a:xfrm>
            <a:off x="2996112" y="3213196"/>
            <a:ext cx="4968378" cy="3381837"/>
          </a:xfrm>
          <a:prstGeom prst="rect">
            <a:avLst/>
          </a:prstGeom>
        </p:spPr>
      </p:pic>
    </p:spTree>
    <p:extLst>
      <p:ext uri="{BB962C8B-B14F-4D97-AF65-F5344CB8AC3E}">
        <p14:creationId xmlns:p14="http://schemas.microsoft.com/office/powerpoint/2010/main" val="4206682082"/>
      </p:ext>
    </p:extLst>
  </p:cSld>
  <p:clrMapOvr>
    <a:masterClrMapping/>
  </p:clrMapOvr>
  <p:timing>
    <p:tnLst>
      <p:par>
        <p:cTn xmlns:p14="http://schemas.microsoft.com/office/powerpoint/2010/mai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1" y="-12330"/>
            <a:ext cx="9143999" cy="6857999"/>
          </a:xfrm>
          <a:prstGeom prst="rect">
            <a:avLst/>
          </a:prstGeom>
          <a:solidFill>
            <a:schemeClr val="tx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pic>
        <p:nvPicPr>
          <p:cNvPr id="2" name="Picture 1" descr="Screen Shot 2015-03-17 at 9.58.02 AM.png"/>
          <p:cNvPicPr>
            <a:picLocks noChangeAspect="1"/>
          </p:cNvPicPr>
          <p:nvPr/>
        </p:nvPicPr>
        <p:blipFill>
          <a:blip r:embed="rId3">
            <a:alphaModFix amt="44000"/>
            <a:extLst>
              <a:ext uri="{28A0092B-C50C-407E-A947-70E740481C1C}">
                <a14:useLocalDpi xmlns:a14="http://schemas.microsoft.com/office/drawing/2010/main" val="0"/>
              </a:ext>
            </a:extLst>
          </a:blip>
          <a:stretch>
            <a:fillRect/>
          </a:stretch>
        </p:blipFill>
        <p:spPr>
          <a:xfrm>
            <a:off x="3284253" y="2480234"/>
            <a:ext cx="4425177" cy="4377765"/>
          </a:xfrm>
          <a:prstGeom prst="rect">
            <a:avLst/>
          </a:prstGeom>
        </p:spPr>
      </p:pic>
      <p:sp>
        <p:nvSpPr>
          <p:cNvPr id="3" name="TextBox 2"/>
          <p:cNvSpPr txBox="1"/>
          <p:nvPr/>
        </p:nvSpPr>
        <p:spPr>
          <a:xfrm>
            <a:off x="971175" y="612588"/>
            <a:ext cx="7291295" cy="523220"/>
          </a:xfrm>
          <a:prstGeom prst="rect">
            <a:avLst/>
          </a:prstGeom>
          <a:noFill/>
        </p:spPr>
        <p:txBody>
          <a:bodyPr wrap="square" rtlCol="0">
            <a:spAutoFit/>
          </a:bodyPr>
          <a:lstStyle/>
          <a:p>
            <a:r>
              <a:rPr lang="en-US" sz="2800" b="1" dirty="0">
                <a:solidFill>
                  <a:srgbClr val="FF0000"/>
                </a:solidFill>
              </a:rPr>
              <a:t> </a:t>
            </a:r>
            <a:r>
              <a:rPr lang="en-US" sz="2800" b="1" dirty="0" smtClean="0">
                <a:solidFill>
                  <a:srgbClr val="FF0000"/>
                </a:solidFill>
              </a:rPr>
              <a:t>       </a:t>
            </a:r>
            <a:r>
              <a:rPr lang="en-US" sz="2000" b="1" spc="50" dirty="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rPr>
              <a:t>PART 2 – </a:t>
            </a:r>
            <a:r>
              <a:rPr lang="en-US" sz="2000" b="1" dirty="0">
                <a:solidFill>
                  <a:srgbClr val="FF0000"/>
                </a:solidFill>
              </a:rPr>
              <a:t>  </a:t>
            </a:r>
            <a:r>
              <a:rPr lang="en-US" sz="2000" b="1" spc="50" dirty="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rPr>
              <a:t>NUCLEAR </a:t>
            </a:r>
            <a:r>
              <a:rPr lang="en-US" sz="2000" b="1" spc="50" dirty="0"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rPr>
              <a:t>REACTIONS WITHIN THE EARTH </a:t>
            </a:r>
            <a:endParaRPr lang="en-US" sz="2000" b="1" spc="50" dirty="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endParaRPr>
          </a:p>
        </p:txBody>
      </p:sp>
      <p:sp>
        <p:nvSpPr>
          <p:cNvPr id="5" name="TextBox 4"/>
          <p:cNvSpPr txBox="1"/>
          <p:nvPr/>
        </p:nvSpPr>
        <p:spPr>
          <a:xfrm>
            <a:off x="2480235" y="1052807"/>
            <a:ext cx="5946589" cy="707886"/>
          </a:xfrm>
          <a:prstGeom prst="rect">
            <a:avLst/>
          </a:prstGeom>
          <a:noFill/>
        </p:spPr>
        <p:txBody>
          <a:bodyPr wrap="square" rtlCol="0">
            <a:spAutoFit/>
          </a:bodyPr>
          <a:lstStyle/>
          <a:p>
            <a:r>
              <a:rPr lang="en-US" sz="4000" b="1" dirty="0" smtClean="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rPr>
              <a:t>RADIOGENIC HEATING</a:t>
            </a:r>
            <a:endParaRPr lang="en-US" sz="4000" b="1" dirty="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endParaRPr>
          </a:p>
        </p:txBody>
      </p:sp>
      <p:sp>
        <p:nvSpPr>
          <p:cNvPr id="13" name="TextBox 12"/>
          <p:cNvSpPr txBox="1"/>
          <p:nvPr/>
        </p:nvSpPr>
        <p:spPr>
          <a:xfrm>
            <a:off x="254000" y="3554401"/>
            <a:ext cx="2618816" cy="1200329"/>
          </a:xfrm>
          <a:prstGeom prst="rect">
            <a:avLst/>
          </a:prstGeom>
          <a:noFill/>
        </p:spPr>
        <p:txBody>
          <a:bodyPr wrap="square" rtlCol="0">
            <a:spAutoFit/>
          </a:bodyPr>
          <a:lstStyle/>
          <a:p>
            <a:r>
              <a:rPr lang="en-US" b="1" i="1" dirty="0" smtClean="0">
                <a:solidFill>
                  <a:schemeClr val="bg1"/>
                </a:solidFill>
              </a:rPr>
              <a:t>CONTINENTAL DRIFT</a:t>
            </a:r>
          </a:p>
          <a:p>
            <a:endParaRPr lang="en-US" b="1" i="1" dirty="0">
              <a:solidFill>
                <a:schemeClr val="bg1"/>
              </a:solidFill>
            </a:endParaRPr>
          </a:p>
          <a:p>
            <a:r>
              <a:rPr lang="en-US" b="1" i="1" dirty="0" smtClean="0">
                <a:solidFill>
                  <a:schemeClr val="bg1"/>
                </a:solidFill>
              </a:rPr>
              <a:t>RIFTING AND SEAFLOOR SPREADING</a:t>
            </a:r>
            <a:endParaRPr lang="en-US" b="1" i="1" dirty="0">
              <a:solidFill>
                <a:schemeClr val="bg1"/>
              </a:solidFill>
            </a:endParaRPr>
          </a:p>
        </p:txBody>
      </p:sp>
      <p:sp>
        <p:nvSpPr>
          <p:cNvPr id="10" name="TextBox 9"/>
          <p:cNvSpPr txBox="1"/>
          <p:nvPr/>
        </p:nvSpPr>
        <p:spPr>
          <a:xfrm>
            <a:off x="909527" y="1818514"/>
            <a:ext cx="3632590" cy="1323439"/>
          </a:xfrm>
          <a:prstGeom prst="rect">
            <a:avLst/>
          </a:prstGeom>
          <a:noFill/>
        </p:spPr>
        <p:txBody>
          <a:bodyPr wrap="square" rtlCol="0">
            <a:spAutoFit/>
          </a:bodyPr>
          <a:lstStyle/>
          <a:p>
            <a:r>
              <a:rPr lang="en-US" sz="2000" b="1" i="1" dirty="0">
                <a:solidFill>
                  <a:srgbClr val="FFFF00"/>
                </a:solidFill>
              </a:rPr>
              <a:t>Convection, in turn, drives plate tectonics and all the accompanying dynamics of geology seen from the surface -- </a:t>
            </a:r>
          </a:p>
        </p:txBody>
      </p:sp>
      <p:pic>
        <p:nvPicPr>
          <p:cNvPr id="9" name="Picture 8"/>
          <p:cNvPicPr>
            <a:picLocks noChangeAspect="1"/>
          </p:cNvPicPr>
          <p:nvPr/>
        </p:nvPicPr>
        <p:blipFill>
          <a:blip r:embed="rId4"/>
          <a:stretch>
            <a:fillRect/>
          </a:stretch>
        </p:blipFill>
        <p:spPr>
          <a:xfrm>
            <a:off x="2996112" y="3213196"/>
            <a:ext cx="4968378" cy="3381837"/>
          </a:xfrm>
          <a:prstGeom prst="rect">
            <a:avLst/>
          </a:prstGeom>
        </p:spPr>
      </p:pic>
      <p:pic>
        <p:nvPicPr>
          <p:cNvPr id="4" name="Picture 3"/>
          <p:cNvPicPr>
            <a:picLocks noChangeAspect="1"/>
          </p:cNvPicPr>
          <p:nvPr/>
        </p:nvPicPr>
        <p:blipFill>
          <a:blip r:embed="rId5"/>
          <a:stretch>
            <a:fillRect/>
          </a:stretch>
        </p:blipFill>
        <p:spPr>
          <a:xfrm>
            <a:off x="2996112" y="3213195"/>
            <a:ext cx="5022074" cy="3381837"/>
          </a:xfrm>
          <a:prstGeom prst="rect">
            <a:avLst/>
          </a:prstGeom>
        </p:spPr>
      </p:pic>
    </p:spTree>
    <p:extLst>
      <p:ext uri="{BB962C8B-B14F-4D97-AF65-F5344CB8AC3E}">
        <p14:creationId xmlns:p14="http://schemas.microsoft.com/office/powerpoint/2010/main" val="3804834752"/>
      </p:ext>
    </p:extLst>
  </p:cSld>
  <p:clrMapOvr>
    <a:masterClrMapping/>
  </p:clrMapOvr>
  <p:timing>
    <p:tnLst>
      <p:par>
        <p:cTn xmlns:p14="http://schemas.microsoft.com/office/powerpoint/2010/mai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1" y="-12330"/>
            <a:ext cx="9143999" cy="6857999"/>
          </a:xfrm>
          <a:prstGeom prst="rect">
            <a:avLst/>
          </a:prstGeom>
          <a:solidFill>
            <a:schemeClr val="tx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pic>
        <p:nvPicPr>
          <p:cNvPr id="2" name="Picture 1" descr="Screen Shot 2015-03-17 at 9.58.02 AM.png"/>
          <p:cNvPicPr>
            <a:picLocks noChangeAspect="1"/>
          </p:cNvPicPr>
          <p:nvPr/>
        </p:nvPicPr>
        <p:blipFill>
          <a:blip r:embed="rId3">
            <a:alphaModFix amt="44000"/>
            <a:extLst>
              <a:ext uri="{28A0092B-C50C-407E-A947-70E740481C1C}">
                <a14:useLocalDpi xmlns:a14="http://schemas.microsoft.com/office/drawing/2010/main" val="0"/>
              </a:ext>
            </a:extLst>
          </a:blip>
          <a:stretch>
            <a:fillRect/>
          </a:stretch>
        </p:blipFill>
        <p:spPr>
          <a:xfrm>
            <a:off x="3284253" y="2480234"/>
            <a:ext cx="4425177" cy="4377765"/>
          </a:xfrm>
          <a:prstGeom prst="rect">
            <a:avLst/>
          </a:prstGeom>
        </p:spPr>
      </p:pic>
      <p:sp>
        <p:nvSpPr>
          <p:cNvPr id="3" name="TextBox 2"/>
          <p:cNvSpPr txBox="1"/>
          <p:nvPr/>
        </p:nvSpPr>
        <p:spPr>
          <a:xfrm>
            <a:off x="971175" y="612588"/>
            <a:ext cx="7291295" cy="523220"/>
          </a:xfrm>
          <a:prstGeom prst="rect">
            <a:avLst/>
          </a:prstGeom>
          <a:noFill/>
        </p:spPr>
        <p:txBody>
          <a:bodyPr wrap="square" rtlCol="0">
            <a:spAutoFit/>
          </a:bodyPr>
          <a:lstStyle/>
          <a:p>
            <a:r>
              <a:rPr lang="en-US" sz="2800" b="1" dirty="0">
                <a:solidFill>
                  <a:srgbClr val="FF0000"/>
                </a:solidFill>
              </a:rPr>
              <a:t> </a:t>
            </a:r>
            <a:r>
              <a:rPr lang="en-US" sz="2800" b="1" dirty="0" smtClean="0">
                <a:solidFill>
                  <a:srgbClr val="FF0000"/>
                </a:solidFill>
              </a:rPr>
              <a:t>       </a:t>
            </a:r>
            <a:r>
              <a:rPr lang="en-US" sz="2000" b="1" spc="50" dirty="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rPr>
              <a:t>PART 2 – </a:t>
            </a:r>
            <a:r>
              <a:rPr lang="en-US" sz="2000" b="1" dirty="0">
                <a:solidFill>
                  <a:srgbClr val="FF0000"/>
                </a:solidFill>
              </a:rPr>
              <a:t>  </a:t>
            </a:r>
            <a:r>
              <a:rPr lang="en-US" sz="2000" b="1" spc="50" dirty="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rPr>
              <a:t>NUCLEAR </a:t>
            </a:r>
            <a:r>
              <a:rPr lang="en-US" sz="2000" b="1" spc="50" dirty="0"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rPr>
              <a:t>REACTIONS WITHIN THE EARTH </a:t>
            </a:r>
            <a:endParaRPr lang="en-US" sz="2000" b="1" spc="50" dirty="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endParaRPr>
          </a:p>
        </p:txBody>
      </p:sp>
      <p:sp>
        <p:nvSpPr>
          <p:cNvPr id="5" name="TextBox 4"/>
          <p:cNvSpPr txBox="1"/>
          <p:nvPr/>
        </p:nvSpPr>
        <p:spPr>
          <a:xfrm>
            <a:off x="2480235" y="1052807"/>
            <a:ext cx="5946589" cy="707886"/>
          </a:xfrm>
          <a:prstGeom prst="rect">
            <a:avLst/>
          </a:prstGeom>
          <a:noFill/>
        </p:spPr>
        <p:txBody>
          <a:bodyPr wrap="square" rtlCol="0">
            <a:spAutoFit/>
          </a:bodyPr>
          <a:lstStyle/>
          <a:p>
            <a:r>
              <a:rPr lang="en-US" sz="4000" b="1" dirty="0" smtClean="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rPr>
              <a:t>RADIOGENIC HEATING</a:t>
            </a:r>
            <a:endParaRPr lang="en-US" sz="4000" b="1" dirty="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endParaRPr>
          </a:p>
        </p:txBody>
      </p:sp>
      <p:sp>
        <p:nvSpPr>
          <p:cNvPr id="13" name="TextBox 12"/>
          <p:cNvSpPr txBox="1"/>
          <p:nvPr/>
        </p:nvSpPr>
        <p:spPr>
          <a:xfrm>
            <a:off x="254000" y="3554401"/>
            <a:ext cx="2618816" cy="1754327"/>
          </a:xfrm>
          <a:prstGeom prst="rect">
            <a:avLst/>
          </a:prstGeom>
          <a:noFill/>
        </p:spPr>
        <p:txBody>
          <a:bodyPr wrap="square" rtlCol="0">
            <a:spAutoFit/>
          </a:bodyPr>
          <a:lstStyle/>
          <a:p>
            <a:r>
              <a:rPr lang="en-US" b="1" i="1" dirty="0" smtClean="0">
                <a:solidFill>
                  <a:schemeClr val="bg1"/>
                </a:solidFill>
              </a:rPr>
              <a:t>CONTINENTAL DRIFT</a:t>
            </a:r>
          </a:p>
          <a:p>
            <a:endParaRPr lang="en-US" b="1" i="1" dirty="0">
              <a:solidFill>
                <a:schemeClr val="bg1"/>
              </a:solidFill>
            </a:endParaRPr>
          </a:p>
          <a:p>
            <a:r>
              <a:rPr lang="en-US" b="1" i="1" dirty="0" smtClean="0">
                <a:solidFill>
                  <a:schemeClr val="bg1"/>
                </a:solidFill>
              </a:rPr>
              <a:t>RIFTING AND SEAFLOOR SPREADING</a:t>
            </a:r>
          </a:p>
          <a:p>
            <a:endParaRPr lang="en-US" b="1" i="1" dirty="0">
              <a:solidFill>
                <a:schemeClr val="bg1"/>
              </a:solidFill>
            </a:endParaRPr>
          </a:p>
          <a:p>
            <a:r>
              <a:rPr lang="en-US" b="1" i="1" dirty="0" smtClean="0">
                <a:solidFill>
                  <a:schemeClr val="bg1"/>
                </a:solidFill>
              </a:rPr>
              <a:t>VOLCANOES ERUPTING</a:t>
            </a:r>
            <a:endParaRPr lang="en-US" b="1" i="1" dirty="0">
              <a:solidFill>
                <a:schemeClr val="bg1"/>
              </a:solidFill>
            </a:endParaRPr>
          </a:p>
        </p:txBody>
      </p:sp>
      <p:sp>
        <p:nvSpPr>
          <p:cNvPr id="10" name="TextBox 9"/>
          <p:cNvSpPr txBox="1"/>
          <p:nvPr/>
        </p:nvSpPr>
        <p:spPr>
          <a:xfrm>
            <a:off x="909527" y="1818514"/>
            <a:ext cx="3632590" cy="1323439"/>
          </a:xfrm>
          <a:prstGeom prst="rect">
            <a:avLst/>
          </a:prstGeom>
          <a:noFill/>
        </p:spPr>
        <p:txBody>
          <a:bodyPr wrap="square" rtlCol="0">
            <a:spAutoFit/>
          </a:bodyPr>
          <a:lstStyle/>
          <a:p>
            <a:r>
              <a:rPr lang="en-US" sz="2000" b="1" i="1" dirty="0">
                <a:solidFill>
                  <a:srgbClr val="FFFF00"/>
                </a:solidFill>
              </a:rPr>
              <a:t>Convection, in turn, drives plate tectonics and all the accompanying dynamics of geology seen from the surface -- </a:t>
            </a:r>
          </a:p>
        </p:txBody>
      </p:sp>
      <p:pic>
        <p:nvPicPr>
          <p:cNvPr id="9" name="Picture 8"/>
          <p:cNvPicPr>
            <a:picLocks noChangeAspect="1"/>
          </p:cNvPicPr>
          <p:nvPr/>
        </p:nvPicPr>
        <p:blipFill>
          <a:blip r:embed="rId4"/>
          <a:stretch>
            <a:fillRect/>
          </a:stretch>
        </p:blipFill>
        <p:spPr>
          <a:xfrm>
            <a:off x="2996112" y="3213196"/>
            <a:ext cx="4968378" cy="3381837"/>
          </a:xfrm>
          <a:prstGeom prst="rect">
            <a:avLst/>
          </a:prstGeom>
        </p:spPr>
      </p:pic>
      <p:pic>
        <p:nvPicPr>
          <p:cNvPr id="4" name="Picture 3"/>
          <p:cNvPicPr>
            <a:picLocks noChangeAspect="1"/>
          </p:cNvPicPr>
          <p:nvPr/>
        </p:nvPicPr>
        <p:blipFill>
          <a:blip r:embed="rId5"/>
          <a:stretch>
            <a:fillRect/>
          </a:stretch>
        </p:blipFill>
        <p:spPr>
          <a:xfrm>
            <a:off x="2996112" y="3213195"/>
            <a:ext cx="5022074" cy="3381837"/>
          </a:xfrm>
          <a:prstGeom prst="rect">
            <a:avLst/>
          </a:prstGeom>
        </p:spPr>
      </p:pic>
      <p:pic>
        <p:nvPicPr>
          <p:cNvPr id="6" name="Picture 5"/>
          <p:cNvPicPr>
            <a:picLocks noChangeAspect="1"/>
          </p:cNvPicPr>
          <p:nvPr/>
        </p:nvPicPr>
        <p:blipFill>
          <a:blip r:embed="rId6"/>
          <a:stretch>
            <a:fillRect/>
          </a:stretch>
        </p:blipFill>
        <p:spPr>
          <a:xfrm>
            <a:off x="2996111" y="3216847"/>
            <a:ext cx="5022075" cy="3406625"/>
          </a:xfrm>
          <a:prstGeom prst="rect">
            <a:avLst/>
          </a:prstGeom>
        </p:spPr>
      </p:pic>
    </p:spTree>
    <p:extLst>
      <p:ext uri="{BB962C8B-B14F-4D97-AF65-F5344CB8AC3E}">
        <p14:creationId xmlns:p14="http://schemas.microsoft.com/office/powerpoint/2010/main" val="2303032097"/>
      </p:ext>
    </p:extLst>
  </p:cSld>
  <p:clrMapOvr>
    <a:masterClrMapping/>
  </p:clrMapOvr>
  <p:timing>
    <p:tnLst>
      <p:par>
        <p:cTn xmlns:p14="http://schemas.microsoft.com/office/powerpoint/2010/mai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1" y="-12330"/>
            <a:ext cx="9143999" cy="6857999"/>
          </a:xfrm>
          <a:prstGeom prst="rect">
            <a:avLst/>
          </a:prstGeom>
          <a:solidFill>
            <a:schemeClr val="tx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pic>
        <p:nvPicPr>
          <p:cNvPr id="2" name="Picture 1" descr="Screen Shot 2015-03-17 at 9.58.02 AM.png"/>
          <p:cNvPicPr>
            <a:picLocks noChangeAspect="1"/>
          </p:cNvPicPr>
          <p:nvPr/>
        </p:nvPicPr>
        <p:blipFill>
          <a:blip r:embed="rId3">
            <a:alphaModFix amt="44000"/>
            <a:extLst>
              <a:ext uri="{28A0092B-C50C-407E-A947-70E740481C1C}">
                <a14:useLocalDpi xmlns:a14="http://schemas.microsoft.com/office/drawing/2010/main" val="0"/>
              </a:ext>
            </a:extLst>
          </a:blip>
          <a:stretch>
            <a:fillRect/>
          </a:stretch>
        </p:blipFill>
        <p:spPr>
          <a:xfrm>
            <a:off x="3284253" y="2480234"/>
            <a:ext cx="4425177" cy="4377765"/>
          </a:xfrm>
          <a:prstGeom prst="rect">
            <a:avLst/>
          </a:prstGeom>
        </p:spPr>
      </p:pic>
      <p:sp>
        <p:nvSpPr>
          <p:cNvPr id="3" name="TextBox 2"/>
          <p:cNvSpPr txBox="1"/>
          <p:nvPr/>
        </p:nvSpPr>
        <p:spPr>
          <a:xfrm>
            <a:off x="971175" y="612588"/>
            <a:ext cx="7291295" cy="523220"/>
          </a:xfrm>
          <a:prstGeom prst="rect">
            <a:avLst/>
          </a:prstGeom>
          <a:noFill/>
        </p:spPr>
        <p:txBody>
          <a:bodyPr wrap="square" rtlCol="0">
            <a:spAutoFit/>
          </a:bodyPr>
          <a:lstStyle/>
          <a:p>
            <a:r>
              <a:rPr lang="en-US" sz="2800" b="1" dirty="0">
                <a:solidFill>
                  <a:srgbClr val="FF0000"/>
                </a:solidFill>
              </a:rPr>
              <a:t> </a:t>
            </a:r>
            <a:r>
              <a:rPr lang="en-US" sz="2800" b="1" dirty="0" smtClean="0">
                <a:solidFill>
                  <a:srgbClr val="FF0000"/>
                </a:solidFill>
              </a:rPr>
              <a:t>       </a:t>
            </a:r>
            <a:r>
              <a:rPr lang="en-US" sz="2000" b="1" spc="50" dirty="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rPr>
              <a:t>PART 2 – </a:t>
            </a:r>
            <a:r>
              <a:rPr lang="en-US" sz="2000" b="1" dirty="0">
                <a:solidFill>
                  <a:srgbClr val="FF0000"/>
                </a:solidFill>
              </a:rPr>
              <a:t>  </a:t>
            </a:r>
            <a:r>
              <a:rPr lang="en-US" sz="2000" b="1" spc="50" dirty="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rPr>
              <a:t>NUCLEAR </a:t>
            </a:r>
            <a:r>
              <a:rPr lang="en-US" sz="2000" b="1" spc="50" dirty="0"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rPr>
              <a:t>REACTIONS WITHIN THE EARTH </a:t>
            </a:r>
            <a:endParaRPr lang="en-US" sz="2000" b="1" spc="50" dirty="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endParaRPr>
          </a:p>
        </p:txBody>
      </p:sp>
      <p:sp>
        <p:nvSpPr>
          <p:cNvPr id="5" name="TextBox 4"/>
          <p:cNvSpPr txBox="1"/>
          <p:nvPr/>
        </p:nvSpPr>
        <p:spPr>
          <a:xfrm>
            <a:off x="2480235" y="1052807"/>
            <a:ext cx="5946589" cy="707886"/>
          </a:xfrm>
          <a:prstGeom prst="rect">
            <a:avLst/>
          </a:prstGeom>
          <a:noFill/>
        </p:spPr>
        <p:txBody>
          <a:bodyPr wrap="square" rtlCol="0">
            <a:spAutoFit/>
          </a:bodyPr>
          <a:lstStyle/>
          <a:p>
            <a:r>
              <a:rPr lang="en-US" sz="4000" b="1" dirty="0" smtClean="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rPr>
              <a:t>RADIOGENIC HEATING</a:t>
            </a:r>
            <a:endParaRPr lang="en-US" sz="4000" b="1" dirty="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endParaRPr>
          </a:p>
        </p:txBody>
      </p:sp>
      <p:sp>
        <p:nvSpPr>
          <p:cNvPr id="13" name="TextBox 12"/>
          <p:cNvSpPr txBox="1"/>
          <p:nvPr/>
        </p:nvSpPr>
        <p:spPr>
          <a:xfrm>
            <a:off x="254000" y="3554401"/>
            <a:ext cx="2618816" cy="2585323"/>
          </a:xfrm>
          <a:prstGeom prst="rect">
            <a:avLst/>
          </a:prstGeom>
          <a:noFill/>
        </p:spPr>
        <p:txBody>
          <a:bodyPr wrap="square" rtlCol="0">
            <a:spAutoFit/>
          </a:bodyPr>
          <a:lstStyle/>
          <a:p>
            <a:r>
              <a:rPr lang="en-US" b="1" i="1" dirty="0" smtClean="0">
                <a:solidFill>
                  <a:schemeClr val="bg1"/>
                </a:solidFill>
              </a:rPr>
              <a:t>CONTINENTAL DRIFT</a:t>
            </a:r>
          </a:p>
          <a:p>
            <a:endParaRPr lang="en-US" b="1" i="1" dirty="0">
              <a:solidFill>
                <a:schemeClr val="bg1"/>
              </a:solidFill>
            </a:endParaRPr>
          </a:p>
          <a:p>
            <a:r>
              <a:rPr lang="en-US" b="1" i="1" dirty="0" smtClean="0">
                <a:solidFill>
                  <a:schemeClr val="bg1"/>
                </a:solidFill>
              </a:rPr>
              <a:t>RIFTING AND SEAFLOOR SPREADING</a:t>
            </a:r>
          </a:p>
          <a:p>
            <a:endParaRPr lang="en-US" b="1" i="1" dirty="0">
              <a:solidFill>
                <a:schemeClr val="bg1"/>
              </a:solidFill>
            </a:endParaRPr>
          </a:p>
          <a:p>
            <a:r>
              <a:rPr lang="en-US" b="1" i="1" dirty="0" smtClean="0">
                <a:solidFill>
                  <a:schemeClr val="bg1"/>
                </a:solidFill>
              </a:rPr>
              <a:t>VOLCANOES ERUPTING</a:t>
            </a:r>
          </a:p>
          <a:p>
            <a:endParaRPr lang="en-US" b="1" i="1" dirty="0">
              <a:solidFill>
                <a:schemeClr val="bg1"/>
              </a:solidFill>
            </a:endParaRPr>
          </a:p>
          <a:p>
            <a:r>
              <a:rPr lang="en-US" b="1" i="1" dirty="0" smtClean="0">
                <a:solidFill>
                  <a:schemeClr val="bg1"/>
                </a:solidFill>
              </a:rPr>
              <a:t>EARTHQUAKES AND TSUNAMIS</a:t>
            </a:r>
            <a:endParaRPr lang="en-US" b="1" i="1" dirty="0">
              <a:solidFill>
                <a:schemeClr val="bg1"/>
              </a:solidFill>
            </a:endParaRPr>
          </a:p>
        </p:txBody>
      </p:sp>
      <p:sp>
        <p:nvSpPr>
          <p:cNvPr id="10" name="TextBox 9"/>
          <p:cNvSpPr txBox="1"/>
          <p:nvPr/>
        </p:nvSpPr>
        <p:spPr>
          <a:xfrm>
            <a:off x="909527" y="1818514"/>
            <a:ext cx="3632590" cy="1323439"/>
          </a:xfrm>
          <a:prstGeom prst="rect">
            <a:avLst/>
          </a:prstGeom>
          <a:noFill/>
        </p:spPr>
        <p:txBody>
          <a:bodyPr wrap="square" rtlCol="0">
            <a:spAutoFit/>
          </a:bodyPr>
          <a:lstStyle/>
          <a:p>
            <a:r>
              <a:rPr lang="en-US" sz="2000" b="1" i="1" dirty="0">
                <a:solidFill>
                  <a:srgbClr val="FFFF00"/>
                </a:solidFill>
              </a:rPr>
              <a:t>Convection, in turn, drives plate tectonics and all the accompanying dynamics of geology seen from the surface -- </a:t>
            </a:r>
          </a:p>
        </p:txBody>
      </p:sp>
      <p:pic>
        <p:nvPicPr>
          <p:cNvPr id="9" name="Picture 8"/>
          <p:cNvPicPr>
            <a:picLocks noChangeAspect="1"/>
          </p:cNvPicPr>
          <p:nvPr/>
        </p:nvPicPr>
        <p:blipFill>
          <a:blip r:embed="rId4"/>
          <a:stretch>
            <a:fillRect/>
          </a:stretch>
        </p:blipFill>
        <p:spPr>
          <a:xfrm>
            <a:off x="2996112" y="3213196"/>
            <a:ext cx="4968378" cy="3381837"/>
          </a:xfrm>
          <a:prstGeom prst="rect">
            <a:avLst/>
          </a:prstGeom>
        </p:spPr>
      </p:pic>
      <p:pic>
        <p:nvPicPr>
          <p:cNvPr id="4" name="Picture 3"/>
          <p:cNvPicPr>
            <a:picLocks noChangeAspect="1"/>
          </p:cNvPicPr>
          <p:nvPr/>
        </p:nvPicPr>
        <p:blipFill>
          <a:blip r:embed="rId5"/>
          <a:stretch>
            <a:fillRect/>
          </a:stretch>
        </p:blipFill>
        <p:spPr>
          <a:xfrm>
            <a:off x="2996112" y="3213195"/>
            <a:ext cx="5022074" cy="3381837"/>
          </a:xfrm>
          <a:prstGeom prst="rect">
            <a:avLst/>
          </a:prstGeom>
        </p:spPr>
      </p:pic>
      <p:pic>
        <p:nvPicPr>
          <p:cNvPr id="6" name="Picture 5"/>
          <p:cNvPicPr>
            <a:picLocks noChangeAspect="1"/>
          </p:cNvPicPr>
          <p:nvPr/>
        </p:nvPicPr>
        <p:blipFill>
          <a:blip r:embed="rId6"/>
          <a:stretch>
            <a:fillRect/>
          </a:stretch>
        </p:blipFill>
        <p:spPr>
          <a:xfrm>
            <a:off x="2996111" y="3216847"/>
            <a:ext cx="5022075" cy="3406625"/>
          </a:xfrm>
          <a:prstGeom prst="rect">
            <a:avLst/>
          </a:prstGeom>
        </p:spPr>
      </p:pic>
      <p:pic>
        <p:nvPicPr>
          <p:cNvPr id="7" name="Picture 6"/>
          <p:cNvPicPr>
            <a:picLocks noChangeAspect="1"/>
          </p:cNvPicPr>
          <p:nvPr/>
        </p:nvPicPr>
        <p:blipFill>
          <a:blip r:embed="rId7"/>
          <a:stretch>
            <a:fillRect/>
          </a:stretch>
        </p:blipFill>
        <p:spPr>
          <a:xfrm>
            <a:off x="2996112" y="3216847"/>
            <a:ext cx="4968378" cy="3240212"/>
          </a:xfrm>
          <a:prstGeom prst="rect">
            <a:avLst/>
          </a:prstGeom>
        </p:spPr>
      </p:pic>
    </p:spTree>
    <p:extLst>
      <p:ext uri="{BB962C8B-B14F-4D97-AF65-F5344CB8AC3E}">
        <p14:creationId xmlns:p14="http://schemas.microsoft.com/office/powerpoint/2010/main" val="312853595"/>
      </p:ext>
    </p:extLst>
  </p:cSld>
  <p:clrMapOvr>
    <a:masterClrMapping/>
  </p:clrMapOvr>
  <p:timing>
    <p:tnLst>
      <p:par>
        <p:cTn xmlns:p14="http://schemas.microsoft.com/office/powerpoint/2010/mai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1" y="-12330"/>
            <a:ext cx="9143999" cy="6857999"/>
          </a:xfrm>
          <a:prstGeom prst="rect">
            <a:avLst/>
          </a:prstGeom>
          <a:solidFill>
            <a:schemeClr val="tx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pic>
        <p:nvPicPr>
          <p:cNvPr id="2" name="Picture 1" descr="Screen Shot 2015-03-17 at 9.58.02 AM.png"/>
          <p:cNvPicPr>
            <a:picLocks noChangeAspect="1"/>
          </p:cNvPicPr>
          <p:nvPr/>
        </p:nvPicPr>
        <p:blipFill>
          <a:blip r:embed="rId3">
            <a:alphaModFix amt="44000"/>
            <a:extLst>
              <a:ext uri="{28A0092B-C50C-407E-A947-70E740481C1C}">
                <a14:useLocalDpi xmlns:a14="http://schemas.microsoft.com/office/drawing/2010/main" val="0"/>
              </a:ext>
            </a:extLst>
          </a:blip>
          <a:stretch>
            <a:fillRect/>
          </a:stretch>
        </p:blipFill>
        <p:spPr>
          <a:xfrm>
            <a:off x="3284253" y="2480234"/>
            <a:ext cx="4425177" cy="4377765"/>
          </a:xfrm>
          <a:prstGeom prst="rect">
            <a:avLst/>
          </a:prstGeom>
        </p:spPr>
      </p:pic>
      <p:sp>
        <p:nvSpPr>
          <p:cNvPr id="3" name="TextBox 2"/>
          <p:cNvSpPr txBox="1"/>
          <p:nvPr/>
        </p:nvSpPr>
        <p:spPr>
          <a:xfrm>
            <a:off x="971175" y="612588"/>
            <a:ext cx="7291295" cy="523220"/>
          </a:xfrm>
          <a:prstGeom prst="rect">
            <a:avLst/>
          </a:prstGeom>
          <a:noFill/>
        </p:spPr>
        <p:txBody>
          <a:bodyPr wrap="square" rtlCol="0">
            <a:spAutoFit/>
          </a:bodyPr>
          <a:lstStyle/>
          <a:p>
            <a:r>
              <a:rPr lang="en-US" sz="2800" b="1" dirty="0">
                <a:solidFill>
                  <a:srgbClr val="FF0000"/>
                </a:solidFill>
              </a:rPr>
              <a:t> </a:t>
            </a:r>
            <a:r>
              <a:rPr lang="en-US" sz="2800" b="1" dirty="0" smtClean="0">
                <a:solidFill>
                  <a:srgbClr val="FF0000"/>
                </a:solidFill>
              </a:rPr>
              <a:t>       </a:t>
            </a:r>
            <a:r>
              <a:rPr lang="en-US" sz="2000" b="1" spc="50" dirty="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rPr>
              <a:t>PART 2 – </a:t>
            </a:r>
            <a:r>
              <a:rPr lang="en-US" sz="2000" b="1" dirty="0">
                <a:solidFill>
                  <a:srgbClr val="FF0000"/>
                </a:solidFill>
              </a:rPr>
              <a:t>  </a:t>
            </a:r>
            <a:r>
              <a:rPr lang="en-US" sz="2000" b="1" spc="50" dirty="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rPr>
              <a:t>NUCLEAR </a:t>
            </a:r>
            <a:r>
              <a:rPr lang="en-US" sz="2000" b="1" spc="50" dirty="0"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rPr>
              <a:t>REACTIONS WITHIN THE EARTH </a:t>
            </a:r>
            <a:endParaRPr lang="en-US" sz="2000" b="1" spc="50" dirty="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endParaRPr>
          </a:p>
        </p:txBody>
      </p:sp>
      <p:sp>
        <p:nvSpPr>
          <p:cNvPr id="5" name="TextBox 4"/>
          <p:cNvSpPr txBox="1"/>
          <p:nvPr/>
        </p:nvSpPr>
        <p:spPr>
          <a:xfrm>
            <a:off x="2480235" y="1052807"/>
            <a:ext cx="5946589" cy="707886"/>
          </a:xfrm>
          <a:prstGeom prst="rect">
            <a:avLst/>
          </a:prstGeom>
          <a:noFill/>
        </p:spPr>
        <p:txBody>
          <a:bodyPr wrap="square" rtlCol="0">
            <a:spAutoFit/>
          </a:bodyPr>
          <a:lstStyle/>
          <a:p>
            <a:r>
              <a:rPr lang="en-US" sz="4000" b="1" dirty="0" smtClean="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rPr>
              <a:t>RADIOGENIC HEATING</a:t>
            </a:r>
            <a:endParaRPr lang="en-US" sz="4000" b="1" dirty="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endParaRPr>
          </a:p>
        </p:txBody>
      </p:sp>
      <p:sp>
        <p:nvSpPr>
          <p:cNvPr id="13" name="TextBox 12"/>
          <p:cNvSpPr txBox="1"/>
          <p:nvPr/>
        </p:nvSpPr>
        <p:spPr>
          <a:xfrm>
            <a:off x="254000" y="3554401"/>
            <a:ext cx="2618816" cy="2585323"/>
          </a:xfrm>
          <a:prstGeom prst="rect">
            <a:avLst/>
          </a:prstGeom>
          <a:noFill/>
        </p:spPr>
        <p:txBody>
          <a:bodyPr wrap="square" rtlCol="0">
            <a:spAutoFit/>
          </a:bodyPr>
          <a:lstStyle/>
          <a:p>
            <a:r>
              <a:rPr lang="en-US" b="1" i="1" dirty="0" smtClean="0">
                <a:solidFill>
                  <a:schemeClr val="bg1"/>
                </a:solidFill>
              </a:rPr>
              <a:t>CONTINENTAL DRIFT</a:t>
            </a:r>
          </a:p>
          <a:p>
            <a:endParaRPr lang="en-US" b="1" i="1" dirty="0">
              <a:solidFill>
                <a:schemeClr val="bg1"/>
              </a:solidFill>
            </a:endParaRPr>
          </a:p>
          <a:p>
            <a:r>
              <a:rPr lang="en-US" b="1" i="1" dirty="0" smtClean="0">
                <a:solidFill>
                  <a:schemeClr val="bg1"/>
                </a:solidFill>
              </a:rPr>
              <a:t>RIFTING AND SEAFLOOR SPREADING</a:t>
            </a:r>
          </a:p>
          <a:p>
            <a:endParaRPr lang="en-US" b="1" i="1" dirty="0">
              <a:solidFill>
                <a:schemeClr val="bg1"/>
              </a:solidFill>
            </a:endParaRPr>
          </a:p>
          <a:p>
            <a:r>
              <a:rPr lang="en-US" b="1" i="1" dirty="0" smtClean="0">
                <a:solidFill>
                  <a:schemeClr val="bg1"/>
                </a:solidFill>
              </a:rPr>
              <a:t>VOLCANOES ERUPTING</a:t>
            </a:r>
          </a:p>
          <a:p>
            <a:endParaRPr lang="en-US" b="1" i="1" dirty="0">
              <a:solidFill>
                <a:schemeClr val="bg1"/>
              </a:solidFill>
            </a:endParaRPr>
          </a:p>
          <a:p>
            <a:r>
              <a:rPr lang="en-US" b="1" i="1" dirty="0" smtClean="0">
                <a:solidFill>
                  <a:schemeClr val="bg1"/>
                </a:solidFill>
              </a:rPr>
              <a:t>EARTHQUAKES AND TSUNAMIS</a:t>
            </a:r>
            <a:endParaRPr lang="en-US" b="1" i="1" dirty="0">
              <a:solidFill>
                <a:schemeClr val="bg1"/>
              </a:solidFill>
            </a:endParaRPr>
          </a:p>
        </p:txBody>
      </p:sp>
      <p:sp>
        <p:nvSpPr>
          <p:cNvPr id="10" name="TextBox 9"/>
          <p:cNvSpPr txBox="1"/>
          <p:nvPr/>
        </p:nvSpPr>
        <p:spPr>
          <a:xfrm>
            <a:off x="909527" y="1818514"/>
            <a:ext cx="3632590" cy="1323439"/>
          </a:xfrm>
          <a:prstGeom prst="rect">
            <a:avLst/>
          </a:prstGeom>
          <a:noFill/>
        </p:spPr>
        <p:txBody>
          <a:bodyPr wrap="square" rtlCol="0">
            <a:spAutoFit/>
          </a:bodyPr>
          <a:lstStyle/>
          <a:p>
            <a:r>
              <a:rPr lang="en-US" sz="2000" b="1" i="1" dirty="0">
                <a:solidFill>
                  <a:srgbClr val="FFFF00"/>
                </a:solidFill>
              </a:rPr>
              <a:t>Convection, in turn, drives plate tectonics and all the accompanying dynamics of geology seen from the surface -- </a:t>
            </a:r>
          </a:p>
        </p:txBody>
      </p:sp>
      <p:pic>
        <p:nvPicPr>
          <p:cNvPr id="9" name="Picture 8"/>
          <p:cNvPicPr>
            <a:picLocks noChangeAspect="1"/>
          </p:cNvPicPr>
          <p:nvPr/>
        </p:nvPicPr>
        <p:blipFill>
          <a:blip r:embed="rId4"/>
          <a:stretch>
            <a:fillRect/>
          </a:stretch>
        </p:blipFill>
        <p:spPr>
          <a:xfrm>
            <a:off x="2996112" y="3213196"/>
            <a:ext cx="4968378" cy="3381837"/>
          </a:xfrm>
          <a:prstGeom prst="rect">
            <a:avLst/>
          </a:prstGeom>
        </p:spPr>
      </p:pic>
      <p:pic>
        <p:nvPicPr>
          <p:cNvPr id="4" name="Picture 3"/>
          <p:cNvPicPr>
            <a:picLocks noChangeAspect="1"/>
          </p:cNvPicPr>
          <p:nvPr/>
        </p:nvPicPr>
        <p:blipFill>
          <a:blip r:embed="rId5"/>
          <a:stretch>
            <a:fillRect/>
          </a:stretch>
        </p:blipFill>
        <p:spPr>
          <a:xfrm>
            <a:off x="2996112" y="3213195"/>
            <a:ext cx="5022074" cy="3381837"/>
          </a:xfrm>
          <a:prstGeom prst="rect">
            <a:avLst/>
          </a:prstGeom>
        </p:spPr>
      </p:pic>
      <p:pic>
        <p:nvPicPr>
          <p:cNvPr id="6" name="Picture 5"/>
          <p:cNvPicPr>
            <a:picLocks noChangeAspect="1"/>
          </p:cNvPicPr>
          <p:nvPr/>
        </p:nvPicPr>
        <p:blipFill>
          <a:blip r:embed="rId6"/>
          <a:stretch>
            <a:fillRect/>
          </a:stretch>
        </p:blipFill>
        <p:spPr>
          <a:xfrm>
            <a:off x="2996111" y="3216847"/>
            <a:ext cx="5022075" cy="3406625"/>
          </a:xfrm>
          <a:prstGeom prst="rect">
            <a:avLst/>
          </a:prstGeom>
        </p:spPr>
      </p:pic>
      <p:pic>
        <p:nvPicPr>
          <p:cNvPr id="7" name="Picture 6"/>
          <p:cNvPicPr>
            <a:picLocks noChangeAspect="1"/>
          </p:cNvPicPr>
          <p:nvPr/>
        </p:nvPicPr>
        <p:blipFill>
          <a:blip r:embed="rId7"/>
          <a:stretch>
            <a:fillRect/>
          </a:stretch>
        </p:blipFill>
        <p:spPr>
          <a:xfrm>
            <a:off x="2996112" y="3216847"/>
            <a:ext cx="4968378" cy="3240212"/>
          </a:xfrm>
          <a:prstGeom prst="rect">
            <a:avLst/>
          </a:prstGeom>
        </p:spPr>
      </p:pic>
      <p:sp>
        <p:nvSpPr>
          <p:cNvPr id="11" name="TextBox 10"/>
          <p:cNvSpPr txBox="1"/>
          <p:nvPr/>
        </p:nvSpPr>
        <p:spPr>
          <a:xfrm>
            <a:off x="4937525" y="2798680"/>
            <a:ext cx="3501629" cy="461665"/>
          </a:xfrm>
          <a:prstGeom prst="rect">
            <a:avLst/>
          </a:prstGeom>
          <a:noFill/>
        </p:spPr>
        <p:txBody>
          <a:bodyPr wrap="square" rtlCol="0">
            <a:spAutoFit/>
          </a:bodyPr>
          <a:lstStyle/>
          <a:p>
            <a:r>
              <a:rPr lang="en-US" sz="2400" b="1" i="1" dirty="0" smtClean="0">
                <a:solidFill>
                  <a:schemeClr val="bg1"/>
                </a:solidFill>
              </a:rPr>
              <a:t>PLATE TECTONICS</a:t>
            </a:r>
            <a:endParaRPr lang="en-US" sz="2400" b="1" i="1" dirty="0">
              <a:solidFill>
                <a:schemeClr val="bg1"/>
              </a:solidFill>
            </a:endParaRPr>
          </a:p>
        </p:txBody>
      </p:sp>
      <p:pic>
        <p:nvPicPr>
          <p:cNvPr id="12" name="Picture 11"/>
          <p:cNvPicPr>
            <a:picLocks noChangeAspect="1"/>
          </p:cNvPicPr>
          <p:nvPr/>
        </p:nvPicPr>
        <p:blipFill>
          <a:blip r:embed="rId8"/>
          <a:stretch>
            <a:fillRect/>
          </a:stretch>
        </p:blipFill>
        <p:spPr>
          <a:xfrm>
            <a:off x="2996112" y="3216847"/>
            <a:ext cx="5654941" cy="3240212"/>
          </a:xfrm>
          <a:prstGeom prst="rect">
            <a:avLst/>
          </a:prstGeom>
        </p:spPr>
      </p:pic>
    </p:spTree>
    <p:extLst>
      <p:ext uri="{BB962C8B-B14F-4D97-AF65-F5344CB8AC3E}">
        <p14:creationId xmlns:p14="http://schemas.microsoft.com/office/powerpoint/2010/main" val="3780501624"/>
      </p:ext>
    </p:extLst>
  </p:cSld>
  <p:clrMapOvr>
    <a:masterClrMapping/>
  </p:clrMapOvr>
  <p:timing>
    <p:tnLst>
      <p:par>
        <p:cTn xmlns:p14="http://schemas.microsoft.com/office/powerpoint/2010/mai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1" y="-1"/>
            <a:ext cx="9143999" cy="6857999"/>
          </a:xfrm>
          <a:prstGeom prst="rect">
            <a:avLst/>
          </a:prstGeom>
          <a:solidFill>
            <a:schemeClr val="tx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2" name="Picture 1" descr="Screen Shot 2015-03-17 at 9.58.02 AM.png"/>
          <p:cNvPicPr>
            <a:picLocks noChangeAspect="1"/>
          </p:cNvPicPr>
          <p:nvPr/>
        </p:nvPicPr>
        <p:blipFill>
          <a:blip r:embed="rId3">
            <a:alphaModFix amt="44000"/>
            <a:extLst>
              <a:ext uri="{28A0092B-C50C-407E-A947-70E740481C1C}">
                <a14:useLocalDpi xmlns:a14="http://schemas.microsoft.com/office/drawing/2010/main" val="0"/>
              </a:ext>
            </a:extLst>
          </a:blip>
          <a:stretch>
            <a:fillRect/>
          </a:stretch>
        </p:blipFill>
        <p:spPr>
          <a:xfrm>
            <a:off x="3284253" y="2480234"/>
            <a:ext cx="4425177" cy="4377765"/>
          </a:xfrm>
          <a:prstGeom prst="rect">
            <a:avLst/>
          </a:prstGeom>
        </p:spPr>
      </p:pic>
      <p:sp>
        <p:nvSpPr>
          <p:cNvPr id="3" name="TextBox 2"/>
          <p:cNvSpPr txBox="1"/>
          <p:nvPr/>
        </p:nvSpPr>
        <p:spPr>
          <a:xfrm>
            <a:off x="971175" y="612588"/>
            <a:ext cx="7291295" cy="523220"/>
          </a:xfrm>
          <a:prstGeom prst="rect">
            <a:avLst/>
          </a:prstGeom>
          <a:noFill/>
        </p:spPr>
        <p:txBody>
          <a:bodyPr wrap="square" rtlCol="0">
            <a:spAutoFit/>
          </a:bodyPr>
          <a:lstStyle/>
          <a:p>
            <a:r>
              <a:rPr lang="en-US" sz="2800" b="1" dirty="0">
                <a:solidFill>
                  <a:srgbClr val="FF0000"/>
                </a:solidFill>
              </a:rPr>
              <a:t> </a:t>
            </a:r>
            <a:r>
              <a:rPr lang="en-US" sz="2800" b="1" dirty="0" smtClean="0">
                <a:solidFill>
                  <a:srgbClr val="FF0000"/>
                </a:solidFill>
              </a:rPr>
              <a:t>       </a:t>
            </a:r>
            <a:r>
              <a:rPr lang="en-US" sz="2000" b="1" spc="50" dirty="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rPr>
              <a:t>PART 2 – </a:t>
            </a:r>
            <a:r>
              <a:rPr lang="en-US" sz="2000" b="1" dirty="0">
                <a:solidFill>
                  <a:srgbClr val="FF0000"/>
                </a:solidFill>
              </a:rPr>
              <a:t>  </a:t>
            </a:r>
            <a:r>
              <a:rPr lang="en-US" sz="2000" b="1" spc="50" dirty="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rPr>
              <a:t>NUCLEAR </a:t>
            </a:r>
            <a:r>
              <a:rPr lang="en-US" sz="2000" b="1" spc="50" dirty="0"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rPr>
              <a:t>REACTIONS WITHIN THE EARTH </a:t>
            </a:r>
            <a:endParaRPr lang="en-US" sz="2000" b="1" spc="50" dirty="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endParaRPr>
          </a:p>
        </p:txBody>
      </p:sp>
      <p:sp>
        <p:nvSpPr>
          <p:cNvPr id="5" name="TextBox 4"/>
          <p:cNvSpPr txBox="1"/>
          <p:nvPr/>
        </p:nvSpPr>
        <p:spPr>
          <a:xfrm>
            <a:off x="2480235" y="1052807"/>
            <a:ext cx="5946589" cy="707886"/>
          </a:xfrm>
          <a:prstGeom prst="rect">
            <a:avLst/>
          </a:prstGeom>
          <a:noFill/>
        </p:spPr>
        <p:txBody>
          <a:bodyPr wrap="square" rtlCol="0">
            <a:spAutoFit/>
          </a:bodyPr>
          <a:lstStyle/>
          <a:p>
            <a:r>
              <a:rPr lang="en-US" sz="4000" b="1" dirty="0" smtClean="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rPr>
              <a:t>RADIOGENIC HEATING</a:t>
            </a:r>
            <a:endParaRPr lang="en-US" sz="4000" b="1" dirty="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endParaRPr>
          </a:p>
        </p:txBody>
      </p:sp>
      <p:sp>
        <p:nvSpPr>
          <p:cNvPr id="4" name="TextBox 3"/>
          <p:cNvSpPr txBox="1"/>
          <p:nvPr/>
        </p:nvSpPr>
        <p:spPr>
          <a:xfrm>
            <a:off x="851647" y="3323200"/>
            <a:ext cx="7410823" cy="1015663"/>
          </a:xfrm>
          <a:prstGeom prst="rect">
            <a:avLst/>
          </a:prstGeom>
          <a:noFill/>
        </p:spPr>
        <p:txBody>
          <a:bodyPr wrap="square" rtlCol="0">
            <a:spAutoFit/>
          </a:bodyPr>
          <a:lstStyle/>
          <a:p>
            <a:r>
              <a:rPr lang="en-US" sz="2000" i="1" dirty="0" smtClean="0">
                <a:solidFill>
                  <a:schemeClr val="bg1"/>
                </a:solidFill>
              </a:rPr>
              <a:t>SO, WITH THE OVERWHELMING INFLUX OF NEUTRINOS AND ANTINEUTRINOS FROM THE SUN, AND FROM NUCLEAR POWERPLANTS, HOW CAN GEONEUTRINOS BE DETECTED?</a:t>
            </a:r>
            <a:endParaRPr lang="en-US" sz="2000" i="1" dirty="0">
              <a:solidFill>
                <a:schemeClr val="bg1"/>
              </a:solidFill>
            </a:endParaRPr>
          </a:p>
        </p:txBody>
      </p:sp>
    </p:spTree>
    <p:extLst>
      <p:ext uri="{BB962C8B-B14F-4D97-AF65-F5344CB8AC3E}">
        <p14:creationId xmlns:p14="http://schemas.microsoft.com/office/powerpoint/2010/main" val="2693180418"/>
      </p:ext>
    </p:extLst>
  </p:cSld>
  <p:clrMapOvr>
    <a:masterClrMapping/>
  </p:clrMapOvr>
  <p:timing>
    <p:tnLst>
      <p:par>
        <p:cTn xmlns:p14="http://schemas.microsoft.com/office/powerpoint/2010/mai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1" y="-1"/>
            <a:ext cx="9143999" cy="6857999"/>
          </a:xfrm>
          <a:prstGeom prst="rect">
            <a:avLst/>
          </a:prstGeom>
          <a:solidFill>
            <a:schemeClr val="tx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2" name="Picture 1" descr="Screen Shot 2015-03-17 at 9.58.02 AM.png"/>
          <p:cNvPicPr>
            <a:picLocks noChangeAspect="1"/>
          </p:cNvPicPr>
          <p:nvPr/>
        </p:nvPicPr>
        <p:blipFill>
          <a:blip r:embed="rId3">
            <a:alphaModFix amt="44000"/>
            <a:extLst>
              <a:ext uri="{28A0092B-C50C-407E-A947-70E740481C1C}">
                <a14:useLocalDpi xmlns:a14="http://schemas.microsoft.com/office/drawing/2010/main" val="0"/>
              </a:ext>
            </a:extLst>
          </a:blip>
          <a:stretch>
            <a:fillRect/>
          </a:stretch>
        </p:blipFill>
        <p:spPr>
          <a:xfrm>
            <a:off x="3284253" y="2480234"/>
            <a:ext cx="4425177" cy="4377765"/>
          </a:xfrm>
          <a:prstGeom prst="rect">
            <a:avLst/>
          </a:prstGeom>
        </p:spPr>
      </p:pic>
      <p:sp>
        <p:nvSpPr>
          <p:cNvPr id="3" name="TextBox 2"/>
          <p:cNvSpPr txBox="1"/>
          <p:nvPr/>
        </p:nvSpPr>
        <p:spPr>
          <a:xfrm>
            <a:off x="971175" y="612588"/>
            <a:ext cx="7291295" cy="523220"/>
          </a:xfrm>
          <a:prstGeom prst="rect">
            <a:avLst/>
          </a:prstGeom>
          <a:noFill/>
        </p:spPr>
        <p:txBody>
          <a:bodyPr wrap="square" rtlCol="0">
            <a:spAutoFit/>
          </a:bodyPr>
          <a:lstStyle/>
          <a:p>
            <a:r>
              <a:rPr lang="en-US" sz="2800" b="1" dirty="0">
                <a:solidFill>
                  <a:srgbClr val="FF0000"/>
                </a:solidFill>
              </a:rPr>
              <a:t> </a:t>
            </a:r>
            <a:r>
              <a:rPr lang="en-US" sz="2800" b="1" dirty="0" smtClean="0">
                <a:solidFill>
                  <a:srgbClr val="FF0000"/>
                </a:solidFill>
              </a:rPr>
              <a:t>       </a:t>
            </a:r>
            <a:r>
              <a:rPr lang="en-US" sz="2000" b="1" spc="50" dirty="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rPr>
              <a:t>PART 2 – </a:t>
            </a:r>
            <a:r>
              <a:rPr lang="en-US" sz="2000" b="1" dirty="0">
                <a:solidFill>
                  <a:srgbClr val="FF0000"/>
                </a:solidFill>
              </a:rPr>
              <a:t>  </a:t>
            </a:r>
            <a:r>
              <a:rPr lang="en-US" sz="2000" b="1" spc="50" dirty="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rPr>
              <a:t>NUCLEAR </a:t>
            </a:r>
            <a:r>
              <a:rPr lang="en-US" sz="2000" b="1" spc="50" dirty="0"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rPr>
              <a:t>REACTIONS WITHIN THE EARTH </a:t>
            </a:r>
            <a:endParaRPr lang="en-US" sz="2000" b="1" spc="50" dirty="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endParaRPr>
          </a:p>
        </p:txBody>
      </p:sp>
      <p:sp>
        <p:nvSpPr>
          <p:cNvPr id="5" name="TextBox 4"/>
          <p:cNvSpPr txBox="1"/>
          <p:nvPr/>
        </p:nvSpPr>
        <p:spPr>
          <a:xfrm>
            <a:off x="2480235" y="1052807"/>
            <a:ext cx="5946589" cy="707886"/>
          </a:xfrm>
          <a:prstGeom prst="rect">
            <a:avLst/>
          </a:prstGeom>
          <a:noFill/>
        </p:spPr>
        <p:txBody>
          <a:bodyPr wrap="square" rtlCol="0">
            <a:spAutoFit/>
          </a:bodyPr>
          <a:lstStyle/>
          <a:p>
            <a:r>
              <a:rPr lang="en-US" sz="4000" b="1" dirty="0" smtClean="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rPr>
              <a:t>RADIOGENIC HEATING</a:t>
            </a:r>
            <a:endParaRPr lang="en-US" sz="4000" b="1" dirty="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endParaRPr>
          </a:p>
        </p:txBody>
      </p:sp>
      <p:pic>
        <p:nvPicPr>
          <p:cNvPr id="9" name="Picture 8" descr="Screen Shot 2015-03-25 at 12.58.03 PM.png"/>
          <p:cNvPicPr>
            <a:picLocks noChangeAspect="1"/>
          </p:cNvPicPr>
          <p:nvPr/>
        </p:nvPicPr>
        <p:blipFill>
          <a:blip r:embed="rId4">
            <a:alphaModFix/>
            <a:extLst>
              <a:ext uri="{28A0092B-C50C-407E-A947-70E740481C1C}">
                <a14:useLocalDpi xmlns:a14="http://schemas.microsoft.com/office/drawing/2010/main" val="0"/>
              </a:ext>
            </a:extLst>
          </a:blip>
          <a:stretch>
            <a:fillRect/>
          </a:stretch>
        </p:blipFill>
        <p:spPr>
          <a:xfrm>
            <a:off x="1734453" y="2370418"/>
            <a:ext cx="5765800" cy="4343400"/>
          </a:xfrm>
          <a:prstGeom prst="rect">
            <a:avLst/>
          </a:prstGeom>
        </p:spPr>
      </p:pic>
      <p:sp>
        <p:nvSpPr>
          <p:cNvPr id="10" name="TextBox 9"/>
          <p:cNvSpPr txBox="1"/>
          <p:nvPr/>
        </p:nvSpPr>
        <p:spPr>
          <a:xfrm>
            <a:off x="971175" y="1760693"/>
            <a:ext cx="8157882" cy="523220"/>
          </a:xfrm>
          <a:prstGeom prst="rect">
            <a:avLst/>
          </a:prstGeom>
          <a:noFill/>
        </p:spPr>
        <p:txBody>
          <a:bodyPr wrap="square" rtlCol="0">
            <a:spAutoFit/>
          </a:bodyPr>
          <a:lstStyle/>
          <a:p>
            <a:r>
              <a:rPr lang="en-US" sz="2800" b="1" dirty="0" smtClean="0">
                <a:solidFill>
                  <a:schemeClr val="bg1"/>
                </a:solidFill>
              </a:rPr>
              <a:t>BY A REACTION CALLED A “REVERSE BETA DECAY!”</a:t>
            </a:r>
            <a:endParaRPr lang="en-US" sz="2800" b="1" dirty="0">
              <a:solidFill>
                <a:schemeClr val="bg1"/>
              </a:solidFill>
            </a:endParaRPr>
          </a:p>
        </p:txBody>
      </p:sp>
    </p:spTree>
    <p:extLst>
      <p:ext uri="{BB962C8B-B14F-4D97-AF65-F5344CB8AC3E}">
        <p14:creationId xmlns:p14="http://schemas.microsoft.com/office/powerpoint/2010/main" val="3045646665"/>
      </p:ext>
    </p:extLst>
  </p:cSld>
  <p:clrMapOvr>
    <a:masterClrMapping/>
  </p:clrMapOvr>
  <p:timing>
    <p:tnLst>
      <p:par>
        <p:cTn xmlns:p14="http://schemas.microsoft.com/office/powerpoint/2010/mai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1" y="-1"/>
            <a:ext cx="9143999" cy="6857999"/>
          </a:xfrm>
          <a:prstGeom prst="rect">
            <a:avLst/>
          </a:prstGeom>
          <a:solidFill>
            <a:schemeClr val="tx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2" name="Picture 1" descr="Screen Shot 2015-03-17 at 9.58.02 AM.png"/>
          <p:cNvPicPr>
            <a:picLocks noChangeAspect="1"/>
          </p:cNvPicPr>
          <p:nvPr/>
        </p:nvPicPr>
        <p:blipFill>
          <a:blip r:embed="rId3">
            <a:alphaModFix amt="44000"/>
            <a:extLst>
              <a:ext uri="{28A0092B-C50C-407E-A947-70E740481C1C}">
                <a14:useLocalDpi xmlns:a14="http://schemas.microsoft.com/office/drawing/2010/main" val="0"/>
              </a:ext>
            </a:extLst>
          </a:blip>
          <a:stretch>
            <a:fillRect/>
          </a:stretch>
        </p:blipFill>
        <p:spPr>
          <a:xfrm>
            <a:off x="3284253" y="2480234"/>
            <a:ext cx="4425177" cy="4377765"/>
          </a:xfrm>
          <a:prstGeom prst="rect">
            <a:avLst/>
          </a:prstGeom>
        </p:spPr>
      </p:pic>
      <p:sp>
        <p:nvSpPr>
          <p:cNvPr id="3" name="TextBox 2"/>
          <p:cNvSpPr txBox="1"/>
          <p:nvPr/>
        </p:nvSpPr>
        <p:spPr>
          <a:xfrm>
            <a:off x="971175" y="612588"/>
            <a:ext cx="7291295" cy="523220"/>
          </a:xfrm>
          <a:prstGeom prst="rect">
            <a:avLst/>
          </a:prstGeom>
          <a:noFill/>
        </p:spPr>
        <p:txBody>
          <a:bodyPr wrap="square" rtlCol="0">
            <a:spAutoFit/>
          </a:bodyPr>
          <a:lstStyle/>
          <a:p>
            <a:r>
              <a:rPr lang="en-US" sz="2800" b="1" dirty="0">
                <a:solidFill>
                  <a:srgbClr val="FF0000"/>
                </a:solidFill>
              </a:rPr>
              <a:t> </a:t>
            </a:r>
            <a:r>
              <a:rPr lang="en-US" sz="2800" b="1" dirty="0" smtClean="0">
                <a:solidFill>
                  <a:srgbClr val="FF0000"/>
                </a:solidFill>
              </a:rPr>
              <a:t>       </a:t>
            </a:r>
            <a:r>
              <a:rPr lang="en-US" sz="2000" b="1" spc="50" dirty="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rPr>
              <a:t>PART 2 – </a:t>
            </a:r>
            <a:r>
              <a:rPr lang="en-US" sz="2000" b="1" dirty="0">
                <a:solidFill>
                  <a:srgbClr val="FF0000"/>
                </a:solidFill>
              </a:rPr>
              <a:t>  </a:t>
            </a:r>
            <a:r>
              <a:rPr lang="en-US" sz="2000" b="1" spc="50" dirty="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rPr>
              <a:t>NUCLEAR </a:t>
            </a:r>
            <a:r>
              <a:rPr lang="en-US" sz="2000" b="1" spc="50" dirty="0"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rPr>
              <a:t>REACTIONS WITHIN THE EARTH </a:t>
            </a:r>
            <a:endParaRPr lang="en-US" sz="2000" b="1" spc="50" dirty="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endParaRPr>
          </a:p>
        </p:txBody>
      </p:sp>
      <p:sp>
        <p:nvSpPr>
          <p:cNvPr id="5" name="TextBox 4"/>
          <p:cNvSpPr txBox="1"/>
          <p:nvPr/>
        </p:nvSpPr>
        <p:spPr>
          <a:xfrm>
            <a:off x="2480235" y="1052807"/>
            <a:ext cx="5946589" cy="707886"/>
          </a:xfrm>
          <a:prstGeom prst="rect">
            <a:avLst/>
          </a:prstGeom>
          <a:noFill/>
        </p:spPr>
        <p:txBody>
          <a:bodyPr wrap="square" rtlCol="0">
            <a:spAutoFit/>
          </a:bodyPr>
          <a:lstStyle/>
          <a:p>
            <a:r>
              <a:rPr lang="en-US" sz="4000" b="1" dirty="0" smtClean="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rPr>
              <a:t>RADIOGENIC HEATING</a:t>
            </a:r>
            <a:endParaRPr lang="en-US" sz="4000" b="1" dirty="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endParaRPr>
          </a:p>
        </p:txBody>
      </p:sp>
      <p:pic>
        <p:nvPicPr>
          <p:cNvPr id="9" name="Picture 8" descr="Screen Shot 2015-03-25 at 12.58.03 PM.png"/>
          <p:cNvPicPr>
            <a:picLocks noChangeAspect="1"/>
          </p:cNvPicPr>
          <p:nvPr/>
        </p:nvPicPr>
        <p:blipFill>
          <a:blip r:embed="rId4">
            <a:alphaModFix/>
            <a:extLst>
              <a:ext uri="{28A0092B-C50C-407E-A947-70E740481C1C}">
                <a14:useLocalDpi xmlns:a14="http://schemas.microsoft.com/office/drawing/2010/main" val="0"/>
              </a:ext>
            </a:extLst>
          </a:blip>
          <a:stretch>
            <a:fillRect/>
          </a:stretch>
        </p:blipFill>
        <p:spPr>
          <a:xfrm>
            <a:off x="1734453" y="2370418"/>
            <a:ext cx="5765800" cy="4343400"/>
          </a:xfrm>
          <a:prstGeom prst="rect">
            <a:avLst/>
          </a:prstGeom>
        </p:spPr>
      </p:pic>
      <p:sp>
        <p:nvSpPr>
          <p:cNvPr id="10" name="TextBox 9"/>
          <p:cNvSpPr txBox="1"/>
          <p:nvPr/>
        </p:nvSpPr>
        <p:spPr>
          <a:xfrm>
            <a:off x="971175" y="1760693"/>
            <a:ext cx="8157882" cy="523220"/>
          </a:xfrm>
          <a:prstGeom prst="rect">
            <a:avLst/>
          </a:prstGeom>
          <a:noFill/>
        </p:spPr>
        <p:txBody>
          <a:bodyPr wrap="square" rtlCol="0">
            <a:spAutoFit/>
          </a:bodyPr>
          <a:lstStyle/>
          <a:p>
            <a:r>
              <a:rPr lang="en-US" sz="2800" b="1" dirty="0" smtClean="0">
                <a:solidFill>
                  <a:schemeClr val="bg1"/>
                </a:solidFill>
              </a:rPr>
              <a:t>BY A REACTION CALLED A “REVERSE BETA DECAY!”</a:t>
            </a:r>
            <a:endParaRPr lang="en-US" sz="2800" b="1" dirty="0">
              <a:solidFill>
                <a:schemeClr val="bg1"/>
              </a:solidFill>
            </a:endParaRPr>
          </a:p>
        </p:txBody>
      </p:sp>
      <p:sp>
        <p:nvSpPr>
          <p:cNvPr id="4" name="TextBox 3"/>
          <p:cNvSpPr txBox="1"/>
          <p:nvPr/>
        </p:nvSpPr>
        <p:spPr>
          <a:xfrm>
            <a:off x="7410607" y="2294376"/>
            <a:ext cx="1748335" cy="2462213"/>
          </a:xfrm>
          <a:prstGeom prst="rect">
            <a:avLst/>
          </a:prstGeom>
          <a:noFill/>
        </p:spPr>
        <p:txBody>
          <a:bodyPr wrap="square" rtlCol="0">
            <a:spAutoFit/>
          </a:bodyPr>
          <a:lstStyle/>
          <a:p>
            <a:r>
              <a:rPr lang="en-US" sz="1400" dirty="0" smtClean="0">
                <a:solidFill>
                  <a:srgbClr val="FFFF00"/>
                </a:solidFill>
              </a:rPr>
              <a:t>This is the MINIMUM amount of energy needed by a </a:t>
            </a:r>
            <a:r>
              <a:rPr lang="en-US" sz="1400" dirty="0" err="1" smtClean="0">
                <a:solidFill>
                  <a:srgbClr val="FFFF00"/>
                </a:solidFill>
              </a:rPr>
              <a:t>geoneutrino</a:t>
            </a:r>
            <a:r>
              <a:rPr lang="en-US" sz="1400" dirty="0" smtClean="0">
                <a:solidFill>
                  <a:srgbClr val="FFFF00"/>
                </a:solidFill>
              </a:rPr>
              <a:t> to be detected.</a:t>
            </a:r>
          </a:p>
          <a:p>
            <a:endParaRPr lang="en-US" sz="1400" dirty="0">
              <a:solidFill>
                <a:srgbClr val="FFFF00"/>
              </a:solidFill>
            </a:endParaRPr>
          </a:p>
          <a:p>
            <a:r>
              <a:rPr lang="en-US" sz="1400" dirty="0" smtClean="0">
                <a:solidFill>
                  <a:srgbClr val="FFFF00"/>
                </a:solidFill>
              </a:rPr>
              <a:t>As the graph shows, only </a:t>
            </a:r>
            <a:r>
              <a:rPr lang="en-US" sz="1400" dirty="0" err="1" smtClean="0">
                <a:solidFill>
                  <a:srgbClr val="FFFF00"/>
                </a:solidFill>
              </a:rPr>
              <a:t>geoneutrinos</a:t>
            </a:r>
            <a:r>
              <a:rPr lang="en-US" sz="1400" dirty="0" smtClean="0">
                <a:solidFill>
                  <a:srgbClr val="FFFF00"/>
                </a:solidFill>
              </a:rPr>
              <a:t> emitted from 238U and 232Th meets this requirement.</a:t>
            </a:r>
            <a:endParaRPr lang="en-US" sz="1400" dirty="0">
              <a:solidFill>
                <a:srgbClr val="FFFF00"/>
              </a:solidFill>
            </a:endParaRPr>
          </a:p>
        </p:txBody>
      </p:sp>
      <p:cxnSp>
        <p:nvCxnSpPr>
          <p:cNvPr id="7" name="Straight Arrow Connector 6"/>
          <p:cNvCxnSpPr/>
          <p:nvPr/>
        </p:nvCxnSpPr>
        <p:spPr>
          <a:xfrm flipH="1">
            <a:off x="4721412" y="2480234"/>
            <a:ext cx="2689195" cy="836707"/>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072200840"/>
      </p:ext>
    </p:extLst>
  </p:cSld>
  <p:clrMapOvr>
    <a:masterClrMapping/>
  </p:clrMapOvr>
  <p:timing>
    <p:tnLst>
      <p:par>
        <p:cTn xmlns:p14="http://schemas.microsoft.com/office/powerpoint/2010/mai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1" y="-1"/>
            <a:ext cx="9143999" cy="6857999"/>
          </a:xfrm>
          <a:prstGeom prst="rect">
            <a:avLst/>
          </a:prstGeom>
          <a:solidFill>
            <a:schemeClr val="tx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2" name="Picture 1" descr="Screen Shot 2015-03-17 at 9.58.02 AM.png"/>
          <p:cNvPicPr>
            <a:picLocks noChangeAspect="1"/>
          </p:cNvPicPr>
          <p:nvPr/>
        </p:nvPicPr>
        <p:blipFill>
          <a:blip r:embed="rId3">
            <a:alphaModFix amt="44000"/>
            <a:extLst>
              <a:ext uri="{28A0092B-C50C-407E-A947-70E740481C1C}">
                <a14:useLocalDpi xmlns:a14="http://schemas.microsoft.com/office/drawing/2010/main" val="0"/>
              </a:ext>
            </a:extLst>
          </a:blip>
          <a:stretch>
            <a:fillRect/>
          </a:stretch>
        </p:blipFill>
        <p:spPr>
          <a:xfrm>
            <a:off x="3284253" y="2480234"/>
            <a:ext cx="4425177" cy="4377765"/>
          </a:xfrm>
          <a:prstGeom prst="rect">
            <a:avLst/>
          </a:prstGeom>
        </p:spPr>
      </p:pic>
      <p:sp>
        <p:nvSpPr>
          <p:cNvPr id="3" name="TextBox 2"/>
          <p:cNvSpPr txBox="1"/>
          <p:nvPr/>
        </p:nvSpPr>
        <p:spPr>
          <a:xfrm>
            <a:off x="971175" y="612588"/>
            <a:ext cx="7291295" cy="523220"/>
          </a:xfrm>
          <a:prstGeom prst="rect">
            <a:avLst/>
          </a:prstGeom>
          <a:noFill/>
        </p:spPr>
        <p:txBody>
          <a:bodyPr wrap="square" rtlCol="0">
            <a:spAutoFit/>
          </a:bodyPr>
          <a:lstStyle/>
          <a:p>
            <a:r>
              <a:rPr lang="en-US" sz="2800" b="1" dirty="0">
                <a:solidFill>
                  <a:srgbClr val="FF0000"/>
                </a:solidFill>
              </a:rPr>
              <a:t> </a:t>
            </a:r>
            <a:r>
              <a:rPr lang="en-US" sz="2800" b="1" dirty="0" smtClean="0">
                <a:solidFill>
                  <a:srgbClr val="FF0000"/>
                </a:solidFill>
              </a:rPr>
              <a:t>       </a:t>
            </a:r>
            <a:r>
              <a:rPr lang="en-US" sz="2000" b="1" spc="50" dirty="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rPr>
              <a:t>PART 2 – </a:t>
            </a:r>
            <a:r>
              <a:rPr lang="en-US" sz="2000" b="1" dirty="0">
                <a:solidFill>
                  <a:srgbClr val="FF0000"/>
                </a:solidFill>
              </a:rPr>
              <a:t>  </a:t>
            </a:r>
            <a:r>
              <a:rPr lang="en-US" sz="2000" b="1" spc="50" dirty="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rPr>
              <a:t>NUCLEAR </a:t>
            </a:r>
            <a:r>
              <a:rPr lang="en-US" sz="2000" b="1" spc="50" dirty="0"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rPr>
              <a:t>REACTIONS WITHIN THE EARTH </a:t>
            </a:r>
            <a:endParaRPr lang="en-US" sz="2000" b="1" spc="50" dirty="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endParaRPr>
          </a:p>
        </p:txBody>
      </p:sp>
      <p:sp>
        <p:nvSpPr>
          <p:cNvPr id="5" name="TextBox 4"/>
          <p:cNvSpPr txBox="1"/>
          <p:nvPr/>
        </p:nvSpPr>
        <p:spPr>
          <a:xfrm>
            <a:off x="2480235" y="1052807"/>
            <a:ext cx="5946589" cy="707886"/>
          </a:xfrm>
          <a:prstGeom prst="rect">
            <a:avLst/>
          </a:prstGeom>
          <a:noFill/>
        </p:spPr>
        <p:txBody>
          <a:bodyPr wrap="square" rtlCol="0">
            <a:spAutoFit/>
          </a:bodyPr>
          <a:lstStyle/>
          <a:p>
            <a:r>
              <a:rPr lang="en-US" sz="4000" b="1" dirty="0" smtClean="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rPr>
              <a:t>RADIOGENIC HEATING</a:t>
            </a:r>
            <a:endParaRPr lang="en-US" sz="4000" b="1" dirty="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endParaRPr>
          </a:p>
        </p:txBody>
      </p:sp>
      <p:pic>
        <p:nvPicPr>
          <p:cNvPr id="9" name="Picture 8" descr="Screen Shot 2015-03-25 at 12.58.03 PM.png"/>
          <p:cNvPicPr>
            <a:picLocks noChangeAspect="1"/>
          </p:cNvPicPr>
          <p:nvPr/>
        </p:nvPicPr>
        <p:blipFill>
          <a:blip r:embed="rId4">
            <a:alphaModFix/>
            <a:extLst>
              <a:ext uri="{28A0092B-C50C-407E-A947-70E740481C1C}">
                <a14:useLocalDpi xmlns:a14="http://schemas.microsoft.com/office/drawing/2010/main" val="0"/>
              </a:ext>
            </a:extLst>
          </a:blip>
          <a:stretch>
            <a:fillRect/>
          </a:stretch>
        </p:blipFill>
        <p:spPr>
          <a:xfrm>
            <a:off x="1734453" y="2370418"/>
            <a:ext cx="5765800" cy="4343400"/>
          </a:xfrm>
          <a:prstGeom prst="rect">
            <a:avLst/>
          </a:prstGeom>
        </p:spPr>
      </p:pic>
      <p:sp>
        <p:nvSpPr>
          <p:cNvPr id="10" name="TextBox 9"/>
          <p:cNvSpPr txBox="1"/>
          <p:nvPr/>
        </p:nvSpPr>
        <p:spPr>
          <a:xfrm>
            <a:off x="971175" y="1760693"/>
            <a:ext cx="8157882" cy="523220"/>
          </a:xfrm>
          <a:prstGeom prst="rect">
            <a:avLst/>
          </a:prstGeom>
          <a:noFill/>
        </p:spPr>
        <p:txBody>
          <a:bodyPr wrap="square" rtlCol="0">
            <a:spAutoFit/>
          </a:bodyPr>
          <a:lstStyle/>
          <a:p>
            <a:r>
              <a:rPr lang="en-US" sz="2800" b="1" dirty="0" smtClean="0">
                <a:solidFill>
                  <a:schemeClr val="bg1"/>
                </a:solidFill>
              </a:rPr>
              <a:t>BY A REACTION CALLED A “REVERSE BETA DECAY!”</a:t>
            </a:r>
            <a:endParaRPr lang="en-US" sz="2800" b="1" dirty="0">
              <a:solidFill>
                <a:schemeClr val="bg1"/>
              </a:solidFill>
            </a:endParaRPr>
          </a:p>
        </p:txBody>
      </p:sp>
      <p:sp>
        <p:nvSpPr>
          <p:cNvPr id="4" name="TextBox 3"/>
          <p:cNvSpPr txBox="1"/>
          <p:nvPr/>
        </p:nvSpPr>
        <p:spPr>
          <a:xfrm>
            <a:off x="7410607" y="2294376"/>
            <a:ext cx="1748335" cy="4616648"/>
          </a:xfrm>
          <a:prstGeom prst="rect">
            <a:avLst/>
          </a:prstGeom>
          <a:noFill/>
        </p:spPr>
        <p:txBody>
          <a:bodyPr wrap="square" rtlCol="0">
            <a:spAutoFit/>
          </a:bodyPr>
          <a:lstStyle/>
          <a:p>
            <a:r>
              <a:rPr lang="en-US" sz="1400" dirty="0" smtClean="0">
                <a:solidFill>
                  <a:srgbClr val="FFFF00"/>
                </a:solidFill>
              </a:rPr>
              <a:t>This is the MINIMUM amount of energy needed by a </a:t>
            </a:r>
            <a:r>
              <a:rPr lang="en-US" sz="1400" dirty="0" err="1" smtClean="0">
                <a:solidFill>
                  <a:srgbClr val="FFFF00"/>
                </a:solidFill>
              </a:rPr>
              <a:t>geoneutrino</a:t>
            </a:r>
            <a:r>
              <a:rPr lang="en-US" sz="1400" dirty="0" smtClean="0">
                <a:solidFill>
                  <a:srgbClr val="FFFF00"/>
                </a:solidFill>
              </a:rPr>
              <a:t> to be detected.</a:t>
            </a:r>
          </a:p>
          <a:p>
            <a:endParaRPr lang="en-US" sz="1400" dirty="0">
              <a:solidFill>
                <a:srgbClr val="FFFF00"/>
              </a:solidFill>
            </a:endParaRPr>
          </a:p>
          <a:p>
            <a:r>
              <a:rPr lang="en-US" sz="1400" dirty="0" smtClean="0">
                <a:solidFill>
                  <a:srgbClr val="FFFF00"/>
                </a:solidFill>
              </a:rPr>
              <a:t>As the graph shows, only </a:t>
            </a:r>
            <a:r>
              <a:rPr lang="en-US" sz="1400" dirty="0" err="1" smtClean="0">
                <a:solidFill>
                  <a:srgbClr val="FFFF00"/>
                </a:solidFill>
              </a:rPr>
              <a:t>geoneutrinos</a:t>
            </a:r>
            <a:r>
              <a:rPr lang="en-US" sz="1400" dirty="0" smtClean="0">
                <a:solidFill>
                  <a:srgbClr val="FFFF00"/>
                </a:solidFill>
              </a:rPr>
              <a:t> emitted from 238U and 232Th meets this requirement.</a:t>
            </a:r>
          </a:p>
          <a:p>
            <a:endParaRPr lang="en-US" sz="1400" dirty="0">
              <a:solidFill>
                <a:srgbClr val="FFFF00"/>
              </a:solidFill>
            </a:endParaRPr>
          </a:p>
          <a:p>
            <a:r>
              <a:rPr lang="en-US" sz="1400" dirty="0" smtClean="0">
                <a:solidFill>
                  <a:srgbClr val="FFFF00"/>
                </a:solidFill>
              </a:rPr>
              <a:t>This means that we are, at present ,</a:t>
            </a:r>
          </a:p>
          <a:p>
            <a:r>
              <a:rPr lang="en-US" sz="1400" dirty="0" smtClean="0">
                <a:solidFill>
                  <a:srgbClr val="FFFF00"/>
                </a:solidFill>
              </a:rPr>
              <a:t>unable to detect the Potassium decay-related </a:t>
            </a:r>
            <a:r>
              <a:rPr lang="en-US" sz="1400" dirty="0" err="1" smtClean="0">
                <a:solidFill>
                  <a:srgbClr val="FFFF00"/>
                </a:solidFill>
              </a:rPr>
              <a:t>geoneutrinos</a:t>
            </a:r>
            <a:r>
              <a:rPr lang="en-US" sz="1400" dirty="0" smtClean="0">
                <a:solidFill>
                  <a:srgbClr val="FFFF00"/>
                </a:solidFill>
              </a:rPr>
              <a:t>.</a:t>
            </a:r>
          </a:p>
          <a:p>
            <a:endParaRPr lang="en-US" sz="1400" dirty="0">
              <a:solidFill>
                <a:srgbClr val="FFFF00"/>
              </a:solidFill>
            </a:endParaRPr>
          </a:p>
          <a:p>
            <a:r>
              <a:rPr lang="en-US" sz="1400" dirty="0" smtClean="0">
                <a:solidFill>
                  <a:srgbClr val="FFFF00"/>
                </a:solidFill>
              </a:rPr>
              <a:t>However, it is not considered to be very much.</a:t>
            </a:r>
            <a:endParaRPr lang="en-US" sz="1400" dirty="0">
              <a:solidFill>
                <a:srgbClr val="FFFF00"/>
              </a:solidFill>
            </a:endParaRPr>
          </a:p>
        </p:txBody>
      </p:sp>
      <p:cxnSp>
        <p:nvCxnSpPr>
          <p:cNvPr id="7" name="Straight Arrow Connector 6"/>
          <p:cNvCxnSpPr/>
          <p:nvPr/>
        </p:nvCxnSpPr>
        <p:spPr>
          <a:xfrm flipH="1">
            <a:off x="4721412" y="2480234"/>
            <a:ext cx="2689195" cy="836707"/>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4083452191"/>
      </p:ext>
    </p:extLst>
  </p:cSld>
  <p:clrMapOvr>
    <a:masterClrMapping/>
  </p:clrMapOvr>
  <p:timing>
    <p:tnLst>
      <p:par>
        <p:cTn xmlns:p14="http://schemas.microsoft.com/office/powerpoint/2010/mai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1" y="-1"/>
            <a:ext cx="9143999" cy="6857999"/>
          </a:xfrm>
          <a:prstGeom prst="rect">
            <a:avLst/>
          </a:prstGeom>
          <a:solidFill>
            <a:schemeClr val="tx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2" name="Picture 1" descr="Screen Shot 2015-03-17 at 9.58.02 AM.png"/>
          <p:cNvPicPr>
            <a:picLocks noChangeAspect="1"/>
          </p:cNvPicPr>
          <p:nvPr/>
        </p:nvPicPr>
        <p:blipFill>
          <a:blip r:embed="rId3">
            <a:alphaModFix amt="44000"/>
            <a:extLst>
              <a:ext uri="{28A0092B-C50C-407E-A947-70E740481C1C}">
                <a14:useLocalDpi xmlns:a14="http://schemas.microsoft.com/office/drawing/2010/main" val="0"/>
              </a:ext>
            </a:extLst>
          </a:blip>
          <a:stretch>
            <a:fillRect/>
          </a:stretch>
        </p:blipFill>
        <p:spPr>
          <a:xfrm>
            <a:off x="3284253" y="2480234"/>
            <a:ext cx="4425177" cy="4377765"/>
          </a:xfrm>
          <a:prstGeom prst="rect">
            <a:avLst/>
          </a:prstGeom>
        </p:spPr>
      </p:pic>
      <p:sp>
        <p:nvSpPr>
          <p:cNvPr id="3" name="TextBox 2"/>
          <p:cNvSpPr txBox="1"/>
          <p:nvPr/>
        </p:nvSpPr>
        <p:spPr>
          <a:xfrm>
            <a:off x="971175" y="612588"/>
            <a:ext cx="7291295" cy="523220"/>
          </a:xfrm>
          <a:prstGeom prst="rect">
            <a:avLst/>
          </a:prstGeom>
          <a:noFill/>
        </p:spPr>
        <p:txBody>
          <a:bodyPr wrap="square" rtlCol="0">
            <a:spAutoFit/>
          </a:bodyPr>
          <a:lstStyle/>
          <a:p>
            <a:r>
              <a:rPr lang="en-US" sz="2800" b="1" dirty="0">
                <a:solidFill>
                  <a:srgbClr val="FF0000"/>
                </a:solidFill>
              </a:rPr>
              <a:t> </a:t>
            </a:r>
            <a:r>
              <a:rPr lang="en-US" sz="2800" b="1" dirty="0" smtClean="0">
                <a:solidFill>
                  <a:srgbClr val="FF0000"/>
                </a:solidFill>
              </a:rPr>
              <a:t>       </a:t>
            </a:r>
            <a:r>
              <a:rPr lang="en-US" sz="2000" b="1" spc="50" dirty="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rPr>
              <a:t>PART 2 – </a:t>
            </a:r>
            <a:r>
              <a:rPr lang="en-US" sz="2000" b="1" dirty="0">
                <a:solidFill>
                  <a:srgbClr val="FF0000"/>
                </a:solidFill>
              </a:rPr>
              <a:t>  </a:t>
            </a:r>
            <a:r>
              <a:rPr lang="en-US" sz="2000" b="1" spc="50" dirty="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rPr>
              <a:t>NUCLEAR </a:t>
            </a:r>
            <a:r>
              <a:rPr lang="en-US" sz="2000" b="1" spc="50" dirty="0"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rPr>
              <a:t>REACTIONS WITHIN THE EARTH </a:t>
            </a:r>
            <a:endParaRPr lang="en-US" sz="2000" b="1" spc="50" dirty="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endParaRPr>
          </a:p>
        </p:txBody>
      </p:sp>
      <p:sp>
        <p:nvSpPr>
          <p:cNvPr id="5" name="TextBox 4"/>
          <p:cNvSpPr txBox="1"/>
          <p:nvPr/>
        </p:nvSpPr>
        <p:spPr>
          <a:xfrm>
            <a:off x="2480235" y="1052807"/>
            <a:ext cx="5946589" cy="707886"/>
          </a:xfrm>
          <a:prstGeom prst="rect">
            <a:avLst/>
          </a:prstGeom>
          <a:noFill/>
        </p:spPr>
        <p:txBody>
          <a:bodyPr wrap="square" rtlCol="0">
            <a:spAutoFit/>
          </a:bodyPr>
          <a:lstStyle/>
          <a:p>
            <a:r>
              <a:rPr lang="en-US" sz="4000" b="1" dirty="0" smtClean="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rPr>
              <a:t>RADIOGENIC HEATING</a:t>
            </a:r>
            <a:endParaRPr lang="en-US" sz="4000" b="1" dirty="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endParaRPr>
          </a:p>
        </p:txBody>
      </p:sp>
      <p:pic>
        <p:nvPicPr>
          <p:cNvPr id="9" name="Picture 8" descr="Screen Shot 2015-03-25 at 12.58.03 PM.png"/>
          <p:cNvPicPr>
            <a:picLocks noChangeAspect="1"/>
          </p:cNvPicPr>
          <p:nvPr/>
        </p:nvPicPr>
        <p:blipFill>
          <a:blip r:embed="rId4">
            <a:alphaModFix/>
            <a:extLst>
              <a:ext uri="{28A0092B-C50C-407E-A947-70E740481C1C}">
                <a14:useLocalDpi xmlns:a14="http://schemas.microsoft.com/office/drawing/2010/main" val="0"/>
              </a:ext>
            </a:extLst>
          </a:blip>
          <a:stretch>
            <a:fillRect/>
          </a:stretch>
        </p:blipFill>
        <p:spPr>
          <a:xfrm>
            <a:off x="344923" y="2283913"/>
            <a:ext cx="3557263" cy="2679700"/>
          </a:xfrm>
          <a:prstGeom prst="rect">
            <a:avLst/>
          </a:prstGeom>
        </p:spPr>
      </p:pic>
      <p:sp>
        <p:nvSpPr>
          <p:cNvPr id="10" name="TextBox 9"/>
          <p:cNvSpPr txBox="1"/>
          <p:nvPr/>
        </p:nvSpPr>
        <p:spPr>
          <a:xfrm>
            <a:off x="971175" y="1760693"/>
            <a:ext cx="8157882" cy="523220"/>
          </a:xfrm>
          <a:prstGeom prst="rect">
            <a:avLst/>
          </a:prstGeom>
          <a:noFill/>
        </p:spPr>
        <p:txBody>
          <a:bodyPr wrap="square" rtlCol="0">
            <a:spAutoFit/>
          </a:bodyPr>
          <a:lstStyle/>
          <a:p>
            <a:r>
              <a:rPr lang="en-US" sz="2800" b="1" dirty="0" smtClean="0">
                <a:solidFill>
                  <a:schemeClr val="bg1"/>
                </a:solidFill>
              </a:rPr>
              <a:t>BY A REACTION CALLED A “REVERSE BETA DECAY!”</a:t>
            </a:r>
            <a:endParaRPr lang="en-US" sz="2800" b="1" dirty="0">
              <a:solidFill>
                <a:schemeClr val="bg1"/>
              </a:solidFill>
            </a:endParaRPr>
          </a:p>
        </p:txBody>
      </p:sp>
      <p:cxnSp>
        <p:nvCxnSpPr>
          <p:cNvPr id="11" name="Straight Arrow Connector 10"/>
          <p:cNvCxnSpPr/>
          <p:nvPr/>
        </p:nvCxnSpPr>
        <p:spPr>
          <a:xfrm>
            <a:off x="6245412" y="2283913"/>
            <a:ext cx="0" cy="1607670"/>
          </a:xfrm>
          <a:prstGeom prst="straightConnector1">
            <a:avLst/>
          </a:prstGeom>
          <a:ln w="76200" cmpd="sng">
            <a:tailEnd type="arrow"/>
          </a:ln>
        </p:spPr>
        <p:style>
          <a:lnRef idx="2">
            <a:schemeClr val="accent1"/>
          </a:lnRef>
          <a:fillRef idx="0">
            <a:schemeClr val="accent1"/>
          </a:fillRef>
          <a:effectRef idx="1">
            <a:schemeClr val="accent1"/>
          </a:effectRef>
          <a:fontRef idx="minor">
            <a:schemeClr val="tx1"/>
          </a:fontRef>
        </p:style>
      </p:cxnSp>
      <p:sp>
        <p:nvSpPr>
          <p:cNvPr id="4" name="TextBox 3"/>
          <p:cNvSpPr txBox="1"/>
          <p:nvPr/>
        </p:nvSpPr>
        <p:spPr>
          <a:xfrm>
            <a:off x="4347882" y="2614706"/>
            <a:ext cx="4078942" cy="1200329"/>
          </a:xfrm>
          <a:prstGeom prst="rect">
            <a:avLst/>
          </a:prstGeom>
          <a:noFill/>
        </p:spPr>
        <p:txBody>
          <a:bodyPr wrap="square" rtlCol="0">
            <a:spAutoFit/>
          </a:bodyPr>
          <a:lstStyle/>
          <a:p>
            <a:r>
              <a:rPr lang="en-US" b="1" dirty="0" smtClean="0">
                <a:solidFill>
                  <a:schemeClr val="bg1"/>
                </a:solidFill>
              </a:rPr>
              <a:t>HERE, AN ELECTRON ANTINEUTRINO INTERACTS WITH A PROTON TO FORM A NEUTRON AND A POSITRON </a:t>
            </a:r>
          </a:p>
          <a:p>
            <a:r>
              <a:rPr lang="en-US" b="1" dirty="0" smtClean="0">
                <a:solidFill>
                  <a:schemeClr val="bg1"/>
                </a:solidFill>
              </a:rPr>
              <a:t>(A POSITIVELY CHARGED ELECTRON).</a:t>
            </a:r>
            <a:endParaRPr lang="en-US" b="1" dirty="0">
              <a:solidFill>
                <a:schemeClr val="bg1"/>
              </a:solidFill>
            </a:endParaRPr>
          </a:p>
        </p:txBody>
      </p:sp>
      <p:pic>
        <p:nvPicPr>
          <p:cNvPr id="6" name="Picture 5"/>
          <p:cNvPicPr>
            <a:picLocks noChangeAspect="1"/>
          </p:cNvPicPr>
          <p:nvPr/>
        </p:nvPicPr>
        <p:blipFill>
          <a:blip r:embed="rId5"/>
          <a:stretch>
            <a:fillRect/>
          </a:stretch>
        </p:blipFill>
        <p:spPr>
          <a:xfrm>
            <a:off x="4613835" y="3891583"/>
            <a:ext cx="3416260" cy="2144059"/>
          </a:xfrm>
          <a:prstGeom prst="rect">
            <a:avLst/>
          </a:prstGeom>
        </p:spPr>
      </p:pic>
    </p:spTree>
    <p:extLst>
      <p:ext uri="{BB962C8B-B14F-4D97-AF65-F5344CB8AC3E}">
        <p14:creationId xmlns:p14="http://schemas.microsoft.com/office/powerpoint/2010/main" val="3791254281"/>
      </p:ext>
    </p:extLst>
  </p:cSld>
  <p:clrMapOvr>
    <a:masterClrMapping/>
  </p:clrMapOvr>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alphaModFix amt="67000"/>
          </a:blip>
          <a:stretch>
            <a:fillRect/>
          </a:stretch>
        </p:blipFill>
        <p:spPr>
          <a:xfrm>
            <a:off x="-11759" y="-86795"/>
            <a:ext cx="9144000" cy="7041369"/>
          </a:xfrm>
          <a:prstGeom prst="rect">
            <a:avLst/>
          </a:prstGeom>
        </p:spPr>
      </p:pic>
      <p:sp>
        <p:nvSpPr>
          <p:cNvPr id="2" name="Rectangle 1"/>
          <p:cNvSpPr/>
          <p:nvPr/>
        </p:nvSpPr>
        <p:spPr>
          <a:xfrm>
            <a:off x="807035" y="711218"/>
            <a:ext cx="7515199" cy="923330"/>
          </a:xfrm>
          <a:prstGeom prst="rect">
            <a:avLst/>
          </a:prstGeom>
          <a:noFill/>
        </p:spPr>
        <p:txBody>
          <a:bodyPr wrap="square" lIns="91440" tIns="45720" rIns="91440" bIns="45720">
            <a:spAutoFit/>
          </a:bodyPr>
          <a:lstStyle/>
          <a:p>
            <a:pPr algn="ctr"/>
            <a:r>
              <a:rPr lang="en-US" sz="5400" b="1" cap="none" spc="0"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IMPORTANT QUESTIONS:</a:t>
            </a:r>
            <a:endParaRPr lang="en-US" sz="5400"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3" name="TextBox 2"/>
          <p:cNvSpPr txBox="1"/>
          <p:nvPr/>
        </p:nvSpPr>
        <p:spPr>
          <a:xfrm>
            <a:off x="807035" y="2136588"/>
            <a:ext cx="7515199" cy="4154983"/>
          </a:xfrm>
          <a:prstGeom prst="rect">
            <a:avLst/>
          </a:prstGeom>
          <a:noFill/>
        </p:spPr>
        <p:txBody>
          <a:bodyPr wrap="square" rtlCol="0">
            <a:spAutoFit/>
          </a:bodyPr>
          <a:lstStyle/>
          <a:p>
            <a:pPr marL="457200" indent="-457200">
              <a:buAutoNum type="arabicPeriod"/>
            </a:pPr>
            <a:r>
              <a:rPr lang="en-US" sz="2400" b="1" dirty="0" smtClean="0">
                <a:solidFill>
                  <a:schemeClr val="bg1"/>
                </a:solidFill>
              </a:rPr>
              <a:t>How is THERMAL ENERGY generated inside the Earth?</a:t>
            </a:r>
          </a:p>
          <a:p>
            <a:pPr marL="457200" indent="-457200">
              <a:buAutoNum type="arabicPeriod"/>
            </a:pPr>
            <a:endParaRPr lang="en-US" sz="2400" b="1" dirty="0">
              <a:solidFill>
                <a:schemeClr val="bg1"/>
              </a:solidFill>
            </a:endParaRPr>
          </a:p>
          <a:p>
            <a:pPr marL="457200" indent="-457200">
              <a:buAutoNum type="arabicPeriod"/>
            </a:pPr>
            <a:r>
              <a:rPr lang="en-US" sz="2400" b="1" dirty="0" smtClean="0">
                <a:solidFill>
                  <a:schemeClr val="bg1"/>
                </a:solidFill>
              </a:rPr>
              <a:t>How does the motion of this energy affect the internal layers of the Earth?  How was the Earth formed?</a:t>
            </a:r>
          </a:p>
          <a:p>
            <a:pPr marL="457200" indent="-457200">
              <a:buAutoNum type="arabicPeriod"/>
            </a:pPr>
            <a:endParaRPr lang="en-US" sz="2400" b="1" dirty="0">
              <a:solidFill>
                <a:schemeClr val="bg1"/>
              </a:solidFill>
            </a:endParaRPr>
          </a:p>
          <a:p>
            <a:pPr marL="457200" indent="-457200">
              <a:buAutoNum type="arabicPeriod"/>
            </a:pPr>
            <a:r>
              <a:rPr lang="en-US" sz="2400" b="1" dirty="0" smtClean="0">
                <a:solidFill>
                  <a:schemeClr val="bg1"/>
                </a:solidFill>
              </a:rPr>
              <a:t>How much of the Earth’s internal thermal energy reaches the surface, where its effects can be felt on land, under the oceans, and into the atmosphere?</a:t>
            </a:r>
          </a:p>
          <a:p>
            <a:pPr marL="457200" indent="-457200">
              <a:buAutoNum type="arabicPeriod"/>
            </a:pPr>
            <a:endParaRPr lang="en-US" sz="2400" b="1" dirty="0">
              <a:solidFill>
                <a:schemeClr val="bg1"/>
              </a:solidFill>
            </a:endParaRPr>
          </a:p>
          <a:p>
            <a:pPr marL="457200" indent="-457200">
              <a:buAutoNum type="arabicPeriod"/>
            </a:pPr>
            <a:r>
              <a:rPr lang="en-US" sz="2400" b="1" dirty="0" smtClean="0">
                <a:solidFill>
                  <a:schemeClr val="bg1"/>
                </a:solidFill>
              </a:rPr>
              <a:t>Will the Earth’s interior thermal energy be reduced enough over time to significantly impact life?</a:t>
            </a:r>
          </a:p>
        </p:txBody>
      </p:sp>
    </p:spTree>
    <p:extLst>
      <p:ext uri="{BB962C8B-B14F-4D97-AF65-F5344CB8AC3E}">
        <p14:creationId xmlns:p14="http://schemas.microsoft.com/office/powerpoint/2010/main" val="2641216145"/>
      </p:ext>
    </p:extLst>
  </p:cSld>
  <p:clrMapOvr>
    <a:masterClrMapping/>
  </p:clrMapOvr>
  <p:timing>
    <p:tnLst>
      <p:par>
        <p:cTn xmlns:p14="http://schemas.microsoft.com/office/powerpoint/2010/mai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1" y="-1"/>
            <a:ext cx="9143999" cy="6857999"/>
          </a:xfrm>
          <a:prstGeom prst="rect">
            <a:avLst/>
          </a:prstGeom>
          <a:solidFill>
            <a:schemeClr val="tx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2" name="Picture 1" descr="Screen Shot 2015-03-17 at 9.58.02 AM.png"/>
          <p:cNvPicPr>
            <a:picLocks noChangeAspect="1"/>
          </p:cNvPicPr>
          <p:nvPr/>
        </p:nvPicPr>
        <p:blipFill>
          <a:blip r:embed="rId3">
            <a:alphaModFix amt="44000"/>
            <a:extLst>
              <a:ext uri="{28A0092B-C50C-407E-A947-70E740481C1C}">
                <a14:useLocalDpi xmlns:a14="http://schemas.microsoft.com/office/drawing/2010/main" val="0"/>
              </a:ext>
            </a:extLst>
          </a:blip>
          <a:stretch>
            <a:fillRect/>
          </a:stretch>
        </p:blipFill>
        <p:spPr>
          <a:xfrm>
            <a:off x="3284253" y="2480234"/>
            <a:ext cx="4425177" cy="4377765"/>
          </a:xfrm>
          <a:prstGeom prst="rect">
            <a:avLst/>
          </a:prstGeom>
        </p:spPr>
      </p:pic>
      <p:sp>
        <p:nvSpPr>
          <p:cNvPr id="3" name="TextBox 2"/>
          <p:cNvSpPr txBox="1"/>
          <p:nvPr/>
        </p:nvSpPr>
        <p:spPr>
          <a:xfrm>
            <a:off x="971175" y="612588"/>
            <a:ext cx="7291295" cy="523220"/>
          </a:xfrm>
          <a:prstGeom prst="rect">
            <a:avLst/>
          </a:prstGeom>
          <a:noFill/>
        </p:spPr>
        <p:txBody>
          <a:bodyPr wrap="square" rtlCol="0">
            <a:spAutoFit/>
          </a:bodyPr>
          <a:lstStyle/>
          <a:p>
            <a:r>
              <a:rPr lang="en-US" sz="2800" b="1" dirty="0">
                <a:solidFill>
                  <a:srgbClr val="FF0000"/>
                </a:solidFill>
              </a:rPr>
              <a:t> </a:t>
            </a:r>
            <a:r>
              <a:rPr lang="en-US" sz="2800" b="1" dirty="0" smtClean="0">
                <a:solidFill>
                  <a:srgbClr val="FF0000"/>
                </a:solidFill>
              </a:rPr>
              <a:t>       </a:t>
            </a:r>
            <a:r>
              <a:rPr lang="en-US" sz="2000" b="1" spc="50" dirty="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rPr>
              <a:t>PART 2 – </a:t>
            </a:r>
            <a:r>
              <a:rPr lang="en-US" sz="2000" b="1" dirty="0">
                <a:solidFill>
                  <a:srgbClr val="FF0000"/>
                </a:solidFill>
              </a:rPr>
              <a:t>  </a:t>
            </a:r>
            <a:r>
              <a:rPr lang="en-US" sz="2000" b="1" spc="50" dirty="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rPr>
              <a:t>NUCLEAR </a:t>
            </a:r>
            <a:r>
              <a:rPr lang="en-US" sz="2000" b="1" spc="50" dirty="0"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rPr>
              <a:t>REACTIONS WITHIN THE EARTH </a:t>
            </a:r>
            <a:endParaRPr lang="en-US" sz="2000" b="1" spc="50" dirty="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endParaRPr>
          </a:p>
        </p:txBody>
      </p:sp>
      <p:sp>
        <p:nvSpPr>
          <p:cNvPr id="5" name="TextBox 4"/>
          <p:cNvSpPr txBox="1"/>
          <p:nvPr/>
        </p:nvSpPr>
        <p:spPr>
          <a:xfrm>
            <a:off x="2480235" y="1052807"/>
            <a:ext cx="5946589" cy="707886"/>
          </a:xfrm>
          <a:prstGeom prst="rect">
            <a:avLst/>
          </a:prstGeom>
          <a:noFill/>
        </p:spPr>
        <p:txBody>
          <a:bodyPr wrap="square" rtlCol="0">
            <a:spAutoFit/>
          </a:bodyPr>
          <a:lstStyle/>
          <a:p>
            <a:r>
              <a:rPr lang="en-US" sz="4000" b="1" dirty="0" smtClean="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rPr>
              <a:t>RADIOGENIC HEATING</a:t>
            </a:r>
            <a:endParaRPr lang="en-US" sz="4000" b="1" dirty="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endParaRPr>
          </a:p>
        </p:txBody>
      </p:sp>
      <p:pic>
        <p:nvPicPr>
          <p:cNvPr id="9" name="Picture 8" descr="Screen Shot 2015-03-25 at 12.58.03 PM.png"/>
          <p:cNvPicPr>
            <a:picLocks noChangeAspect="1"/>
          </p:cNvPicPr>
          <p:nvPr/>
        </p:nvPicPr>
        <p:blipFill>
          <a:blip r:embed="rId4">
            <a:alphaModFix/>
            <a:extLst>
              <a:ext uri="{28A0092B-C50C-407E-A947-70E740481C1C}">
                <a14:useLocalDpi xmlns:a14="http://schemas.microsoft.com/office/drawing/2010/main" val="0"/>
              </a:ext>
            </a:extLst>
          </a:blip>
          <a:stretch>
            <a:fillRect/>
          </a:stretch>
        </p:blipFill>
        <p:spPr>
          <a:xfrm>
            <a:off x="344923" y="2283913"/>
            <a:ext cx="3557263" cy="2679700"/>
          </a:xfrm>
          <a:prstGeom prst="rect">
            <a:avLst/>
          </a:prstGeom>
        </p:spPr>
      </p:pic>
      <p:sp>
        <p:nvSpPr>
          <p:cNvPr id="10" name="TextBox 9"/>
          <p:cNvSpPr txBox="1"/>
          <p:nvPr/>
        </p:nvSpPr>
        <p:spPr>
          <a:xfrm>
            <a:off x="971175" y="1760693"/>
            <a:ext cx="8157882" cy="523220"/>
          </a:xfrm>
          <a:prstGeom prst="rect">
            <a:avLst/>
          </a:prstGeom>
          <a:noFill/>
        </p:spPr>
        <p:txBody>
          <a:bodyPr wrap="square" rtlCol="0">
            <a:spAutoFit/>
          </a:bodyPr>
          <a:lstStyle/>
          <a:p>
            <a:r>
              <a:rPr lang="en-US" sz="2800" b="1" dirty="0" smtClean="0">
                <a:solidFill>
                  <a:schemeClr val="bg1"/>
                </a:solidFill>
              </a:rPr>
              <a:t>BY A REACTION CALLED A “REVERSE BETA DECAY!”</a:t>
            </a:r>
            <a:endParaRPr lang="en-US" sz="2800" b="1" dirty="0">
              <a:solidFill>
                <a:schemeClr val="bg1"/>
              </a:solidFill>
            </a:endParaRPr>
          </a:p>
        </p:txBody>
      </p:sp>
      <p:sp>
        <p:nvSpPr>
          <p:cNvPr id="4" name="TextBox 3"/>
          <p:cNvSpPr txBox="1"/>
          <p:nvPr/>
        </p:nvSpPr>
        <p:spPr>
          <a:xfrm>
            <a:off x="4347882" y="2614706"/>
            <a:ext cx="4078942" cy="1200329"/>
          </a:xfrm>
          <a:prstGeom prst="rect">
            <a:avLst/>
          </a:prstGeom>
          <a:noFill/>
        </p:spPr>
        <p:txBody>
          <a:bodyPr wrap="square" rtlCol="0">
            <a:spAutoFit/>
          </a:bodyPr>
          <a:lstStyle/>
          <a:p>
            <a:r>
              <a:rPr lang="en-US" b="1" dirty="0" smtClean="0">
                <a:solidFill>
                  <a:schemeClr val="bg1"/>
                </a:solidFill>
              </a:rPr>
              <a:t>HERE, AN ELECTRON ANTINEUTRINO INTERACTS WITH A PROTON TO FORM A NEUTRON AND A POSITRON </a:t>
            </a:r>
          </a:p>
          <a:p>
            <a:r>
              <a:rPr lang="en-US" b="1" dirty="0" smtClean="0">
                <a:solidFill>
                  <a:schemeClr val="bg1"/>
                </a:solidFill>
              </a:rPr>
              <a:t>(A POSITIVELY CHARGED ELECTRON).</a:t>
            </a:r>
            <a:endParaRPr lang="en-US" b="1" dirty="0">
              <a:solidFill>
                <a:schemeClr val="bg1"/>
              </a:solidFill>
            </a:endParaRPr>
          </a:p>
        </p:txBody>
      </p:sp>
      <p:pic>
        <p:nvPicPr>
          <p:cNvPr id="6" name="Picture 5"/>
          <p:cNvPicPr>
            <a:picLocks noChangeAspect="1"/>
          </p:cNvPicPr>
          <p:nvPr/>
        </p:nvPicPr>
        <p:blipFill>
          <a:blip r:embed="rId5"/>
          <a:stretch>
            <a:fillRect/>
          </a:stretch>
        </p:blipFill>
        <p:spPr>
          <a:xfrm>
            <a:off x="4613835" y="3891583"/>
            <a:ext cx="3416260" cy="2144059"/>
          </a:xfrm>
          <a:prstGeom prst="rect">
            <a:avLst/>
          </a:prstGeom>
        </p:spPr>
      </p:pic>
      <p:sp>
        <p:nvSpPr>
          <p:cNvPr id="7" name="TextBox 6"/>
          <p:cNvSpPr txBox="1"/>
          <p:nvPr/>
        </p:nvSpPr>
        <p:spPr>
          <a:xfrm>
            <a:off x="493059" y="5468471"/>
            <a:ext cx="3409127" cy="923330"/>
          </a:xfrm>
          <a:prstGeom prst="rect">
            <a:avLst/>
          </a:prstGeom>
          <a:noFill/>
        </p:spPr>
        <p:txBody>
          <a:bodyPr wrap="square" rtlCol="0">
            <a:spAutoFit/>
          </a:bodyPr>
          <a:lstStyle/>
          <a:p>
            <a:r>
              <a:rPr lang="en-US" dirty="0" smtClean="0">
                <a:solidFill>
                  <a:srgbClr val="FFFF00"/>
                </a:solidFill>
              </a:rPr>
              <a:t>Let’s take one detection site that has been measuring </a:t>
            </a:r>
            <a:r>
              <a:rPr lang="en-US" dirty="0" err="1" smtClean="0">
                <a:solidFill>
                  <a:srgbClr val="FFFF00"/>
                </a:solidFill>
              </a:rPr>
              <a:t>geoneutrinos</a:t>
            </a:r>
            <a:r>
              <a:rPr lang="en-US" dirty="0" smtClean="0">
                <a:solidFill>
                  <a:srgbClr val="FFFF00"/>
                </a:solidFill>
              </a:rPr>
              <a:t> since 2005 – </a:t>
            </a:r>
            <a:r>
              <a:rPr lang="en-US" dirty="0" err="1" smtClean="0">
                <a:solidFill>
                  <a:srgbClr val="FFFF00"/>
                </a:solidFill>
              </a:rPr>
              <a:t>KamLAND</a:t>
            </a:r>
            <a:r>
              <a:rPr lang="en-US" dirty="0" smtClean="0">
                <a:solidFill>
                  <a:srgbClr val="FFFF00"/>
                </a:solidFill>
              </a:rPr>
              <a:t> in Japan.</a:t>
            </a:r>
            <a:endParaRPr lang="en-US" dirty="0">
              <a:solidFill>
                <a:srgbClr val="FFFF00"/>
              </a:solidFill>
            </a:endParaRPr>
          </a:p>
        </p:txBody>
      </p:sp>
    </p:spTree>
    <p:extLst>
      <p:ext uri="{BB962C8B-B14F-4D97-AF65-F5344CB8AC3E}">
        <p14:creationId xmlns:p14="http://schemas.microsoft.com/office/powerpoint/2010/main" val="1714049308"/>
      </p:ext>
    </p:extLst>
  </p:cSld>
  <p:clrMapOvr>
    <a:masterClrMapping/>
  </p:clrMapOvr>
  <p:timing>
    <p:tnLst>
      <p:par>
        <p:cTn xmlns:p14="http://schemas.microsoft.com/office/powerpoint/2010/mai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1" y="-1"/>
            <a:ext cx="9143999" cy="6857999"/>
          </a:xfrm>
          <a:prstGeom prst="rect">
            <a:avLst/>
          </a:prstGeom>
          <a:solidFill>
            <a:schemeClr val="tx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2" name="Picture 1" descr="Screen Shot 2015-03-17 at 9.58.02 AM.png"/>
          <p:cNvPicPr>
            <a:picLocks noChangeAspect="1"/>
          </p:cNvPicPr>
          <p:nvPr/>
        </p:nvPicPr>
        <p:blipFill>
          <a:blip r:embed="rId3">
            <a:alphaModFix amt="44000"/>
            <a:extLst>
              <a:ext uri="{28A0092B-C50C-407E-A947-70E740481C1C}">
                <a14:useLocalDpi xmlns:a14="http://schemas.microsoft.com/office/drawing/2010/main" val="0"/>
              </a:ext>
            </a:extLst>
          </a:blip>
          <a:stretch>
            <a:fillRect/>
          </a:stretch>
        </p:blipFill>
        <p:spPr>
          <a:xfrm>
            <a:off x="3284253" y="2480234"/>
            <a:ext cx="4425177" cy="4377765"/>
          </a:xfrm>
          <a:prstGeom prst="rect">
            <a:avLst/>
          </a:prstGeom>
        </p:spPr>
      </p:pic>
      <p:sp>
        <p:nvSpPr>
          <p:cNvPr id="3" name="TextBox 2"/>
          <p:cNvSpPr txBox="1"/>
          <p:nvPr/>
        </p:nvSpPr>
        <p:spPr>
          <a:xfrm>
            <a:off x="971175" y="612588"/>
            <a:ext cx="7291295" cy="523220"/>
          </a:xfrm>
          <a:prstGeom prst="rect">
            <a:avLst/>
          </a:prstGeom>
          <a:noFill/>
        </p:spPr>
        <p:txBody>
          <a:bodyPr wrap="square" rtlCol="0">
            <a:spAutoFit/>
          </a:bodyPr>
          <a:lstStyle/>
          <a:p>
            <a:r>
              <a:rPr lang="en-US" sz="2800" b="1" dirty="0">
                <a:solidFill>
                  <a:srgbClr val="FF0000"/>
                </a:solidFill>
              </a:rPr>
              <a:t> </a:t>
            </a:r>
            <a:r>
              <a:rPr lang="en-US" sz="2800" b="1" dirty="0" smtClean="0">
                <a:solidFill>
                  <a:srgbClr val="FF0000"/>
                </a:solidFill>
              </a:rPr>
              <a:t>       </a:t>
            </a:r>
            <a:r>
              <a:rPr lang="en-US" sz="2000" b="1" spc="50" dirty="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rPr>
              <a:t>PART 2 – </a:t>
            </a:r>
            <a:r>
              <a:rPr lang="en-US" sz="2000" b="1" dirty="0">
                <a:solidFill>
                  <a:srgbClr val="FF0000"/>
                </a:solidFill>
              </a:rPr>
              <a:t>  </a:t>
            </a:r>
            <a:r>
              <a:rPr lang="en-US" sz="2000" b="1" spc="50" dirty="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rPr>
              <a:t>NUCLEAR </a:t>
            </a:r>
            <a:r>
              <a:rPr lang="en-US" sz="2000" b="1" spc="50" dirty="0"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rPr>
              <a:t>REACTIONS WITHIN THE EARTH </a:t>
            </a:r>
            <a:endParaRPr lang="en-US" sz="2000" b="1" spc="50" dirty="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endParaRPr>
          </a:p>
        </p:txBody>
      </p:sp>
      <p:sp>
        <p:nvSpPr>
          <p:cNvPr id="5" name="TextBox 4"/>
          <p:cNvSpPr txBox="1"/>
          <p:nvPr/>
        </p:nvSpPr>
        <p:spPr>
          <a:xfrm>
            <a:off x="2480235" y="1052807"/>
            <a:ext cx="5946589" cy="707886"/>
          </a:xfrm>
          <a:prstGeom prst="rect">
            <a:avLst/>
          </a:prstGeom>
          <a:noFill/>
        </p:spPr>
        <p:txBody>
          <a:bodyPr wrap="square" rtlCol="0">
            <a:spAutoFit/>
          </a:bodyPr>
          <a:lstStyle/>
          <a:p>
            <a:r>
              <a:rPr lang="en-US" sz="4000" b="1" dirty="0" smtClean="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rPr>
              <a:t>RADIOGENIC HEATING</a:t>
            </a:r>
            <a:endParaRPr lang="en-US" sz="4000" b="1" dirty="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endParaRPr>
          </a:p>
        </p:txBody>
      </p:sp>
      <p:pic>
        <p:nvPicPr>
          <p:cNvPr id="6" name="Picture 5"/>
          <p:cNvPicPr>
            <a:picLocks noChangeAspect="1"/>
          </p:cNvPicPr>
          <p:nvPr/>
        </p:nvPicPr>
        <p:blipFill>
          <a:blip r:embed="rId4"/>
          <a:stretch>
            <a:fillRect/>
          </a:stretch>
        </p:blipFill>
        <p:spPr>
          <a:xfrm>
            <a:off x="5764089" y="4335075"/>
            <a:ext cx="2662735" cy="1671143"/>
          </a:xfrm>
          <a:prstGeom prst="rect">
            <a:avLst/>
          </a:prstGeom>
        </p:spPr>
      </p:pic>
      <p:pic>
        <p:nvPicPr>
          <p:cNvPr id="7" name="Picture 6"/>
          <p:cNvPicPr>
            <a:picLocks noChangeAspect="1"/>
          </p:cNvPicPr>
          <p:nvPr/>
        </p:nvPicPr>
        <p:blipFill>
          <a:blip r:embed="rId5"/>
          <a:stretch>
            <a:fillRect/>
          </a:stretch>
        </p:blipFill>
        <p:spPr>
          <a:xfrm>
            <a:off x="5211665" y="1760693"/>
            <a:ext cx="3606053" cy="2445797"/>
          </a:xfrm>
          <a:prstGeom prst="rect">
            <a:avLst/>
          </a:prstGeom>
        </p:spPr>
      </p:pic>
      <p:sp>
        <p:nvSpPr>
          <p:cNvPr id="11" name="TextBox 10"/>
          <p:cNvSpPr txBox="1"/>
          <p:nvPr/>
        </p:nvSpPr>
        <p:spPr>
          <a:xfrm>
            <a:off x="1356840" y="3770831"/>
            <a:ext cx="3854825" cy="2677656"/>
          </a:xfrm>
          <a:prstGeom prst="rect">
            <a:avLst/>
          </a:prstGeom>
          <a:noFill/>
        </p:spPr>
        <p:txBody>
          <a:bodyPr wrap="square" rtlCol="0">
            <a:spAutoFit/>
          </a:bodyPr>
          <a:lstStyle/>
          <a:p>
            <a:r>
              <a:rPr lang="en-US" sz="1200" dirty="0">
                <a:solidFill>
                  <a:schemeClr val="bg1"/>
                </a:solidFill>
              </a:rPr>
              <a:t>The </a:t>
            </a:r>
            <a:r>
              <a:rPr lang="en-US" sz="1200" dirty="0" err="1">
                <a:solidFill>
                  <a:schemeClr val="bg1"/>
                </a:solidFill>
              </a:rPr>
              <a:t>KamLAND</a:t>
            </a:r>
            <a:r>
              <a:rPr lang="en-US" sz="1200" dirty="0">
                <a:solidFill>
                  <a:schemeClr val="bg1"/>
                </a:solidFill>
              </a:rPr>
              <a:t> detector's outer layer consists of an 18 meter-diameter stainless steel containment vessel with an inner lining of 1,879 photo-multiplier tubes, each 50 centimeters in diameter. Its second, inner layer consists of a 13 m-diameter nylon balloon filled with a liquid scintillator composed of 1,000 metric tons of mineral oil, benzene, and fluorescent chemicals. Non-scintillating, highly purified oil provides buoyancy for the balloon and acts as a buffer to keep the balloon away from the photo-multiplier tubes; the oil also shields against external radiation. A 3.2 kiloton cylindrical water Cherenkov detector surrounds the containment vessel, acting as a </a:t>
            </a:r>
            <a:r>
              <a:rPr lang="en-US" sz="1200" dirty="0" err="1">
                <a:solidFill>
                  <a:schemeClr val="bg1"/>
                </a:solidFill>
              </a:rPr>
              <a:t>muon</a:t>
            </a:r>
            <a:r>
              <a:rPr lang="en-US" sz="1200" dirty="0">
                <a:solidFill>
                  <a:schemeClr val="bg1"/>
                </a:solidFill>
              </a:rPr>
              <a:t> veto counter and providing shielding from cosmic rays and radioactivity.</a:t>
            </a:r>
          </a:p>
        </p:txBody>
      </p:sp>
      <p:pic>
        <p:nvPicPr>
          <p:cNvPr id="12" name="Picture 11"/>
          <p:cNvPicPr>
            <a:picLocks noChangeAspect="1"/>
          </p:cNvPicPr>
          <p:nvPr/>
        </p:nvPicPr>
        <p:blipFill>
          <a:blip r:embed="rId6"/>
          <a:stretch>
            <a:fillRect/>
          </a:stretch>
        </p:blipFill>
        <p:spPr>
          <a:xfrm>
            <a:off x="1356840" y="1760693"/>
            <a:ext cx="3284253" cy="1962649"/>
          </a:xfrm>
          <a:prstGeom prst="rect">
            <a:avLst/>
          </a:prstGeom>
        </p:spPr>
      </p:pic>
    </p:spTree>
    <p:extLst>
      <p:ext uri="{BB962C8B-B14F-4D97-AF65-F5344CB8AC3E}">
        <p14:creationId xmlns:p14="http://schemas.microsoft.com/office/powerpoint/2010/main" val="3380425118"/>
      </p:ext>
    </p:extLst>
  </p:cSld>
  <p:clrMapOvr>
    <a:masterClrMapping/>
  </p:clrMapOvr>
  <p:timing>
    <p:tnLst>
      <p:par>
        <p:cTn xmlns:p14="http://schemas.microsoft.com/office/powerpoint/2010/mai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1" y="-1"/>
            <a:ext cx="9143999" cy="6857999"/>
          </a:xfrm>
          <a:prstGeom prst="rect">
            <a:avLst/>
          </a:prstGeom>
          <a:solidFill>
            <a:schemeClr val="tx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2" name="Picture 1" descr="Screen Shot 2015-03-17 at 9.58.02 AM.png"/>
          <p:cNvPicPr>
            <a:picLocks noChangeAspect="1"/>
          </p:cNvPicPr>
          <p:nvPr/>
        </p:nvPicPr>
        <p:blipFill>
          <a:blip r:embed="rId3">
            <a:alphaModFix amt="44000"/>
            <a:extLst>
              <a:ext uri="{28A0092B-C50C-407E-A947-70E740481C1C}">
                <a14:useLocalDpi xmlns:a14="http://schemas.microsoft.com/office/drawing/2010/main" val="0"/>
              </a:ext>
            </a:extLst>
          </a:blip>
          <a:stretch>
            <a:fillRect/>
          </a:stretch>
        </p:blipFill>
        <p:spPr>
          <a:xfrm>
            <a:off x="3284253" y="2480234"/>
            <a:ext cx="4425177" cy="4377765"/>
          </a:xfrm>
          <a:prstGeom prst="rect">
            <a:avLst/>
          </a:prstGeom>
        </p:spPr>
      </p:pic>
      <p:sp>
        <p:nvSpPr>
          <p:cNvPr id="3" name="TextBox 2"/>
          <p:cNvSpPr txBox="1"/>
          <p:nvPr/>
        </p:nvSpPr>
        <p:spPr>
          <a:xfrm>
            <a:off x="971175" y="612588"/>
            <a:ext cx="7291295" cy="523220"/>
          </a:xfrm>
          <a:prstGeom prst="rect">
            <a:avLst/>
          </a:prstGeom>
          <a:noFill/>
        </p:spPr>
        <p:txBody>
          <a:bodyPr wrap="square" rtlCol="0">
            <a:spAutoFit/>
          </a:bodyPr>
          <a:lstStyle/>
          <a:p>
            <a:r>
              <a:rPr lang="en-US" sz="2800" b="1" dirty="0">
                <a:solidFill>
                  <a:srgbClr val="FF0000"/>
                </a:solidFill>
              </a:rPr>
              <a:t> </a:t>
            </a:r>
            <a:r>
              <a:rPr lang="en-US" sz="2800" b="1" dirty="0" smtClean="0">
                <a:solidFill>
                  <a:srgbClr val="FF0000"/>
                </a:solidFill>
              </a:rPr>
              <a:t>       </a:t>
            </a:r>
            <a:r>
              <a:rPr lang="en-US" sz="2000" b="1" spc="50" dirty="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rPr>
              <a:t>PART 2 – </a:t>
            </a:r>
            <a:r>
              <a:rPr lang="en-US" sz="2000" b="1" dirty="0">
                <a:solidFill>
                  <a:srgbClr val="FF0000"/>
                </a:solidFill>
              </a:rPr>
              <a:t>  </a:t>
            </a:r>
            <a:r>
              <a:rPr lang="en-US" sz="2000" b="1" spc="50" dirty="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rPr>
              <a:t>NUCLEAR </a:t>
            </a:r>
            <a:r>
              <a:rPr lang="en-US" sz="2000" b="1" spc="50" dirty="0"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rPr>
              <a:t>REACTIONS WITHIN THE EARTH </a:t>
            </a:r>
            <a:endParaRPr lang="en-US" sz="2000" b="1" spc="50" dirty="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endParaRPr>
          </a:p>
        </p:txBody>
      </p:sp>
      <p:sp>
        <p:nvSpPr>
          <p:cNvPr id="5" name="TextBox 4"/>
          <p:cNvSpPr txBox="1"/>
          <p:nvPr/>
        </p:nvSpPr>
        <p:spPr>
          <a:xfrm>
            <a:off x="2480235" y="1052807"/>
            <a:ext cx="5946589" cy="707886"/>
          </a:xfrm>
          <a:prstGeom prst="rect">
            <a:avLst/>
          </a:prstGeom>
          <a:noFill/>
        </p:spPr>
        <p:txBody>
          <a:bodyPr wrap="square" rtlCol="0">
            <a:spAutoFit/>
          </a:bodyPr>
          <a:lstStyle/>
          <a:p>
            <a:r>
              <a:rPr lang="en-US" sz="4000" b="1" dirty="0" smtClean="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rPr>
              <a:t>RADIOGENIC HEATING</a:t>
            </a:r>
            <a:endParaRPr lang="en-US" sz="4000" b="1" dirty="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endParaRPr>
          </a:p>
        </p:txBody>
      </p:sp>
      <p:pic>
        <p:nvPicPr>
          <p:cNvPr id="6" name="Picture 5"/>
          <p:cNvPicPr>
            <a:picLocks noChangeAspect="1"/>
          </p:cNvPicPr>
          <p:nvPr/>
        </p:nvPicPr>
        <p:blipFill>
          <a:blip r:embed="rId4"/>
          <a:stretch>
            <a:fillRect/>
          </a:stretch>
        </p:blipFill>
        <p:spPr>
          <a:xfrm>
            <a:off x="5764089" y="4335075"/>
            <a:ext cx="2662735" cy="1671143"/>
          </a:xfrm>
          <a:prstGeom prst="rect">
            <a:avLst/>
          </a:prstGeom>
        </p:spPr>
      </p:pic>
      <p:pic>
        <p:nvPicPr>
          <p:cNvPr id="4" name="Picture 3"/>
          <p:cNvPicPr>
            <a:picLocks noChangeAspect="1"/>
          </p:cNvPicPr>
          <p:nvPr/>
        </p:nvPicPr>
        <p:blipFill>
          <a:blip r:embed="rId5"/>
          <a:stretch>
            <a:fillRect/>
          </a:stretch>
        </p:blipFill>
        <p:spPr>
          <a:xfrm>
            <a:off x="4637965" y="1760693"/>
            <a:ext cx="3871299" cy="2574382"/>
          </a:xfrm>
          <a:prstGeom prst="rect">
            <a:avLst/>
          </a:prstGeom>
        </p:spPr>
      </p:pic>
      <p:sp>
        <p:nvSpPr>
          <p:cNvPr id="11" name="TextBox 10"/>
          <p:cNvSpPr txBox="1"/>
          <p:nvPr/>
        </p:nvSpPr>
        <p:spPr>
          <a:xfrm>
            <a:off x="1356840" y="3770831"/>
            <a:ext cx="3854825" cy="2677656"/>
          </a:xfrm>
          <a:prstGeom prst="rect">
            <a:avLst/>
          </a:prstGeom>
          <a:noFill/>
        </p:spPr>
        <p:txBody>
          <a:bodyPr wrap="square" rtlCol="0">
            <a:spAutoFit/>
          </a:bodyPr>
          <a:lstStyle/>
          <a:p>
            <a:r>
              <a:rPr lang="en-US" sz="1200" dirty="0">
                <a:solidFill>
                  <a:schemeClr val="bg1"/>
                </a:solidFill>
              </a:rPr>
              <a:t>The </a:t>
            </a:r>
            <a:r>
              <a:rPr lang="en-US" sz="1200" dirty="0" err="1">
                <a:solidFill>
                  <a:schemeClr val="bg1"/>
                </a:solidFill>
              </a:rPr>
              <a:t>KamLAND</a:t>
            </a:r>
            <a:r>
              <a:rPr lang="en-US" sz="1200" dirty="0">
                <a:solidFill>
                  <a:schemeClr val="bg1"/>
                </a:solidFill>
              </a:rPr>
              <a:t> detector's outer layer consists of an 18 meter-diameter stainless steel containment vessel with an inner lining of 1,879 photo-multiplier tubes, each 50 centimeters in diameter. Its second, inner layer consists of a 13 m-diameter nylon balloon filled with a liquid scintillator composed of 1,000 metric tons of mineral oil, benzene, and fluorescent chemicals. Non-scintillating, highly purified oil provides buoyancy for the balloon and acts as a buffer to keep the balloon away from the photo-multiplier tubes; the oil also shields against external radiation. A 3.2 kiloton cylindrical water Cherenkov detector surrounds the containment vessel, acting as a </a:t>
            </a:r>
            <a:r>
              <a:rPr lang="en-US" sz="1200" dirty="0" err="1">
                <a:solidFill>
                  <a:schemeClr val="bg1"/>
                </a:solidFill>
              </a:rPr>
              <a:t>muon</a:t>
            </a:r>
            <a:r>
              <a:rPr lang="en-US" sz="1200" dirty="0">
                <a:solidFill>
                  <a:schemeClr val="bg1"/>
                </a:solidFill>
              </a:rPr>
              <a:t> veto counter and providing shielding from cosmic rays and radioactivity.</a:t>
            </a:r>
          </a:p>
        </p:txBody>
      </p:sp>
      <p:pic>
        <p:nvPicPr>
          <p:cNvPr id="12" name="Picture 11"/>
          <p:cNvPicPr>
            <a:picLocks noChangeAspect="1"/>
          </p:cNvPicPr>
          <p:nvPr/>
        </p:nvPicPr>
        <p:blipFill>
          <a:blip r:embed="rId6"/>
          <a:stretch>
            <a:fillRect/>
          </a:stretch>
        </p:blipFill>
        <p:spPr>
          <a:xfrm>
            <a:off x="1356840" y="1760693"/>
            <a:ext cx="3284253" cy="1962649"/>
          </a:xfrm>
          <a:prstGeom prst="rect">
            <a:avLst/>
          </a:prstGeom>
        </p:spPr>
      </p:pic>
    </p:spTree>
    <p:extLst>
      <p:ext uri="{BB962C8B-B14F-4D97-AF65-F5344CB8AC3E}">
        <p14:creationId xmlns:p14="http://schemas.microsoft.com/office/powerpoint/2010/main" val="1853504938"/>
      </p:ext>
    </p:extLst>
  </p:cSld>
  <p:clrMapOvr>
    <a:masterClrMapping/>
  </p:clrMapOvr>
  <p:timing>
    <p:tnLst>
      <p:par>
        <p:cTn xmlns:p14="http://schemas.microsoft.com/office/powerpoint/2010/mai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1" y="-1"/>
            <a:ext cx="9143999" cy="6857999"/>
          </a:xfrm>
          <a:prstGeom prst="rect">
            <a:avLst/>
          </a:prstGeom>
          <a:solidFill>
            <a:schemeClr val="tx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2" name="Picture 1" descr="Screen Shot 2015-03-17 at 9.58.02 AM.png"/>
          <p:cNvPicPr>
            <a:picLocks noChangeAspect="1"/>
          </p:cNvPicPr>
          <p:nvPr/>
        </p:nvPicPr>
        <p:blipFill>
          <a:blip r:embed="rId3">
            <a:alphaModFix amt="44000"/>
            <a:extLst>
              <a:ext uri="{28A0092B-C50C-407E-A947-70E740481C1C}">
                <a14:useLocalDpi xmlns:a14="http://schemas.microsoft.com/office/drawing/2010/main" val="0"/>
              </a:ext>
            </a:extLst>
          </a:blip>
          <a:stretch>
            <a:fillRect/>
          </a:stretch>
        </p:blipFill>
        <p:spPr>
          <a:xfrm>
            <a:off x="3284253" y="2480234"/>
            <a:ext cx="4425177" cy="4377765"/>
          </a:xfrm>
          <a:prstGeom prst="rect">
            <a:avLst/>
          </a:prstGeom>
        </p:spPr>
      </p:pic>
      <p:sp>
        <p:nvSpPr>
          <p:cNvPr id="3" name="TextBox 2"/>
          <p:cNvSpPr txBox="1"/>
          <p:nvPr/>
        </p:nvSpPr>
        <p:spPr>
          <a:xfrm>
            <a:off x="971175" y="612588"/>
            <a:ext cx="7291295" cy="523220"/>
          </a:xfrm>
          <a:prstGeom prst="rect">
            <a:avLst/>
          </a:prstGeom>
          <a:noFill/>
        </p:spPr>
        <p:txBody>
          <a:bodyPr wrap="square" rtlCol="0">
            <a:spAutoFit/>
          </a:bodyPr>
          <a:lstStyle/>
          <a:p>
            <a:r>
              <a:rPr lang="en-US" sz="2800" b="1" dirty="0">
                <a:solidFill>
                  <a:srgbClr val="FF0000"/>
                </a:solidFill>
              </a:rPr>
              <a:t> </a:t>
            </a:r>
            <a:r>
              <a:rPr lang="en-US" sz="2800" b="1" dirty="0" smtClean="0">
                <a:solidFill>
                  <a:srgbClr val="FF0000"/>
                </a:solidFill>
              </a:rPr>
              <a:t>       </a:t>
            </a:r>
            <a:r>
              <a:rPr lang="en-US" sz="2000" b="1" spc="50" dirty="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rPr>
              <a:t>PART 2 – </a:t>
            </a:r>
            <a:r>
              <a:rPr lang="en-US" sz="2000" b="1" dirty="0">
                <a:solidFill>
                  <a:srgbClr val="FF0000"/>
                </a:solidFill>
              </a:rPr>
              <a:t>  </a:t>
            </a:r>
            <a:r>
              <a:rPr lang="en-US" sz="2000" b="1" spc="50" dirty="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rPr>
              <a:t>NUCLEAR </a:t>
            </a:r>
            <a:r>
              <a:rPr lang="en-US" sz="2000" b="1" spc="50" dirty="0"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rPr>
              <a:t>REACTIONS WITHIN THE EARTH </a:t>
            </a:r>
            <a:endParaRPr lang="en-US" sz="2000" b="1" spc="50" dirty="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endParaRPr>
          </a:p>
        </p:txBody>
      </p:sp>
      <p:sp>
        <p:nvSpPr>
          <p:cNvPr id="5" name="TextBox 4"/>
          <p:cNvSpPr txBox="1"/>
          <p:nvPr/>
        </p:nvSpPr>
        <p:spPr>
          <a:xfrm>
            <a:off x="2480235" y="1052807"/>
            <a:ext cx="5946589" cy="707886"/>
          </a:xfrm>
          <a:prstGeom prst="rect">
            <a:avLst/>
          </a:prstGeom>
          <a:noFill/>
        </p:spPr>
        <p:txBody>
          <a:bodyPr wrap="square" rtlCol="0">
            <a:spAutoFit/>
          </a:bodyPr>
          <a:lstStyle/>
          <a:p>
            <a:r>
              <a:rPr lang="en-US" sz="4000" b="1" dirty="0" smtClean="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rPr>
              <a:t>RADIOGENIC HEATING</a:t>
            </a:r>
            <a:endParaRPr lang="en-US" sz="4000" b="1" dirty="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endParaRPr>
          </a:p>
        </p:txBody>
      </p:sp>
      <p:pic>
        <p:nvPicPr>
          <p:cNvPr id="6" name="Picture 5"/>
          <p:cNvPicPr>
            <a:picLocks noChangeAspect="1"/>
          </p:cNvPicPr>
          <p:nvPr/>
        </p:nvPicPr>
        <p:blipFill>
          <a:blip r:embed="rId4"/>
          <a:stretch>
            <a:fillRect/>
          </a:stretch>
        </p:blipFill>
        <p:spPr>
          <a:xfrm>
            <a:off x="5764089" y="4335075"/>
            <a:ext cx="2662735" cy="1671143"/>
          </a:xfrm>
          <a:prstGeom prst="rect">
            <a:avLst/>
          </a:prstGeom>
        </p:spPr>
      </p:pic>
      <p:pic>
        <p:nvPicPr>
          <p:cNvPr id="4" name="Picture 3"/>
          <p:cNvPicPr>
            <a:picLocks noChangeAspect="1"/>
          </p:cNvPicPr>
          <p:nvPr/>
        </p:nvPicPr>
        <p:blipFill>
          <a:blip r:embed="rId5"/>
          <a:stretch>
            <a:fillRect/>
          </a:stretch>
        </p:blipFill>
        <p:spPr>
          <a:xfrm>
            <a:off x="4637965" y="1760693"/>
            <a:ext cx="3871299" cy="2574382"/>
          </a:xfrm>
          <a:prstGeom prst="rect">
            <a:avLst/>
          </a:prstGeom>
        </p:spPr>
      </p:pic>
      <p:sp>
        <p:nvSpPr>
          <p:cNvPr id="11" name="TextBox 10"/>
          <p:cNvSpPr txBox="1"/>
          <p:nvPr/>
        </p:nvSpPr>
        <p:spPr>
          <a:xfrm>
            <a:off x="1356840" y="3770831"/>
            <a:ext cx="3854825" cy="2677656"/>
          </a:xfrm>
          <a:prstGeom prst="rect">
            <a:avLst/>
          </a:prstGeom>
          <a:noFill/>
        </p:spPr>
        <p:txBody>
          <a:bodyPr wrap="square" rtlCol="0">
            <a:spAutoFit/>
          </a:bodyPr>
          <a:lstStyle/>
          <a:p>
            <a:r>
              <a:rPr lang="en-US" sz="1200" dirty="0">
                <a:solidFill>
                  <a:schemeClr val="bg1"/>
                </a:solidFill>
              </a:rPr>
              <a:t>The </a:t>
            </a:r>
            <a:r>
              <a:rPr lang="en-US" sz="1200" dirty="0" err="1">
                <a:solidFill>
                  <a:schemeClr val="bg1"/>
                </a:solidFill>
              </a:rPr>
              <a:t>KamLAND</a:t>
            </a:r>
            <a:r>
              <a:rPr lang="en-US" sz="1200" dirty="0">
                <a:solidFill>
                  <a:schemeClr val="bg1"/>
                </a:solidFill>
              </a:rPr>
              <a:t> detector's outer layer consists of an 18 meter-diameter stainless steel containment vessel with an inner lining of 1,879 photo-multiplier tubes, each 50 centimeters in diameter. Its second, inner layer consists of a 13 m-diameter nylon balloon filled with a liquid scintillator composed of 1,000 metric tons of mineral oil, benzene, and fluorescent chemicals. Non-scintillating, highly purified oil provides buoyancy for the balloon and acts as a buffer to keep the balloon away from the photo-multiplier tubes; the oil also shields against external radiation. A 3.2 kiloton cylindrical water Cherenkov detector surrounds the containment vessel, acting as a </a:t>
            </a:r>
            <a:r>
              <a:rPr lang="en-US" sz="1200" dirty="0" err="1">
                <a:solidFill>
                  <a:schemeClr val="bg1"/>
                </a:solidFill>
              </a:rPr>
              <a:t>muon</a:t>
            </a:r>
            <a:r>
              <a:rPr lang="en-US" sz="1200" dirty="0">
                <a:solidFill>
                  <a:schemeClr val="bg1"/>
                </a:solidFill>
              </a:rPr>
              <a:t> veto counter and providing shielding from cosmic rays and radioactivity.</a:t>
            </a:r>
          </a:p>
        </p:txBody>
      </p:sp>
      <p:pic>
        <p:nvPicPr>
          <p:cNvPr id="12" name="Picture 11"/>
          <p:cNvPicPr>
            <a:picLocks noChangeAspect="1"/>
          </p:cNvPicPr>
          <p:nvPr/>
        </p:nvPicPr>
        <p:blipFill>
          <a:blip r:embed="rId6"/>
          <a:stretch>
            <a:fillRect/>
          </a:stretch>
        </p:blipFill>
        <p:spPr>
          <a:xfrm>
            <a:off x="1356840" y="1760693"/>
            <a:ext cx="3284253" cy="1962649"/>
          </a:xfrm>
          <a:prstGeom prst="rect">
            <a:avLst/>
          </a:prstGeom>
        </p:spPr>
      </p:pic>
      <p:cxnSp>
        <p:nvCxnSpPr>
          <p:cNvPr id="10" name="Straight Arrow Connector 9"/>
          <p:cNvCxnSpPr/>
          <p:nvPr/>
        </p:nvCxnSpPr>
        <p:spPr>
          <a:xfrm>
            <a:off x="6904622" y="2823338"/>
            <a:ext cx="912396" cy="2650733"/>
          </a:xfrm>
          <a:prstGeom prst="straightConnector1">
            <a:avLst/>
          </a:prstGeom>
          <a:ln w="57150" cmpd="sng">
            <a:solidFill>
              <a:srgbClr val="FFFF00"/>
            </a:solidFill>
            <a:tailEnd type="arrow"/>
          </a:ln>
        </p:spPr>
        <p:style>
          <a:lnRef idx="2">
            <a:schemeClr val="accent1"/>
          </a:lnRef>
          <a:fillRef idx="0">
            <a:schemeClr val="accent1"/>
          </a:fillRef>
          <a:effectRef idx="1">
            <a:schemeClr val="accent1"/>
          </a:effectRef>
          <a:fontRef idx="minor">
            <a:schemeClr val="tx1"/>
          </a:fontRef>
        </p:style>
      </p:cxnSp>
      <p:sp>
        <p:nvSpPr>
          <p:cNvPr id="7" name="TextBox 6"/>
          <p:cNvSpPr txBox="1"/>
          <p:nvPr/>
        </p:nvSpPr>
        <p:spPr>
          <a:xfrm>
            <a:off x="4848944" y="1760693"/>
            <a:ext cx="3758958" cy="2308324"/>
          </a:xfrm>
          <a:prstGeom prst="rect">
            <a:avLst/>
          </a:prstGeom>
          <a:noFill/>
        </p:spPr>
        <p:txBody>
          <a:bodyPr wrap="square" rtlCol="0">
            <a:spAutoFit/>
          </a:bodyPr>
          <a:lstStyle/>
          <a:p>
            <a:r>
              <a:rPr lang="en-US" dirty="0">
                <a:solidFill>
                  <a:srgbClr val="FFFF00"/>
                </a:solidFill>
              </a:rPr>
              <a:t>Solar neutrinos produce one type of signal when they come into contact with the detector, and geo-neutrinos produce another type. Because there are a thousand times fewer geo-neutrinos striking the detector, there are only a few events that occur per year. </a:t>
            </a:r>
          </a:p>
        </p:txBody>
      </p:sp>
    </p:spTree>
    <p:extLst>
      <p:ext uri="{BB962C8B-B14F-4D97-AF65-F5344CB8AC3E}">
        <p14:creationId xmlns:p14="http://schemas.microsoft.com/office/powerpoint/2010/main" val="2478296283"/>
      </p:ext>
    </p:extLst>
  </p:cSld>
  <p:clrMapOvr>
    <a:masterClrMapping/>
  </p:clrMapOvr>
  <p:timing>
    <p:tnLst>
      <p:par>
        <p:cTn xmlns:p14="http://schemas.microsoft.com/office/powerpoint/2010/mai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1" y="-1"/>
            <a:ext cx="9143999" cy="6857999"/>
          </a:xfrm>
          <a:prstGeom prst="rect">
            <a:avLst/>
          </a:prstGeom>
          <a:solidFill>
            <a:schemeClr val="tx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2" name="Picture 1" descr="Screen Shot 2015-03-17 at 9.58.02 AM.png"/>
          <p:cNvPicPr>
            <a:picLocks noChangeAspect="1"/>
          </p:cNvPicPr>
          <p:nvPr/>
        </p:nvPicPr>
        <p:blipFill>
          <a:blip r:embed="rId3">
            <a:alphaModFix amt="44000"/>
            <a:extLst>
              <a:ext uri="{28A0092B-C50C-407E-A947-70E740481C1C}">
                <a14:useLocalDpi xmlns:a14="http://schemas.microsoft.com/office/drawing/2010/main" val="0"/>
              </a:ext>
            </a:extLst>
          </a:blip>
          <a:stretch>
            <a:fillRect/>
          </a:stretch>
        </p:blipFill>
        <p:spPr>
          <a:xfrm>
            <a:off x="3284253" y="2480234"/>
            <a:ext cx="4425177" cy="4377765"/>
          </a:xfrm>
          <a:prstGeom prst="rect">
            <a:avLst/>
          </a:prstGeom>
        </p:spPr>
      </p:pic>
      <p:sp>
        <p:nvSpPr>
          <p:cNvPr id="3" name="TextBox 2"/>
          <p:cNvSpPr txBox="1"/>
          <p:nvPr/>
        </p:nvSpPr>
        <p:spPr>
          <a:xfrm>
            <a:off x="971175" y="612588"/>
            <a:ext cx="7291295" cy="523220"/>
          </a:xfrm>
          <a:prstGeom prst="rect">
            <a:avLst/>
          </a:prstGeom>
          <a:noFill/>
        </p:spPr>
        <p:txBody>
          <a:bodyPr wrap="square" rtlCol="0">
            <a:spAutoFit/>
          </a:bodyPr>
          <a:lstStyle/>
          <a:p>
            <a:r>
              <a:rPr lang="en-US" sz="2800" b="1" dirty="0">
                <a:solidFill>
                  <a:srgbClr val="FF0000"/>
                </a:solidFill>
              </a:rPr>
              <a:t> </a:t>
            </a:r>
            <a:r>
              <a:rPr lang="en-US" sz="2800" b="1" dirty="0" smtClean="0">
                <a:solidFill>
                  <a:srgbClr val="FF0000"/>
                </a:solidFill>
              </a:rPr>
              <a:t>       </a:t>
            </a:r>
            <a:r>
              <a:rPr lang="en-US" sz="2000" b="1" spc="50" dirty="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rPr>
              <a:t>PART 2 – </a:t>
            </a:r>
            <a:r>
              <a:rPr lang="en-US" sz="2000" b="1" dirty="0">
                <a:solidFill>
                  <a:srgbClr val="FF0000"/>
                </a:solidFill>
              </a:rPr>
              <a:t>  </a:t>
            </a:r>
            <a:r>
              <a:rPr lang="en-US" sz="2000" b="1" spc="50" dirty="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rPr>
              <a:t>NUCLEAR </a:t>
            </a:r>
            <a:r>
              <a:rPr lang="en-US" sz="2000" b="1" spc="50" dirty="0"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rPr>
              <a:t>REACTIONS WITHIN THE EARTH </a:t>
            </a:r>
            <a:endParaRPr lang="en-US" sz="2000" b="1" spc="50" dirty="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endParaRPr>
          </a:p>
        </p:txBody>
      </p:sp>
      <p:sp>
        <p:nvSpPr>
          <p:cNvPr id="5" name="TextBox 4"/>
          <p:cNvSpPr txBox="1"/>
          <p:nvPr/>
        </p:nvSpPr>
        <p:spPr>
          <a:xfrm>
            <a:off x="2480235" y="1052807"/>
            <a:ext cx="5946589" cy="707886"/>
          </a:xfrm>
          <a:prstGeom prst="rect">
            <a:avLst/>
          </a:prstGeom>
          <a:noFill/>
        </p:spPr>
        <p:txBody>
          <a:bodyPr wrap="square" rtlCol="0">
            <a:spAutoFit/>
          </a:bodyPr>
          <a:lstStyle/>
          <a:p>
            <a:r>
              <a:rPr lang="en-US" sz="4000" b="1" dirty="0" smtClean="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rPr>
              <a:t>RADIOGENIC HEATING</a:t>
            </a:r>
            <a:endParaRPr lang="en-US" sz="4000" b="1" dirty="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endParaRPr>
          </a:p>
        </p:txBody>
      </p:sp>
      <p:pic>
        <p:nvPicPr>
          <p:cNvPr id="4" name="Picture 3"/>
          <p:cNvPicPr>
            <a:picLocks noChangeAspect="1"/>
          </p:cNvPicPr>
          <p:nvPr/>
        </p:nvPicPr>
        <p:blipFill>
          <a:blip r:embed="rId4"/>
          <a:stretch>
            <a:fillRect/>
          </a:stretch>
        </p:blipFill>
        <p:spPr>
          <a:xfrm>
            <a:off x="1261495" y="1760692"/>
            <a:ext cx="7165329" cy="4764885"/>
          </a:xfrm>
          <a:prstGeom prst="rect">
            <a:avLst/>
          </a:prstGeom>
        </p:spPr>
      </p:pic>
      <p:pic>
        <p:nvPicPr>
          <p:cNvPr id="6" name="Picture 5"/>
          <p:cNvPicPr>
            <a:picLocks noChangeAspect="1"/>
          </p:cNvPicPr>
          <p:nvPr/>
        </p:nvPicPr>
        <p:blipFill>
          <a:blip r:embed="rId5"/>
          <a:stretch>
            <a:fillRect/>
          </a:stretch>
        </p:blipFill>
        <p:spPr>
          <a:xfrm>
            <a:off x="5764089" y="4335075"/>
            <a:ext cx="2662735" cy="1671143"/>
          </a:xfrm>
          <a:prstGeom prst="rect">
            <a:avLst/>
          </a:prstGeom>
        </p:spPr>
      </p:pic>
      <p:sp>
        <p:nvSpPr>
          <p:cNvPr id="9" name="TextBox 8"/>
          <p:cNvSpPr txBox="1"/>
          <p:nvPr/>
        </p:nvSpPr>
        <p:spPr>
          <a:xfrm>
            <a:off x="1726155" y="2243876"/>
            <a:ext cx="6288138" cy="2308324"/>
          </a:xfrm>
          <a:prstGeom prst="rect">
            <a:avLst/>
          </a:prstGeom>
          <a:noFill/>
        </p:spPr>
        <p:txBody>
          <a:bodyPr wrap="square" rtlCol="0">
            <a:spAutoFit/>
          </a:bodyPr>
          <a:lstStyle/>
          <a:p>
            <a:r>
              <a:rPr lang="en-US" sz="2400" b="1" i="1" dirty="0" smtClean="0">
                <a:solidFill>
                  <a:srgbClr val="FFFF00"/>
                </a:solidFill>
              </a:rPr>
              <a:t>How </a:t>
            </a:r>
            <a:r>
              <a:rPr lang="en-US" sz="2400" b="1" i="1" dirty="0">
                <a:solidFill>
                  <a:srgbClr val="FFFF00"/>
                </a:solidFill>
              </a:rPr>
              <a:t>frequently </a:t>
            </a:r>
            <a:r>
              <a:rPr lang="en-US" sz="2400" b="1" i="1" dirty="0" smtClean="0">
                <a:solidFill>
                  <a:srgbClr val="FFFF00"/>
                </a:solidFill>
              </a:rPr>
              <a:t>researchers </a:t>
            </a:r>
            <a:r>
              <a:rPr lang="en-US" sz="2400" b="1" i="1" dirty="0">
                <a:solidFill>
                  <a:srgbClr val="FFFF00"/>
                </a:solidFill>
              </a:rPr>
              <a:t>find the particles can reveal the quantity of the radioactive elements lurking in Earth's mantle, and in turn how much heat they generate. That can help scientists refine their knowledge of plate </a:t>
            </a:r>
            <a:r>
              <a:rPr lang="en-US" sz="2400" b="1" i="1" dirty="0" smtClean="0">
                <a:solidFill>
                  <a:srgbClr val="FFFF00"/>
                </a:solidFill>
              </a:rPr>
              <a:t>tectonics.</a:t>
            </a:r>
            <a:endParaRPr lang="en-US" sz="2400" b="1" i="1" dirty="0">
              <a:solidFill>
                <a:srgbClr val="FFFF00"/>
              </a:solidFill>
            </a:endParaRPr>
          </a:p>
        </p:txBody>
      </p:sp>
    </p:spTree>
    <p:extLst>
      <p:ext uri="{BB962C8B-B14F-4D97-AF65-F5344CB8AC3E}">
        <p14:creationId xmlns:p14="http://schemas.microsoft.com/office/powerpoint/2010/main" val="2463304282"/>
      </p:ext>
    </p:extLst>
  </p:cSld>
  <p:clrMapOvr>
    <a:masterClrMapping/>
  </p:clrMapOvr>
  <p:timing>
    <p:tnLst>
      <p:par>
        <p:cTn xmlns:p14="http://schemas.microsoft.com/office/powerpoint/2010/mai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1" y="-1"/>
            <a:ext cx="9143999" cy="6857999"/>
          </a:xfrm>
          <a:prstGeom prst="rect">
            <a:avLst/>
          </a:prstGeom>
          <a:solidFill>
            <a:schemeClr val="tx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2" name="Picture 1" descr="Screen Shot 2015-03-17 at 9.58.02 AM.png"/>
          <p:cNvPicPr>
            <a:picLocks noChangeAspect="1"/>
          </p:cNvPicPr>
          <p:nvPr/>
        </p:nvPicPr>
        <p:blipFill>
          <a:blip r:embed="rId3">
            <a:alphaModFix amt="44000"/>
            <a:extLst>
              <a:ext uri="{28A0092B-C50C-407E-A947-70E740481C1C}">
                <a14:useLocalDpi xmlns:a14="http://schemas.microsoft.com/office/drawing/2010/main" val="0"/>
              </a:ext>
            </a:extLst>
          </a:blip>
          <a:stretch>
            <a:fillRect/>
          </a:stretch>
        </p:blipFill>
        <p:spPr>
          <a:xfrm>
            <a:off x="3284253" y="2480234"/>
            <a:ext cx="4425177" cy="4377765"/>
          </a:xfrm>
          <a:prstGeom prst="rect">
            <a:avLst/>
          </a:prstGeom>
        </p:spPr>
      </p:pic>
      <p:sp>
        <p:nvSpPr>
          <p:cNvPr id="3" name="TextBox 2"/>
          <p:cNvSpPr txBox="1"/>
          <p:nvPr/>
        </p:nvSpPr>
        <p:spPr>
          <a:xfrm>
            <a:off x="971175" y="612588"/>
            <a:ext cx="7291295" cy="523220"/>
          </a:xfrm>
          <a:prstGeom prst="rect">
            <a:avLst/>
          </a:prstGeom>
          <a:noFill/>
        </p:spPr>
        <p:txBody>
          <a:bodyPr wrap="square" rtlCol="0">
            <a:spAutoFit/>
          </a:bodyPr>
          <a:lstStyle/>
          <a:p>
            <a:r>
              <a:rPr lang="en-US" sz="2800" b="1" dirty="0">
                <a:solidFill>
                  <a:srgbClr val="FF0000"/>
                </a:solidFill>
              </a:rPr>
              <a:t> </a:t>
            </a:r>
            <a:r>
              <a:rPr lang="en-US" sz="2800" b="1" dirty="0" smtClean="0">
                <a:solidFill>
                  <a:srgbClr val="FF0000"/>
                </a:solidFill>
              </a:rPr>
              <a:t>       </a:t>
            </a:r>
            <a:r>
              <a:rPr lang="en-US" sz="2000" b="1" spc="50" dirty="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rPr>
              <a:t>PART 2 – </a:t>
            </a:r>
            <a:r>
              <a:rPr lang="en-US" sz="2000" b="1" dirty="0">
                <a:solidFill>
                  <a:srgbClr val="FF0000"/>
                </a:solidFill>
              </a:rPr>
              <a:t>  </a:t>
            </a:r>
            <a:r>
              <a:rPr lang="en-US" sz="2000" b="1" spc="50" dirty="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rPr>
              <a:t>NUCLEAR </a:t>
            </a:r>
            <a:r>
              <a:rPr lang="en-US" sz="2000" b="1" spc="50" dirty="0"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rPr>
              <a:t>REACTIONS WITHIN THE EARTH </a:t>
            </a:r>
            <a:endParaRPr lang="en-US" sz="2000" b="1" spc="50" dirty="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endParaRPr>
          </a:p>
        </p:txBody>
      </p:sp>
      <p:sp>
        <p:nvSpPr>
          <p:cNvPr id="5" name="TextBox 4"/>
          <p:cNvSpPr txBox="1"/>
          <p:nvPr/>
        </p:nvSpPr>
        <p:spPr>
          <a:xfrm>
            <a:off x="2480235" y="1052807"/>
            <a:ext cx="5946589" cy="707886"/>
          </a:xfrm>
          <a:prstGeom prst="rect">
            <a:avLst/>
          </a:prstGeom>
          <a:noFill/>
        </p:spPr>
        <p:txBody>
          <a:bodyPr wrap="square" rtlCol="0">
            <a:spAutoFit/>
          </a:bodyPr>
          <a:lstStyle/>
          <a:p>
            <a:r>
              <a:rPr lang="en-US" sz="4000" b="1" dirty="0" smtClean="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rPr>
              <a:t>RADIOGENIC HEATING</a:t>
            </a:r>
            <a:endParaRPr lang="en-US" sz="4000" b="1" dirty="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endParaRPr>
          </a:p>
        </p:txBody>
      </p:sp>
      <p:pic>
        <p:nvPicPr>
          <p:cNvPr id="4" name="Picture 3"/>
          <p:cNvPicPr>
            <a:picLocks noChangeAspect="1"/>
          </p:cNvPicPr>
          <p:nvPr/>
        </p:nvPicPr>
        <p:blipFill>
          <a:blip r:embed="rId4"/>
          <a:stretch>
            <a:fillRect/>
          </a:stretch>
        </p:blipFill>
        <p:spPr>
          <a:xfrm>
            <a:off x="1261495" y="1760692"/>
            <a:ext cx="7165329" cy="4764885"/>
          </a:xfrm>
          <a:prstGeom prst="rect">
            <a:avLst/>
          </a:prstGeom>
        </p:spPr>
      </p:pic>
      <p:sp>
        <p:nvSpPr>
          <p:cNvPr id="9" name="TextBox 8"/>
          <p:cNvSpPr txBox="1"/>
          <p:nvPr/>
        </p:nvSpPr>
        <p:spPr>
          <a:xfrm>
            <a:off x="1726155" y="2243876"/>
            <a:ext cx="6288138" cy="4154983"/>
          </a:xfrm>
          <a:prstGeom prst="rect">
            <a:avLst/>
          </a:prstGeom>
          <a:noFill/>
        </p:spPr>
        <p:txBody>
          <a:bodyPr wrap="square" rtlCol="0">
            <a:spAutoFit/>
          </a:bodyPr>
          <a:lstStyle/>
          <a:p>
            <a:r>
              <a:rPr lang="en-US" sz="2400" b="1" i="1" dirty="0" smtClean="0">
                <a:solidFill>
                  <a:srgbClr val="FFFF00"/>
                </a:solidFill>
              </a:rPr>
              <a:t>How </a:t>
            </a:r>
            <a:r>
              <a:rPr lang="en-US" sz="2400" b="1" i="1" dirty="0">
                <a:solidFill>
                  <a:srgbClr val="FFFF00"/>
                </a:solidFill>
              </a:rPr>
              <a:t>frequently </a:t>
            </a:r>
            <a:r>
              <a:rPr lang="en-US" sz="2400" b="1" i="1" dirty="0" smtClean="0">
                <a:solidFill>
                  <a:srgbClr val="FFFF00"/>
                </a:solidFill>
              </a:rPr>
              <a:t>researchers </a:t>
            </a:r>
            <a:r>
              <a:rPr lang="en-US" sz="2400" b="1" i="1" dirty="0">
                <a:solidFill>
                  <a:srgbClr val="FFFF00"/>
                </a:solidFill>
              </a:rPr>
              <a:t>find the particles can reveal the quantity of the radioactive elements lurking in Earth's mantle, and in turn how much heat they generate. That can help scientists refine their knowledge of plate </a:t>
            </a:r>
            <a:r>
              <a:rPr lang="en-US" sz="2400" b="1" i="1" dirty="0" smtClean="0">
                <a:solidFill>
                  <a:srgbClr val="FFFF00"/>
                </a:solidFill>
              </a:rPr>
              <a:t>tectonics.</a:t>
            </a:r>
          </a:p>
          <a:p>
            <a:endParaRPr lang="en-US" sz="2400" b="1" i="1" dirty="0">
              <a:solidFill>
                <a:srgbClr val="FFFF00"/>
              </a:solidFill>
            </a:endParaRPr>
          </a:p>
          <a:p>
            <a:r>
              <a:rPr lang="en-US" sz="2400" b="1" i="1" dirty="0" smtClean="0">
                <a:solidFill>
                  <a:srgbClr val="FFFF00"/>
                </a:solidFill>
              </a:rPr>
              <a:t>SO FAR, THE RESULTS OF GEONEUTRINO RESEARCH HAVE HELPED GEOSCIENTISTS VALIDATE MODELS AND CONFIRM PREDICTIONS ABOUT EARTH’S INTERIOR DYNAMICS. </a:t>
            </a:r>
            <a:endParaRPr lang="en-US" sz="2400" b="1" i="1" dirty="0">
              <a:solidFill>
                <a:srgbClr val="FFFF00"/>
              </a:solidFill>
            </a:endParaRPr>
          </a:p>
        </p:txBody>
      </p:sp>
    </p:spTree>
    <p:extLst>
      <p:ext uri="{BB962C8B-B14F-4D97-AF65-F5344CB8AC3E}">
        <p14:creationId xmlns:p14="http://schemas.microsoft.com/office/powerpoint/2010/main" val="1313779899"/>
      </p:ext>
    </p:extLst>
  </p:cSld>
  <p:clrMapOvr>
    <a:masterClrMapping/>
  </p:clrMapOvr>
  <p:timing>
    <p:tnLst>
      <p:par>
        <p:cTn xmlns:p14="http://schemas.microsoft.com/office/powerpoint/2010/mai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1" y="-1"/>
            <a:ext cx="9143999" cy="6857999"/>
          </a:xfrm>
          <a:prstGeom prst="rect">
            <a:avLst/>
          </a:prstGeom>
          <a:solidFill>
            <a:schemeClr val="tx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2" name="Picture 1" descr="Screen Shot 2015-03-17 at 9.58.02 AM.png"/>
          <p:cNvPicPr>
            <a:picLocks noChangeAspect="1"/>
          </p:cNvPicPr>
          <p:nvPr/>
        </p:nvPicPr>
        <p:blipFill>
          <a:blip r:embed="rId3">
            <a:alphaModFix amt="44000"/>
            <a:extLst>
              <a:ext uri="{28A0092B-C50C-407E-A947-70E740481C1C}">
                <a14:useLocalDpi xmlns:a14="http://schemas.microsoft.com/office/drawing/2010/main" val="0"/>
              </a:ext>
            </a:extLst>
          </a:blip>
          <a:stretch>
            <a:fillRect/>
          </a:stretch>
        </p:blipFill>
        <p:spPr>
          <a:xfrm>
            <a:off x="3284253" y="2480234"/>
            <a:ext cx="4425177" cy="4377765"/>
          </a:xfrm>
          <a:prstGeom prst="rect">
            <a:avLst/>
          </a:prstGeom>
        </p:spPr>
      </p:pic>
      <p:sp>
        <p:nvSpPr>
          <p:cNvPr id="3" name="TextBox 2"/>
          <p:cNvSpPr txBox="1"/>
          <p:nvPr/>
        </p:nvSpPr>
        <p:spPr>
          <a:xfrm>
            <a:off x="971175" y="612588"/>
            <a:ext cx="7291295" cy="523220"/>
          </a:xfrm>
          <a:prstGeom prst="rect">
            <a:avLst/>
          </a:prstGeom>
          <a:noFill/>
        </p:spPr>
        <p:txBody>
          <a:bodyPr wrap="square" rtlCol="0">
            <a:spAutoFit/>
          </a:bodyPr>
          <a:lstStyle/>
          <a:p>
            <a:r>
              <a:rPr lang="en-US" sz="2800" b="1" dirty="0">
                <a:solidFill>
                  <a:srgbClr val="FF0000"/>
                </a:solidFill>
              </a:rPr>
              <a:t> </a:t>
            </a:r>
            <a:r>
              <a:rPr lang="en-US" sz="2800" b="1" dirty="0" smtClean="0">
                <a:solidFill>
                  <a:srgbClr val="FF0000"/>
                </a:solidFill>
              </a:rPr>
              <a:t>       </a:t>
            </a:r>
            <a:r>
              <a:rPr lang="en-US" sz="2000" b="1" spc="50" dirty="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rPr>
              <a:t>PART 2 – </a:t>
            </a:r>
            <a:r>
              <a:rPr lang="en-US" sz="2000" b="1" dirty="0">
                <a:solidFill>
                  <a:srgbClr val="FF0000"/>
                </a:solidFill>
              </a:rPr>
              <a:t>  </a:t>
            </a:r>
            <a:r>
              <a:rPr lang="en-US" sz="2000" b="1" spc="50" dirty="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rPr>
              <a:t>NUCLEAR </a:t>
            </a:r>
            <a:r>
              <a:rPr lang="en-US" sz="2000" b="1" spc="50" dirty="0"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rPr>
              <a:t>REACTIONS WITHIN THE EARTH </a:t>
            </a:r>
            <a:endParaRPr lang="en-US" sz="2000" b="1" spc="50" dirty="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endParaRPr>
          </a:p>
        </p:txBody>
      </p:sp>
      <p:sp>
        <p:nvSpPr>
          <p:cNvPr id="5" name="TextBox 4"/>
          <p:cNvSpPr txBox="1"/>
          <p:nvPr/>
        </p:nvSpPr>
        <p:spPr>
          <a:xfrm>
            <a:off x="2480235" y="1052807"/>
            <a:ext cx="5946589" cy="707886"/>
          </a:xfrm>
          <a:prstGeom prst="rect">
            <a:avLst/>
          </a:prstGeom>
          <a:noFill/>
        </p:spPr>
        <p:txBody>
          <a:bodyPr wrap="square" rtlCol="0">
            <a:spAutoFit/>
          </a:bodyPr>
          <a:lstStyle/>
          <a:p>
            <a:r>
              <a:rPr lang="en-US" sz="4000" b="1" dirty="0" smtClean="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rPr>
              <a:t>RADIOGENIC HEATING</a:t>
            </a:r>
            <a:endParaRPr lang="en-US" sz="4000" b="1" dirty="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endParaRPr>
          </a:p>
        </p:txBody>
      </p:sp>
      <p:pic>
        <p:nvPicPr>
          <p:cNvPr id="4" name="Picture 3"/>
          <p:cNvPicPr>
            <a:picLocks noChangeAspect="1"/>
          </p:cNvPicPr>
          <p:nvPr/>
        </p:nvPicPr>
        <p:blipFill>
          <a:blip r:embed="rId4"/>
          <a:stretch>
            <a:fillRect/>
          </a:stretch>
        </p:blipFill>
        <p:spPr>
          <a:xfrm>
            <a:off x="1261495" y="1760692"/>
            <a:ext cx="7165329" cy="4764885"/>
          </a:xfrm>
          <a:prstGeom prst="rect">
            <a:avLst/>
          </a:prstGeom>
        </p:spPr>
      </p:pic>
      <p:sp>
        <p:nvSpPr>
          <p:cNvPr id="9" name="TextBox 8"/>
          <p:cNvSpPr txBox="1"/>
          <p:nvPr/>
        </p:nvSpPr>
        <p:spPr>
          <a:xfrm>
            <a:off x="1726155" y="2243876"/>
            <a:ext cx="6288138" cy="4154983"/>
          </a:xfrm>
          <a:prstGeom prst="rect">
            <a:avLst/>
          </a:prstGeom>
          <a:noFill/>
        </p:spPr>
        <p:txBody>
          <a:bodyPr wrap="square" rtlCol="0">
            <a:spAutoFit/>
          </a:bodyPr>
          <a:lstStyle/>
          <a:p>
            <a:r>
              <a:rPr lang="en-US" sz="2400" b="1" dirty="0">
                <a:solidFill>
                  <a:srgbClr val="FFFF00"/>
                </a:solidFill>
              </a:rPr>
              <a:t>About 50% of the heat given off by the Earth is generated by the radioactive decay of elements such as uranium and thorium, and their decay products. That is the conclusion of an international team of physicists that has used the </a:t>
            </a:r>
            <a:r>
              <a:rPr lang="en-US" sz="2400" b="1" dirty="0" err="1">
                <a:solidFill>
                  <a:srgbClr val="FFFF00"/>
                </a:solidFill>
              </a:rPr>
              <a:t>KamLAND</a:t>
            </a:r>
            <a:r>
              <a:rPr lang="en-US" sz="2400" b="1" dirty="0">
                <a:solidFill>
                  <a:srgbClr val="FFFF00"/>
                </a:solidFill>
              </a:rPr>
              <a:t> detector in Japan to measure the flux of antineutrinos emanating from deep within the Earth. The result, which agrees with previous calculations of the radioactive heating, should help physicists to improve models of how heat is generated in the Earth. </a:t>
            </a:r>
            <a:endParaRPr lang="en-US" sz="2400" b="1" i="1" dirty="0">
              <a:solidFill>
                <a:srgbClr val="FFFF00"/>
              </a:solidFill>
            </a:endParaRPr>
          </a:p>
        </p:txBody>
      </p:sp>
    </p:spTree>
    <p:extLst>
      <p:ext uri="{BB962C8B-B14F-4D97-AF65-F5344CB8AC3E}">
        <p14:creationId xmlns:p14="http://schemas.microsoft.com/office/powerpoint/2010/main" val="1687415794"/>
      </p:ext>
    </p:extLst>
  </p:cSld>
  <p:clrMapOvr>
    <a:masterClrMapping/>
  </p:clrMapOvr>
  <p:timing>
    <p:tnLst>
      <p:par>
        <p:cTn xmlns:p14="http://schemas.microsoft.com/office/powerpoint/2010/mai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1" y="-1"/>
            <a:ext cx="9143999" cy="6857999"/>
          </a:xfrm>
          <a:prstGeom prst="rect">
            <a:avLst/>
          </a:prstGeom>
          <a:solidFill>
            <a:schemeClr val="tx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2" name="Picture 1" descr="Screen Shot 2015-03-17 at 9.58.02 AM.png"/>
          <p:cNvPicPr>
            <a:picLocks noChangeAspect="1"/>
          </p:cNvPicPr>
          <p:nvPr/>
        </p:nvPicPr>
        <p:blipFill>
          <a:blip r:embed="rId3">
            <a:alphaModFix amt="44000"/>
            <a:extLst>
              <a:ext uri="{28A0092B-C50C-407E-A947-70E740481C1C}">
                <a14:useLocalDpi xmlns:a14="http://schemas.microsoft.com/office/drawing/2010/main" val="0"/>
              </a:ext>
            </a:extLst>
          </a:blip>
          <a:stretch>
            <a:fillRect/>
          </a:stretch>
        </p:blipFill>
        <p:spPr>
          <a:xfrm>
            <a:off x="3284253" y="2480234"/>
            <a:ext cx="4425177" cy="4377765"/>
          </a:xfrm>
          <a:prstGeom prst="rect">
            <a:avLst/>
          </a:prstGeom>
        </p:spPr>
      </p:pic>
      <p:sp>
        <p:nvSpPr>
          <p:cNvPr id="3" name="TextBox 2"/>
          <p:cNvSpPr txBox="1"/>
          <p:nvPr/>
        </p:nvSpPr>
        <p:spPr>
          <a:xfrm>
            <a:off x="971175" y="612588"/>
            <a:ext cx="7291295" cy="523220"/>
          </a:xfrm>
          <a:prstGeom prst="rect">
            <a:avLst/>
          </a:prstGeom>
          <a:noFill/>
        </p:spPr>
        <p:txBody>
          <a:bodyPr wrap="square" rtlCol="0">
            <a:spAutoFit/>
          </a:bodyPr>
          <a:lstStyle/>
          <a:p>
            <a:r>
              <a:rPr lang="en-US" sz="2800" b="1" dirty="0">
                <a:solidFill>
                  <a:srgbClr val="FF0000"/>
                </a:solidFill>
              </a:rPr>
              <a:t> </a:t>
            </a:r>
            <a:r>
              <a:rPr lang="en-US" sz="2800" b="1" dirty="0" smtClean="0">
                <a:solidFill>
                  <a:srgbClr val="FF0000"/>
                </a:solidFill>
              </a:rPr>
              <a:t>       </a:t>
            </a:r>
            <a:r>
              <a:rPr lang="en-US" sz="2000" b="1" spc="50" dirty="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rPr>
              <a:t>PART 2 – </a:t>
            </a:r>
            <a:r>
              <a:rPr lang="en-US" sz="2000" b="1" dirty="0">
                <a:solidFill>
                  <a:srgbClr val="FF0000"/>
                </a:solidFill>
              </a:rPr>
              <a:t>  </a:t>
            </a:r>
            <a:r>
              <a:rPr lang="en-US" sz="2000" b="1" spc="50" dirty="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rPr>
              <a:t>NUCLEAR </a:t>
            </a:r>
            <a:r>
              <a:rPr lang="en-US" sz="2000" b="1" spc="50" dirty="0"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rPr>
              <a:t>REACTIONS WITHIN THE EARTH </a:t>
            </a:r>
            <a:endParaRPr lang="en-US" sz="2000" b="1" spc="50" dirty="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endParaRPr>
          </a:p>
        </p:txBody>
      </p:sp>
      <p:sp>
        <p:nvSpPr>
          <p:cNvPr id="5" name="TextBox 4"/>
          <p:cNvSpPr txBox="1"/>
          <p:nvPr/>
        </p:nvSpPr>
        <p:spPr>
          <a:xfrm>
            <a:off x="2480235" y="1052807"/>
            <a:ext cx="5946589" cy="707886"/>
          </a:xfrm>
          <a:prstGeom prst="rect">
            <a:avLst/>
          </a:prstGeom>
          <a:noFill/>
        </p:spPr>
        <p:txBody>
          <a:bodyPr wrap="square" rtlCol="0">
            <a:spAutoFit/>
          </a:bodyPr>
          <a:lstStyle/>
          <a:p>
            <a:r>
              <a:rPr lang="en-US" sz="4000" b="1" dirty="0" smtClean="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rPr>
              <a:t>RADIOGENIC HEATING</a:t>
            </a:r>
            <a:endParaRPr lang="en-US" sz="4000" b="1" dirty="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endParaRPr>
          </a:p>
        </p:txBody>
      </p:sp>
      <p:pic>
        <p:nvPicPr>
          <p:cNvPr id="4" name="Picture 3"/>
          <p:cNvPicPr>
            <a:picLocks noChangeAspect="1"/>
          </p:cNvPicPr>
          <p:nvPr/>
        </p:nvPicPr>
        <p:blipFill>
          <a:blip r:embed="rId4"/>
          <a:stretch>
            <a:fillRect/>
          </a:stretch>
        </p:blipFill>
        <p:spPr>
          <a:xfrm>
            <a:off x="1261495" y="1760692"/>
            <a:ext cx="7165329" cy="4764885"/>
          </a:xfrm>
          <a:prstGeom prst="rect">
            <a:avLst/>
          </a:prstGeom>
        </p:spPr>
      </p:pic>
      <p:sp>
        <p:nvSpPr>
          <p:cNvPr id="9" name="TextBox 8"/>
          <p:cNvSpPr txBox="1"/>
          <p:nvPr/>
        </p:nvSpPr>
        <p:spPr>
          <a:xfrm>
            <a:off x="1726155" y="2243876"/>
            <a:ext cx="6288138" cy="3416320"/>
          </a:xfrm>
          <a:prstGeom prst="rect">
            <a:avLst/>
          </a:prstGeom>
          <a:noFill/>
        </p:spPr>
        <p:txBody>
          <a:bodyPr wrap="square" rtlCol="0">
            <a:spAutoFit/>
          </a:bodyPr>
          <a:lstStyle/>
          <a:p>
            <a:r>
              <a:rPr lang="en-US" sz="2400" b="1" i="1" dirty="0" smtClean="0">
                <a:solidFill>
                  <a:srgbClr val="FFFF00"/>
                </a:solidFill>
              </a:rPr>
              <a:t>AS MORE DETECTORS GO ONLINE IN THE NEAR FUTURE, WE HOPE TO LEARN MORE ABOUT HOW THE EARTH WAS FORMED, AND HOW IT EVOLVED INTO ITS PRESENT STATE.</a:t>
            </a:r>
          </a:p>
          <a:p>
            <a:endParaRPr lang="en-US" sz="2400" b="1" i="1" dirty="0">
              <a:solidFill>
                <a:srgbClr val="FFFF00"/>
              </a:solidFill>
            </a:endParaRPr>
          </a:p>
          <a:p>
            <a:r>
              <a:rPr lang="en-US" sz="2400" b="1" i="1" dirty="0" smtClean="0">
                <a:solidFill>
                  <a:srgbClr val="FFFF00"/>
                </a:solidFill>
              </a:rPr>
              <a:t>WE ALSO HOPE THAT THIS RESEARCH WILL LEAD TO BREAKTHROUGHS IN OUR ABILITY TO PREDICT POSSIBLE CATASTROPHIC AND LIFE-CHANGING EVENTS ON EARTH’S SURFACE.</a:t>
            </a:r>
            <a:endParaRPr lang="en-US" sz="2400" b="1" i="1" dirty="0">
              <a:solidFill>
                <a:srgbClr val="FFFF00"/>
              </a:solidFill>
            </a:endParaRPr>
          </a:p>
        </p:txBody>
      </p:sp>
    </p:spTree>
    <p:extLst>
      <p:ext uri="{BB962C8B-B14F-4D97-AF65-F5344CB8AC3E}">
        <p14:creationId xmlns:p14="http://schemas.microsoft.com/office/powerpoint/2010/main" val="4147828566"/>
      </p:ext>
    </p:extLst>
  </p:cSld>
  <p:clrMapOvr>
    <a:masterClrMapping/>
  </p:clrMapOvr>
  <p:timing>
    <p:tnLst>
      <p:par>
        <p:cTn xmlns:p14="http://schemas.microsoft.com/office/powerpoint/2010/mai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1" y="-1"/>
            <a:ext cx="9143999" cy="6857999"/>
          </a:xfrm>
          <a:prstGeom prst="rect">
            <a:avLst/>
          </a:prstGeom>
          <a:solidFill>
            <a:schemeClr val="tx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6" name="Picture 5" descr="Screen Shot 2015-06-11 at 1.53.11 P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89491" y="720461"/>
            <a:ext cx="5194300" cy="5118100"/>
          </a:xfrm>
          <a:prstGeom prst="rect">
            <a:avLst/>
          </a:prstGeom>
        </p:spPr>
      </p:pic>
      <p:sp>
        <p:nvSpPr>
          <p:cNvPr id="7" name="TextBox 6"/>
          <p:cNvSpPr txBox="1"/>
          <p:nvPr/>
        </p:nvSpPr>
        <p:spPr>
          <a:xfrm>
            <a:off x="813758" y="720461"/>
            <a:ext cx="7385479" cy="1569660"/>
          </a:xfrm>
          <a:prstGeom prst="rect">
            <a:avLst/>
          </a:prstGeom>
          <a:noFill/>
        </p:spPr>
        <p:txBody>
          <a:bodyPr wrap="square" rtlCol="0">
            <a:spAutoFit/>
          </a:bodyPr>
          <a:lstStyle/>
          <a:p>
            <a:r>
              <a:rPr lang="en-US" sz="2400" dirty="0" smtClean="0">
                <a:solidFill>
                  <a:srgbClr val="FFFF00"/>
                </a:solidFill>
              </a:rPr>
              <a:t>AS WE LEARN  MORE ABOUT OUR PLANET, WE BECOME BETTER ABLE TO UNDERSTAND THE BALANCES AND IMBALANCES THAT DRIVE OUR EXISTENCE AND OUR PLACE IN THE UNIVERSE.</a:t>
            </a:r>
            <a:endParaRPr lang="en-US" sz="2400" dirty="0">
              <a:solidFill>
                <a:srgbClr val="FFFF00"/>
              </a:solidFill>
            </a:endParaRPr>
          </a:p>
        </p:txBody>
      </p:sp>
    </p:spTree>
    <p:extLst>
      <p:ext uri="{BB962C8B-B14F-4D97-AF65-F5344CB8AC3E}">
        <p14:creationId xmlns:p14="http://schemas.microsoft.com/office/powerpoint/2010/main" val="2506959540"/>
      </p:ext>
    </p:extLst>
  </p:cSld>
  <p:clrMapOvr>
    <a:masterClrMapping/>
  </p:clrMapOvr>
  <p:timing>
    <p:tnLst>
      <p:par>
        <p:cTn xmlns:p14="http://schemas.microsoft.com/office/powerpoint/2010/mai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1" y="-1"/>
            <a:ext cx="9143999" cy="6857999"/>
          </a:xfrm>
          <a:prstGeom prst="rect">
            <a:avLst/>
          </a:prstGeom>
          <a:solidFill>
            <a:schemeClr val="tx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6" name="Picture 5" descr="Screen Shot 2015-06-11 at 1.53.11 P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89491" y="720461"/>
            <a:ext cx="5194300" cy="5118100"/>
          </a:xfrm>
          <a:prstGeom prst="rect">
            <a:avLst/>
          </a:prstGeom>
        </p:spPr>
      </p:pic>
      <p:sp>
        <p:nvSpPr>
          <p:cNvPr id="7" name="TextBox 6"/>
          <p:cNvSpPr txBox="1"/>
          <p:nvPr/>
        </p:nvSpPr>
        <p:spPr>
          <a:xfrm>
            <a:off x="813758" y="720461"/>
            <a:ext cx="7385479" cy="3046988"/>
          </a:xfrm>
          <a:prstGeom prst="rect">
            <a:avLst/>
          </a:prstGeom>
          <a:noFill/>
        </p:spPr>
        <p:txBody>
          <a:bodyPr wrap="square" rtlCol="0">
            <a:spAutoFit/>
          </a:bodyPr>
          <a:lstStyle/>
          <a:p>
            <a:r>
              <a:rPr lang="en-US" sz="2400" dirty="0" smtClean="0">
                <a:solidFill>
                  <a:srgbClr val="FFFF00"/>
                </a:solidFill>
              </a:rPr>
              <a:t>AS WE LEARN  MORE ABOUT OUR PLANET, WE BECOME BETTER ABLE TO UNDERSTAND THE BALANCES AND IMBALANCES THAT DRIVE OUR EXISTENCE AND OUR PLACE IN THE UNIVERSE.</a:t>
            </a:r>
          </a:p>
          <a:p>
            <a:endParaRPr lang="en-US" sz="2400" dirty="0">
              <a:solidFill>
                <a:srgbClr val="FFFF00"/>
              </a:solidFill>
            </a:endParaRPr>
          </a:p>
          <a:p>
            <a:r>
              <a:rPr lang="en-US" sz="2400" dirty="0" smtClean="0">
                <a:solidFill>
                  <a:srgbClr val="FFFF00"/>
                </a:solidFill>
              </a:rPr>
              <a:t>AND, IN DOING SO, WE CAN BETTER APPRECIATE THE WORK BEING DONE BY SCIENTISTS AND ENGINEERS TO HELP US BETTER UNDERSTAND OUR WORLD.</a:t>
            </a:r>
            <a:endParaRPr lang="en-US" sz="2400" dirty="0">
              <a:solidFill>
                <a:srgbClr val="FFFF00"/>
              </a:solidFill>
            </a:endParaRPr>
          </a:p>
        </p:txBody>
      </p:sp>
      <p:pic>
        <p:nvPicPr>
          <p:cNvPr id="5" name="Picture 4"/>
          <p:cNvPicPr>
            <a:picLocks noChangeAspect="1"/>
          </p:cNvPicPr>
          <p:nvPr/>
        </p:nvPicPr>
        <p:blipFill>
          <a:blip r:embed="rId4"/>
          <a:stretch>
            <a:fillRect/>
          </a:stretch>
        </p:blipFill>
        <p:spPr>
          <a:xfrm>
            <a:off x="2208260" y="4014554"/>
            <a:ext cx="4435508" cy="2392185"/>
          </a:xfrm>
          <a:prstGeom prst="rect">
            <a:avLst/>
          </a:prstGeom>
        </p:spPr>
      </p:pic>
    </p:spTree>
    <p:extLst>
      <p:ext uri="{BB962C8B-B14F-4D97-AF65-F5344CB8AC3E}">
        <p14:creationId xmlns:p14="http://schemas.microsoft.com/office/powerpoint/2010/main" val="1763169655"/>
      </p:ext>
    </p:extLst>
  </p:cSld>
  <p:clrMapOvr>
    <a:masterClrMapping/>
  </p:clrMapOvr>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alphaModFix amt="67000"/>
          </a:blip>
          <a:stretch>
            <a:fillRect/>
          </a:stretch>
        </p:blipFill>
        <p:spPr>
          <a:xfrm>
            <a:off x="0" y="-86795"/>
            <a:ext cx="9144000" cy="7041369"/>
          </a:xfrm>
          <a:prstGeom prst="rect">
            <a:avLst/>
          </a:prstGeom>
        </p:spPr>
      </p:pic>
      <p:sp>
        <p:nvSpPr>
          <p:cNvPr id="2" name="Rectangle 1"/>
          <p:cNvSpPr/>
          <p:nvPr/>
        </p:nvSpPr>
        <p:spPr>
          <a:xfrm>
            <a:off x="807035" y="711218"/>
            <a:ext cx="7515199" cy="923330"/>
          </a:xfrm>
          <a:prstGeom prst="rect">
            <a:avLst/>
          </a:prstGeom>
          <a:noFill/>
        </p:spPr>
        <p:txBody>
          <a:bodyPr wrap="square" lIns="91440" tIns="45720" rIns="91440" bIns="45720">
            <a:spAutoFit/>
          </a:bodyPr>
          <a:lstStyle/>
          <a:p>
            <a:pPr algn="ctr"/>
            <a:r>
              <a:rPr lang="en-US" sz="5400" b="1" cap="none" spc="0"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IMPORTANT QUESTIONS:</a:t>
            </a:r>
            <a:endParaRPr lang="en-US" sz="5400"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3" name="TextBox 2"/>
          <p:cNvSpPr txBox="1"/>
          <p:nvPr/>
        </p:nvSpPr>
        <p:spPr>
          <a:xfrm>
            <a:off x="807035" y="2136588"/>
            <a:ext cx="7515199" cy="1200328"/>
          </a:xfrm>
          <a:prstGeom prst="rect">
            <a:avLst/>
          </a:prstGeom>
          <a:noFill/>
        </p:spPr>
        <p:txBody>
          <a:bodyPr wrap="square" rtlCol="0">
            <a:spAutoFit/>
          </a:bodyPr>
          <a:lstStyle/>
          <a:p>
            <a:pPr marL="457200" indent="-457200">
              <a:buAutoNum type="arabicPeriod" startAt="5"/>
            </a:pPr>
            <a:r>
              <a:rPr lang="en-US" sz="2400" b="1" dirty="0" smtClean="0">
                <a:solidFill>
                  <a:schemeClr val="bg1"/>
                </a:solidFill>
              </a:rPr>
              <a:t>How can we detect the thermal interactions that happen thousands of miles beneath the Earth’s surface?</a:t>
            </a:r>
          </a:p>
        </p:txBody>
      </p:sp>
    </p:spTree>
    <p:extLst>
      <p:ext uri="{BB962C8B-B14F-4D97-AF65-F5344CB8AC3E}">
        <p14:creationId xmlns:p14="http://schemas.microsoft.com/office/powerpoint/2010/main" val="2725442000"/>
      </p:ext>
    </p:extLst>
  </p:cSld>
  <p:clrMapOvr>
    <a:masterClrMapping/>
  </p:clrMapOvr>
  <p:timing>
    <p:tnLst>
      <p:par>
        <p:cTn xmlns:p14="http://schemas.microsoft.com/office/powerpoint/2010/mai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Black .thmx</Template>
  <TotalTime>23850</TotalTime>
  <Words>8314</Words>
  <Application>Microsoft Macintosh PowerPoint</Application>
  <PresentationFormat>On-screen Show (4:3)</PresentationFormat>
  <Paragraphs>564</Paragraphs>
  <Slides>89</Slides>
  <Notes>65</Notes>
  <HiddenSlides>0</HiddenSlides>
  <MMClips>0</MMClips>
  <ScaleCrop>false</ScaleCrop>
  <HeadingPairs>
    <vt:vector size="4" baseType="variant">
      <vt:variant>
        <vt:lpstr>Theme</vt:lpstr>
      </vt:variant>
      <vt:variant>
        <vt:i4>1</vt:i4>
      </vt:variant>
      <vt:variant>
        <vt:lpstr>Slide Titles</vt:lpstr>
      </vt:variant>
      <vt:variant>
        <vt:i4>89</vt:i4>
      </vt:variant>
    </vt:vector>
  </HeadingPairs>
  <TitlesOfParts>
    <vt:vector size="90" baseType="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Wachusett Regional High School</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Nick Nicastro</dc:creator>
  <cp:lastModifiedBy>Nick Nicastro</cp:lastModifiedBy>
  <cp:revision>147</cp:revision>
  <dcterms:created xsi:type="dcterms:W3CDTF">2015-01-07T17:30:55Z</dcterms:created>
  <dcterms:modified xsi:type="dcterms:W3CDTF">2015-06-17T15:50:01Z</dcterms:modified>
</cp:coreProperties>
</file>