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mov" ContentType="video/unknown"/>
  <Default Extension="gif" ContentType="vide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2"/>
  </p:notesMasterIdLst>
  <p:sldIdLst>
    <p:sldId id="256" r:id="rId2"/>
    <p:sldId id="257" r:id="rId3"/>
    <p:sldId id="345" r:id="rId4"/>
    <p:sldId id="327" r:id="rId5"/>
    <p:sldId id="328" r:id="rId6"/>
    <p:sldId id="329" r:id="rId7"/>
    <p:sldId id="330" r:id="rId8"/>
    <p:sldId id="331" r:id="rId9"/>
    <p:sldId id="326"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325" r:id="rId46"/>
    <p:sldId id="294" r:id="rId47"/>
    <p:sldId id="295" r:id="rId48"/>
    <p:sldId id="296" r:id="rId49"/>
    <p:sldId id="297" r:id="rId50"/>
    <p:sldId id="298" r:id="rId51"/>
    <p:sldId id="281" r:id="rId52"/>
    <p:sldId id="299" r:id="rId53"/>
    <p:sldId id="300" r:id="rId54"/>
    <p:sldId id="301" r:id="rId55"/>
    <p:sldId id="302" r:id="rId56"/>
    <p:sldId id="303" r:id="rId57"/>
    <p:sldId id="304" r:id="rId58"/>
    <p:sldId id="305" r:id="rId59"/>
    <p:sldId id="306" r:id="rId60"/>
    <p:sldId id="307" r:id="rId61"/>
    <p:sldId id="308" r:id="rId62"/>
    <p:sldId id="309" r:id="rId63"/>
    <p:sldId id="310" r:id="rId64"/>
    <p:sldId id="311" r:id="rId65"/>
    <p:sldId id="312" r:id="rId66"/>
    <p:sldId id="313" r:id="rId67"/>
    <p:sldId id="314" r:id="rId68"/>
    <p:sldId id="315" r:id="rId69"/>
    <p:sldId id="316" r:id="rId70"/>
    <p:sldId id="324" r:id="rId71"/>
    <p:sldId id="317" r:id="rId72"/>
    <p:sldId id="318" r:id="rId73"/>
    <p:sldId id="319" r:id="rId74"/>
    <p:sldId id="320" r:id="rId75"/>
    <p:sldId id="321" r:id="rId76"/>
    <p:sldId id="322" r:id="rId77"/>
    <p:sldId id="323"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3" d="100"/>
          <a:sy n="83" d="100"/>
        </p:scale>
        <p:origin x="-169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notesMaster" Target="notesMasters/notesMaster1.xml"/><Relationship Id="rId93" Type="http://schemas.openxmlformats.org/officeDocument/2006/relationships/printerSettings" Target="printerSettings/printerSettings1.bin"/><Relationship Id="rId94" Type="http://schemas.openxmlformats.org/officeDocument/2006/relationships/presProps" Target="presProps.xml"/><Relationship Id="rId95" Type="http://schemas.openxmlformats.org/officeDocument/2006/relationships/viewProps" Target="viewProps.xml"/><Relationship Id="rId96" Type="http://schemas.openxmlformats.org/officeDocument/2006/relationships/theme" Target="theme/theme1.xml"/><Relationship Id="rId9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1041AB-64D1-AC4F-B5B6-5CB9C6D05F4D}" type="datetimeFigureOut">
              <a:rPr lang="en-US" smtClean="0"/>
              <a:t>7/25/14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F96094-7D36-1A46-AF2D-463A69EF806C}" type="slidenum">
              <a:rPr lang="en-US" smtClean="0"/>
              <a:t>‹#›</a:t>
            </a:fld>
            <a:endParaRPr lang="en-US"/>
          </a:p>
        </p:txBody>
      </p:sp>
    </p:spTree>
    <p:extLst>
      <p:ext uri="{BB962C8B-B14F-4D97-AF65-F5344CB8AC3E}">
        <p14:creationId xmlns:p14="http://schemas.microsoft.com/office/powerpoint/2010/main" val="163625262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F96094-7D36-1A46-AF2D-463A69EF806C}" type="slidenum">
              <a:rPr lang="en-US" smtClean="0"/>
              <a:t>2</a:t>
            </a:fld>
            <a:endParaRPr lang="en-US"/>
          </a:p>
        </p:txBody>
      </p:sp>
    </p:spTree>
    <p:extLst>
      <p:ext uri="{BB962C8B-B14F-4D97-AF65-F5344CB8AC3E}">
        <p14:creationId xmlns:p14="http://schemas.microsoft.com/office/powerpoint/2010/main" val="485340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Ans#1-a</a:t>
            </a:r>
            <a:endParaRPr lang="en-US" dirty="0"/>
          </a:p>
        </p:txBody>
      </p:sp>
      <p:sp>
        <p:nvSpPr>
          <p:cNvPr id="4" name="Slide Number Placeholder 3"/>
          <p:cNvSpPr>
            <a:spLocks noGrp="1"/>
          </p:cNvSpPr>
          <p:nvPr>
            <p:ph type="sldNum" sz="quarter" idx="10"/>
          </p:nvPr>
        </p:nvSpPr>
        <p:spPr/>
        <p:txBody>
          <a:bodyPr/>
          <a:lstStyle/>
          <a:p>
            <a:fld id="{0FF96094-7D36-1A46-AF2D-463A69EF806C}" type="slidenum">
              <a:rPr lang="en-US" smtClean="0"/>
              <a:t>79</a:t>
            </a:fld>
            <a:endParaRPr lang="en-US"/>
          </a:p>
        </p:txBody>
      </p:sp>
    </p:spTree>
    <p:extLst>
      <p:ext uri="{BB962C8B-B14F-4D97-AF65-F5344CB8AC3E}">
        <p14:creationId xmlns:p14="http://schemas.microsoft.com/office/powerpoint/2010/main" val="40673679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Ans#1-a  Ans#2-c</a:t>
            </a:r>
            <a:endParaRPr lang="en-US" dirty="0"/>
          </a:p>
        </p:txBody>
      </p:sp>
      <p:sp>
        <p:nvSpPr>
          <p:cNvPr id="4" name="Slide Number Placeholder 3"/>
          <p:cNvSpPr>
            <a:spLocks noGrp="1"/>
          </p:cNvSpPr>
          <p:nvPr>
            <p:ph type="sldNum" sz="quarter" idx="10"/>
          </p:nvPr>
        </p:nvSpPr>
        <p:spPr/>
        <p:txBody>
          <a:bodyPr/>
          <a:lstStyle/>
          <a:p>
            <a:fld id="{0FF96094-7D36-1A46-AF2D-463A69EF806C}" type="slidenum">
              <a:rPr lang="en-US" smtClean="0"/>
              <a:t>80</a:t>
            </a:fld>
            <a:endParaRPr lang="en-US"/>
          </a:p>
        </p:txBody>
      </p:sp>
    </p:spTree>
    <p:extLst>
      <p:ext uri="{BB962C8B-B14F-4D97-AF65-F5344CB8AC3E}">
        <p14:creationId xmlns:p14="http://schemas.microsoft.com/office/powerpoint/2010/main" val="40673679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Ans#1-a  Ans#2-c  Ans#3-a</a:t>
            </a:r>
            <a:endParaRPr lang="en-US" dirty="0"/>
          </a:p>
        </p:txBody>
      </p:sp>
      <p:sp>
        <p:nvSpPr>
          <p:cNvPr id="4" name="Slide Number Placeholder 3"/>
          <p:cNvSpPr>
            <a:spLocks noGrp="1"/>
          </p:cNvSpPr>
          <p:nvPr>
            <p:ph type="sldNum" sz="quarter" idx="10"/>
          </p:nvPr>
        </p:nvSpPr>
        <p:spPr/>
        <p:txBody>
          <a:bodyPr/>
          <a:lstStyle/>
          <a:p>
            <a:fld id="{0FF96094-7D36-1A46-AF2D-463A69EF806C}" type="slidenum">
              <a:rPr lang="en-US" smtClean="0"/>
              <a:t>81</a:t>
            </a:fld>
            <a:endParaRPr lang="en-US"/>
          </a:p>
        </p:txBody>
      </p:sp>
    </p:spTree>
    <p:extLst>
      <p:ext uri="{BB962C8B-B14F-4D97-AF65-F5344CB8AC3E}">
        <p14:creationId xmlns:p14="http://schemas.microsoft.com/office/powerpoint/2010/main" val="4067367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Ans#1-a  Ans#2-c  Ans#3-a  Ans#4-c</a:t>
            </a:r>
            <a:endParaRPr lang="en-US" dirty="0"/>
          </a:p>
        </p:txBody>
      </p:sp>
      <p:sp>
        <p:nvSpPr>
          <p:cNvPr id="4" name="Slide Number Placeholder 3"/>
          <p:cNvSpPr>
            <a:spLocks noGrp="1"/>
          </p:cNvSpPr>
          <p:nvPr>
            <p:ph type="sldNum" sz="quarter" idx="10"/>
          </p:nvPr>
        </p:nvSpPr>
        <p:spPr/>
        <p:txBody>
          <a:bodyPr/>
          <a:lstStyle/>
          <a:p>
            <a:fld id="{0FF96094-7D36-1A46-AF2D-463A69EF806C}" type="slidenum">
              <a:rPr lang="en-US" smtClean="0"/>
              <a:t>82</a:t>
            </a:fld>
            <a:endParaRPr lang="en-US"/>
          </a:p>
        </p:txBody>
      </p:sp>
    </p:spTree>
    <p:extLst>
      <p:ext uri="{BB962C8B-B14F-4D97-AF65-F5344CB8AC3E}">
        <p14:creationId xmlns:p14="http://schemas.microsoft.com/office/powerpoint/2010/main" val="40673679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Ans#1-a  Ans#2-c  Ans#3-a  Ans#4-c  Ans#5-d</a:t>
            </a:r>
            <a:endParaRPr lang="en-US" dirty="0"/>
          </a:p>
        </p:txBody>
      </p:sp>
      <p:sp>
        <p:nvSpPr>
          <p:cNvPr id="4" name="Slide Number Placeholder 3"/>
          <p:cNvSpPr>
            <a:spLocks noGrp="1"/>
          </p:cNvSpPr>
          <p:nvPr>
            <p:ph type="sldNum" sz="quarter" idx="10"/>
          </p:nvPr>
        </p:nvSpPr>
        <p:spPr/>
        <p:txBody>
          <a:bodyPr/>
          <a:lstStyle/>
          <a:p>
            <a:fld id="{0FF96094-7D36-1A46-AF2D-463A69EF806C}" type="slidenum">
              <a:rPr lang="en-US" smtClean="0"/>
              <a:t>83</a:t>
            </a:fld>
            <a:endParaRPr lang="en-US"/>
          </a:p>
        </p:txBody>
      </p:sp>
    </p:spTree>
    <p:extLst>
      <p:ext uri="{BB962C8B-B14F-4D97-AF65-F5344CB8AC3E}">
        <p14:creationId xmlns:p14="http://schemas.microsoft.com/office/powerpoint/2010/main" val="40673679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Ans#1-a  Ans#2-c  Ans#3-a  Ans#4-c  Ans#5-d  Ans#6-a</a:t>
            </a:r>
            <a:endParaRPr lang="en-US" dirty="0"/>
          </a:p>
        </p:txBody>
      </p:sp>
      <p:sp>
        <p:nvSpPr>
          <p:cNvPr id="4" name="Slide Number Placeholder 3"/>
          <p:cNvSpPr>
            <a:spLocks noGrp="1"/>
          </p:cNvSpPr>
          <p:nvPr>
            <p:ph type="sldNum" sz="quarter" idx="10"/>
          </p:nvPr>
        </p:nvSpPr>
        <p:spPr/>
        <p:txBody>
          <a:bodyPr/>
          <a:lstStyle/>
          <a:p>
            <a:fld id="{0FF96094-7D36-1A46-AF2D-463A69EF806C}" type="slidenum">
              <a:rPr lang="en-US" smtClean="0"/>
              <a:t>84</a:t>
            </a:fld>
            <a:endParaRPr lang="en-US"/>
          </a:p>
        </p:txBody>
      </p:sp>
    </p:spTree>
    <p:extLst>
      <p:ext uri="{BB962C8B-B14F-4D97-AF65-F5344CB8AC3E}">
        <p14:creationId xmlns:p14="http://schemas.microsoft.com/office/powerpoint/2010/main" val="40673679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Ans#1-a  Ans#2-c  Ans#3-a  Ans#4-c  Ans#5-d  Ans#6-a  Ans#7-c</a:t>
            </a:r>
            <a:endParaRPr lang="en-US" dirty="0"/>
          </a:p>
        </p:txBody>
      </p:sp>
      <p:sp>
        <p:nvSpPr>
          <p:cNvPr id="4" name="Slide Number Placeholder 3"/>
          <p:cNvSpPr>
            <a:spLocks noGrp="1"/>
          </p:cNvSpPr>
          <p:nvPr>
            <p:ph type="sldNum" sz="quarter" idx="10"/>
          </p:nvPr>
        </p:nvSpPr>
        <p:spPr/>
        <p:txBody>
          <a:bodyPr/>
          <a:lstStyle/>
          <a:p>
            <a:fld id="{0FF96094-7D36-1A46-AF2D-463A69EF806C}" type="slidenum">
              <a:rPr lang="en-US" smtClean="0"/>
              <a:t>85</a:t>
            </a:fld>
            <a:endParaRPr lang="en-US"/>
          </a:p>
        </p:txBody>
      </p:sp>
    </p:spTree>
    <p:extLst>
      <p:ext uri="{BB962C8B-B14F-4D97-AF65-F5344CB8AC3E}">
        <p14:creationId xmlns:p14="http://schemas.microsoft.com/office/powerpoint/2010/main" val="40673679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Ans#1-a  Ans#2-c  Ans#3-a  Ans#4-c  Ans#5-d  Ans#6-a  Ans#7-c  Ans#8-a</a:t>
            </a:r>
            <a:endParaRPr lang="en-US" dirty="0"/>
          </a:p>
        </p:txBody>
      </p:sp>
      <p:sp>
        <p:nvSpPr>
          <p:cNvPr id="4" name="Slide Number Placeholder 3"/>
          <p:cNvSpPr>
            <a:spLocks noGrp="1"/>
          </p:cNvSpPr>
          <p:nvPr>
            <p:ph type="sldNum" sz="quarter" idx="10"/>
          </p:nvPr>
        </p:nvSpPr>
        <p:spPr/>
        <p:txBody>
          <a:bodyPr/>
          <a:lstStyle/>
          <a:p>
            <a:fld id="{0FF96094-7D36-1A46-AF2D-463A69EF806C}" type="slidenum">
              <a:rPr lang="en-US" smtClean="0"/>
              <a:t>86</a:t>
            </a:fld>
            <a:endParaRPr lang="en-US"/>
          </a:p>
        </p:txBody>
      </p:sp>
    </p:spTree>
    <p:extLst>
      <p:ext uri="{BB962C8B-B14F-4D97-AF65-F5344CB8AC3E}">
        <p14:creationId xmlns:p14="http://schemas.microsoft.com/office/powerpoint/2010/main" val="40673679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Ans#1-a  Ans#2-c  Ans#3-a  Ans#4-c  Ans#5-d  Ans#6-a  Ans#7-c  Ans#8-a  Ans#9-d</a:t>
            </a:r>
            <a:endParaRPr lang="en-US" dirty="0"/>
          </a:p>
        </p:txBody>
      </p:sp>
      <p:sp>
        <p:nvSpPr>
          <p:cNvPr id="4" name="Slide Number Placeholder 3"/>
          <p:cNvSpPr>
            <a:spLocks noGrp="1"/>
          </p:cNvSpPr>
          <p:nvPr>
            <p:ph type="sldNum" sz="quarter" idx="10"/>
          </p:nvPr>
        </p:nvSpPr>
        <p:spPr/>
        <p:txBody>
          <a:bodyPr/>
          <a:lstStyle/>
          <a:p>
            <a:fld id="{0FF96094-7D36-1A46-AF2D-463A69EF806C}" type="slidenum">
              <a:rPr lang="en-US" smtClean="0"/>
              <a:t>87</a:t>
            </a:fld>
            <a:endParaRPr lang="en-US"/>
          </a:p>
        </p:txBody>
      </p:sp>
    </p:spTree>
    <p:extLst>
      <p:ext uri="{BB962C8B-B14F-4D97-AF65-F5344CB8AC3E}">
        <p14:creationId xmlns:p14="http://schemas.microsoft.com/office/powerpoint/2010/main" val="40673679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Ans#1-a  Ans#2-c  Ans#3-a  Ans#4-c  Ans#5-d  Ans#6-a  Ans#7-c  Ans#8-a  Ans#9-d  Ans#10-b</a:t>
            </a:r>
            <a:endParaRPr lang="en-US" dirty="0"/>
          </a:p>
        </p:txBody>
      </p:sp>
      <p:sp>
        <p:nvSpPr>
          <p:cNvPr id="4" name="Slide Number Placeholder 3"/>
          <p:cNvSpPr>
            <a:spLocks noGrp="1"/>
          </p:cNvSpPr>
          <p:nvPr>
            <p:ph type="sldNum" sz="quarter" idx="10"/>
          </p:nvPr>
        </p:nvSpPr>
        <p:spPr/>
        <p:txBody>
          <a:bodyPr/>
          <a:lstStyle/>
          <a:p>
            <a:fld id="{0FF96094-7D36-1A46-AF2D-463A69EF806C}" type="slidenum">
              <a:rPr lang="en-US" smtClean="0"/>
              <a:t>88</a:t>
            </a:fld>
            <a:endParaRPr lang="en-US"/>
          </a:p>
        </p:txBody>
      </p:sp>
    </p:spTree>
    <p:extLst>
      <p:ext uri="{BB962C8B-B14F-4D97-AF65-F5344CB8AC3E}">
        <p14:creationId xmlns:p14="http://schemas.microsoft.com/office/powerpoint/2010/main" val="4067367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Ans#1-F</a:t>
            </a:r>
            <a:endParaRPr lang="en-US" dirty="0"/>
          </a:p>
        </p:txBody>
      </p:sp>
      <p:sp>
        <p:nvSpPr>
          <p:cNvPr id="4" name="Slide Number Placeholder 3"/>
          <p:cNvSpPr>
            <a:spLocks noGrp="1"/>
          </p:cNvSpPr>
          <p:nvPr>
            <p:ph type="sldNum" sz="quarter" idx="10"/>
          </p:nvPr>
        </p:nvSpPr>
        <p:spPr/>
        <p:txBody>
          <a:bodyPr/>
          <a:lstStyle/>
          <a:p>
            <a:fld id="{0FF96094-7D36-1A46-AF2D-463A69EF806C}" type="slidenum">
              <a:rPr lang="en-US" smtClean="0"/>
              <a:t>4</a:t>
            </a:fld>
            <a:endParaRPr lang="en-US"/>
          </a:p>
        </p:txBody>
      </p:sp>
    </p:spTree>
    <p:extLst>
      <p:ext uri="{BB962C8B-B14F-4D97-AF65-F5344CB8AC3E}">
        <p14:creationId xmlns:p14="http://schemas.microsoft.com/office/powerpoint/2010/main" val="42785568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Ans#1-a  Ans#2-c  Ans#3-a  Ans#4-c  Ans#5-d  Ans#6-a  Ans#7-c  Ans#8-a  Ans#9-d  Ans#10-b  Ans#11-a</a:t>
            </a:r>
            <a:endParaRPr lang="en-US" dirty="0"/>
          </a:p>
        </p:txBody>
      </p:sp>
      <p:sp>
        <p:nvSpPr>
          <p:cNvPr id="4" name="Slide Number Placeholder 3"/>
          <p:cNvSpPr>
            <a:spLocks noGrp="1"/>
          </p:cNvSpPr>
          <p:nvPr>
            <p:ph type="sldNum" sz="quarter" idx="10"/>
          </p:nvPr>
        </p:nvSpPr>
        <p:spPr/>
        <p:txBody>
          <a:bodyPr/>
          <a:lstStyle/>
          <a:p>
            <a:fld id="{0FF96094-7D36-1A46-AF2D-463A69EF806C}" type="slidenum">
              <a:rPr lang="en-US" smtClean="0"/>
              <a:t>89</a:t>
            </a:fld>
            <a:endParaRPr lang="en-US"/>
          </a:p>
        </p:txBody>
      </p:sp>
    </p:spTree>
    <p:extLst>
      <p:ext uri="{BB962C8B-B14F-4D97-AF65-F5344CB8AC3E}">
        <p14:creationId xmlns:p14="http://schemas.microsoft.com/office/powerpoint/2010/main" val="40673679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Ans#1-a  Ans#2-c  Ans#3-a  Ans#4-c  Ans#5-d  Ans#6-a  Ans#7-c  Ans#8-a  Ans#9-d  Ans#10-b  Ans#11-a  </a:t>
            </a:r>
            <a:r>
              <a:rPr lang="en-US" err="1" smtClean="0"/>
              <a:t>Ans</a:t>
            </a:r>
            <a:r>
              <a:rPr lang="en-US" smtClean="0"/>
              <a:t>#12-b</a:t>
            </a:r>
            <a:endParaRPr lang="en-US"/>
          </a:p>
        </p:txBody>
      </p:sp>
      <p:sp>
        <p:nvSpPr>
          <p:cNvPr id="4" name="Slide Number Placeholder 3"/>
          <p:cNvSpPr>
            <a:spLocks noGrp="1"/>
          </p:cNvSpPr>
          <p:nvPr>
            <p:ph type="sldNum" sz="quarter" idx="10"/>
          </p:nvPr>
        </p:nvSpPr>
        <p:spPr/>
        <p:txBody>
          <a:bodyPr/>
          <a:lstStyle/>
          <a:p>
            <a:fld id="{0FF96094-7D36-1A46-AF2D-463A69EF806C}" type="slidenum">
              <a:rPr lang="en-US" smtClean="0"/>
              <a:t>90</a:t>
            </a:fld>
            <a:endParaRPr lang="en-US"/>
          </a:p>
        </p:txBody>
      </p:sp>
    </p:spTree>
    <p:extLst>
      <p:ext uri="{BB962C8B-B14F-4D97-AF65-F5344CB8AC3E}">
        <p14:creationId xmlns:p14="http://schemas.microsoft.com/office/powerpoint/2010/main" val="4067367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Ans#1-F  Ans#2-T</a:t>
            </a:r>
            <a:endParaRPr lang="en-US" dirty="0"/>
          </a:p>
        </p:txBody>
      </p:sp>
      <p:sp>
        <p:nvSpPr>
          <p:cNvPr id="4" name="Slide Number Placeholder 3"/>
          <p:cNvSpPr>
            <a:spLocks noGrp="1"/>
          </p:cNvSpPr>
          <p:nvPr>
            <p:ph type="sldNum" sz="quarter" idx="10"/>
          </p:nvPr>
        </p:nvSpPr>
        <p:spPr/>
        <p:txBody>
          <a:bodyPr/>
          <a:lstStyle/>
          <a:p>
            <a:fld id="{0FF96094-7D36-1A46-AF2D-463A69EF806C}" type="slidenum">
              <a:rPr lang="en-US" smtClean="0"/>
              <a:t>5</a:t>
            </a:fld>
            <a:endParaRPr lang="en-US"/>
          </a:p>
        </p:txBody>
      </p:sp>
    </p:spTree>
    <p:extLst>
      <p:ext uri="{BB962C8B-B14F-4D97-AF65-F5344CB8AC3E}">
        <p14:creationId xmlns:p14="http://schemas.microsoft.com/office/powerpoint/2010/main" val="4278556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Ans#1-F  Ans#2-T  Ans#3-T</a:t>
            </a:r>
            <a:endParaRPr lang="en-US" dirty="0"/>
          </a:p>
        </p:txBody>
      </p:sp>
      <p:sp>
        <p:nvSpPr>
          <p:cNvPr id="4" name="Slide Number Placeholder 3"/>
          <p:cNvSpPr>
            <a:spLocks noGrp="1"/>
          </p:cNvSpPr>
          <p:nvPr>
            <p:ph type="sldNum" sz="quarter" idx="10"/>
          </p:nvPr>
        </p:nvSpPr>
        <p:spPr/>
        <p:txBody>
          <a:bodyPr/>
          <a:lstStyle/>
          <a:p>
            <a:fld id="{0FF96094-7D36-1A46-AF2D-463A69EF806C}" type="slidenum">
              <a:rPr lang="en-US" smtClean="0"/>
              <a:t>6</a:t>
            </a:fld>
            <a:endParaRPr lang="en-US"/>
          </a:p>
        </p:txBody>
      </p:sp>
    </p:spTree>
    <p:extLst>
      <p:ext uri="{BB962C8B-B14F-4D97-AF65-F5344CB8AC3E}">
        <p14:creationId xmlns:p14="http://schemas.microsoft.com/office/powerpoint/2010/main" val="4278556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Ans#1-F  Ans#2-T  Ans#3-T  Ans#4-F</a:t>
            </a:r>
            <a:endParaRPr lang="en-US" dirty="0"/>
          </a:p>
        </p:txBody>
      </p:sp>
      <p:sp>
        <p:nvSpPr>
          <p:cNvPr id="4" name="Slide Number Placeholder 3"/>
          <p:cNvSpPr>
            <a:spLocks noGrp="1"/>
          </p:cNvSpPr>
          <p:nvPr>
            <p:ph type="sldNum" sz="quarter" idx="10"/>
          </p:nvPr>
        </p:nvSpPr>
        <p:spPr/>
        <p:txBody>
          <a:bodyPr/>
          <a:lstStyle/>
          <a:p>
            <a:fld id="{0FF96094-7D36-1A46-AF2D-463A69EF806C}" type="slidenum">
              <a:rPr lang="en-US" smtClean="0"/>
              <a:t>7</a:t>
            </a:fld>
            <a:endParaRPr lang="en-US"/>
          </a:p>
        </p:txBody>
      </p:sp>
    </p:spTree>
    <p:extLst>
      <p:ext uri="{BB962C8B-B14F-4D97-AF65-F5344CB8AC3E}">
        <p14:creationId xmlns:p14="http://schemas.microsoft.com/office/powerpoint/2010/main" val="42785568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Ans#1-F  Ans#2-T  Ans#3-T  Ans#4-F  Ans#5-T</a:t>
            </a:r>
            <a:endParaRPr lang="en-US" dirty="0"/>
          </a:p>
        </p:txBody>
      </p:sp>
      <p:sp>
        <p:nvSpPr>
          <p:cNvPr id="4" name="Slide Number Placeholder 3"/>
          <p:cNvSpPr>
            <a:spLocks noGrp="1"/>
          </p:cNvSpPr>
          <p:nvPr>
            <p:ph type="sldNum" sz="quarter" idx="10"/>
          </p:nvPr>
        </p:nvSpPr>
        <p:spPr/>
        <p:txBody>
          <a:bodyPr/>
          <a:lstStyle/>
          <a:p>
            <a:fld id="{0FF96094-7D36-1A46-AF2D-463A69EF806C}" type="slidenum">
              <a:rPr lang="en-US" smtClean="0"/>
              <a:t>8</a:t>
            </a:fld>
            <a:endParaRPr lang="en-US"/>
          </a:p>
        </p:txBody>
      </p:sp>
    </p:spTree>
    <p:extLst>
      <p:ext uri="{BB962C8B-B14F-4D97-AF65-F5344CB8AC3E}">
        <p14:creationId xmlns:p14="http://schemas.microsoft.com/office/powerpoint/2010/main" val="42785568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Density is defined as mass/volume.  The average density of the Earth could be approximated by taking the mass</a:t>
            </a:r>
            <a:r>
              <a:rPr lang="en-US" baseline="0" dirty="0" smtClean="0"/>
              <a:t> of the Earth (in grams) and dividing it by its volume (in cubic centimeters).  Have your students try this calculation.</a:t>
            </a:r>
          </a:p>
          <a:p>
            <a:r>
              <a:rPr lang="en-US" baseline="0" dirty="0" smtClean="0"/>
              <a:t>Any object with a density &lt; 1 g/cc will float on water.  That means that if there were a liquid water ocean large enough, the planet Saturn would float like a cork!</a:t>
            </a:r>
            <a:endParaRPr lang="en-US" dirty="0"/>
          </a:p>
        </p:txBody>
      </p:sp>
      <p:sp>
        <p:nvSpPr>
          <p:cNvPr id="4" name="Slide Number Placeholder 3"/>
          <p:cNvSpPr>
            <a:spLocks noGrp="1"/>
          </p:cNvSpPr>
          <p:nvPr>
            <p:ph type="sldNum" sz="quarter" idx="10"/>
          </p:nvPr>
        </p:nvSpPr>
        <p:spPr/>
        <p:txBody>
          <a:bodyPr/>
          <a:lstStyle/>
          <a:p>
            <a:fld id="{0FF96094-7D36-1A46-AF2D-463A69EF806C}" type="slidenum">
              <a:rPr lang="en-US" smtClean="0"/>
              <a:t>24</a:t>
            </a:fld>
            <a:endParaRPr lang="en-US"/>
          </a:p>
        </p:txBody>
      </p:sp>
    </p:spTree>
    <p:extLst>
      <p:ext uri="{BB962C8B-B14F-4D97-AF65-F5344CB8AC3E}">
        <p14:creationId xmlns:p14="http://schemas.microsoft.com/office/powerpoint/2010/main" val="5529683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Of course, the center of the sun is 27 million degrees!</a:t>
            </a:r>
            <a:endParaRPr lang="en-US" dirty="0"/>
          </a:p>
        </p:txBody>
      </p:sp>
      <p:sp>
        <p:nvSpPr>
          <p:cNvPr id="4" name="Slide Number Placeholder 3"/>
          <p:cNvSpPr>
            <a:spLocks noGrp="1"/>
          </p:cNvSpPr>
          <p:nvPr>
            <p:ph type="sldNum" sz="quarter" idx="10"/>
          </p:nvPr>
        </p:nvSpPr>
        <p:spPr/>
        <p:txBody>
          <a:bodyPr/>
          <a:lstStyle/>
          <a:p>
            <a:fld id="{0FF96094-7D36-1A46-AF2D-463A69EF806C}" type="slidenum">
              <a:rPr lang="en-US" smtClean="0"/>
              <a:t>28</a:t>
            </a:fld>
            <a:endParaRPr lang="en-US"/>
          </a:p>
        </p:txBody>
      </p:sp>
    </p:spTree>
    <p:extLst>
      <p:ext uri="{BB962C8B-B14F-4D97-AF65-F5344CB8AC3E}">
        <p14:creationId xmlns:p14="http://schemas.microsoft.com/office/powerpoint/2010/main" val="769329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However, these waves can produce massive destructive effects, since they drive </a:t>
            </a:r>
            <a:r>
              <a:rPr lang="en-US" smtClean="0"/>
              <a:t>massive amounts</a:t>
            </a:r>
            <a:r>
              <a:rPr lang="en-US" baseline="0" smtClean="0"/>
              <a:t> of matter!</a:t>
            </a:r>
            <a:endParaRPr lang="en-US" dirty="0"/>
          </a:p>
        </p:txBody>
      </p:sp>
      <p:sp>
        <p:nvSpPr>
          <p:cNvPr id="4" name="Slide Number Placeholder 3"/>
          <p:cNvSpPr>
            <a:spLocks noGrp="1"/>
          </p:cNvSpPr>
          <p:nvPr>
            <p:ph type="sldNum" sz="quarter" idx="10"/>
          </p:nvPr>
        </p:nvSpPr>
        <p:spPr/>
        <p:txBody>
          <a:bodyPr/>
          <a:lstStyle/>
          <a:p>
            <a:fld id="{0FF96094-7D36-1A46-AF2D-463A69EF806C}" type="slidenum">
              <a:rPr lang="en-US" smtClean="0"/>
              <a:t>58</a:t>
            </a:fld>
            <a:endParaRPr lang="en-US"/>
          </a:p>
        </p:txBody>
      </p:sp>
    </p:spTree>
    <p:extLst>
      <p:ext uri="{BB962C8B-B14F-4D97-AF65-F5344CB8AC3E}">
        <p14:creationId xmlns:p14="http://schemas.microsoft.com/office/powerpoint/2010/main" val="4278100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D7C3A134-F1C3-464B-BF47-54DC2DE08F52}" type="datetimeFigureOut">
              <a:rPr lang="en-US" smtClean="0"/>
              <a:t>7/25/14</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9648F39E-9C37-485F-AC97-16BB4BDF9F49}" type="slidenum">
              <a:rPr kumimoji="0" lang="en-US" smtClean="0"/>
              <a:t>‹#›</a:t>
            </a:fld>
            <a:endParaRPr kumimoji="0"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7C3A134-F1C3-464B-BF47-54DC2DE08F52}" type="datetimeFigureOut">
              <a:rPr lang="en-US" smtClean="0"/>
              <a:t>7/25/14</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9648F39E-9C37-485F-AC97-16BB4BDF9F49}" type="slidenum">
              <a:rPr kumimoji="0" lang="en-US" smtClean="0"/>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7C3A134-F1C3-464B-BF47-54DC2DE08F52}" type="datetimeFigureOut">
              <a:rPr lang="en-US" smtClean="0"/>
              <a:t>7/25/14</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kumimoji="0" lang="en-US"/>
          </a:p>
        </p:txBody>
      </p:sp>
      <p:sp>
        <p:nvSpPr>
          <p:cNvPr id="6" name="Slide Number Placeholder 5"/>
          <p:cNvSpPr>
            <a:spLocks noGrp="1"/>
          </p:cNvSpPr>
          <p:nvPr>
            <p:ph type="sldNum" sz="quarter" idx="12"/>
          </p:nvPr>
        </p:nvSpPr>
        <p:spPr/>
        <p:txBody>
          <a:bodyPr/>
          <a:lstStyle/>
          <a:p>
            <a:fld id="{9648F39E-9C37-485F-AC97-16BB4BDF9F49}" type="slidenum">
              <a:rPr kumimoji="0" lang="en-US" smtClean="0"/>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7C3A134-F1C3-464B-BF47-54DC2DE08F52}" type="datetimeFigureOut">
              <a:rPr lang="en-US" smtClean="0"/>
              <a:t>7/25/14</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9648F39E-9C37-485F-AC97-16BB4BDF9F49}" type="slidenum">
              <a:rPr kumimoji="0" lang="en-US" smtClean="0"/>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7C3A134-F1C3-464B-BF47-54DC2DE08F52}" type="datetimeFigureOut">
              <a:rPr lang="en-US" smtClean="0"/>
              <a:t>7/25/14</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9648F39E-9C37-485F-AC97-16BB4BDF9F49}" type="slidenum">
              <a:rPr kumimoji="0" lang="en-US" smtClean="0"/>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7C3A134-F1C3-464B-BF47-54DC2DE08F52}" type="datetimeFigureOut">
              <a:rPr lang="en-US" smtClean="0"/>
              <a:t>7/25/14</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9648F39E-9C37-485F-AC97-16BB4BDF9F49}" type="slidenum">
              <a:rPr kumimoji="0" lang="en-US" smtClean="0"/>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D7C3A134-F1C3-464B-BF47-54DC2DE08F52}" type="datetimeFigureOut">
              <a:rPr lang="en-US" smtClean="0"/>
              <a:t>7/25/14</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9648F39E-9C37-485F-AC97-16BB4BDF9F49}" type="slidenum">
              <a:rPr kumimoji="0" lang="en-US" smtClean="0"/>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7C3A134-F1C3-464B-BF47-54DC2DE08F52}" type="datetimeFigureOut">
              <a:rPr lang="en-US" smtClean="0"/>
              <a:t>7/25/14</a:t>
            </a:fld>
            <a:endParaRPr lang="en-US"/>
          </a:p>
        </p:txBody>
      </p:sp>
      <p:sp>
        <p:nvSpPr>
          <p:cNvPr id="4" name="Footer Placeholder 3"/>
          <p:cNvSpPr>
            <a:spLocks noGrp="1"/>
          </p:cNvSpPr>
          <p:nvPr>
            <p:ph type="ftr" sz="quarter" idx="11"/>
          </p:nvPr>
        </p:nvSpPr>
        <p:spPr/>
        <p:txBody>
          <a:bodyPr/>
          <a:lstStyle/>
          <a:p>
            <a:endParaRPr kumimoji="0" lang="en-US"/>
          </a:p>
        </p:txBody>
      </p:sp>
      <p:sp>
        <p:nvSpPr>
          <p:cNvPr id="5" name="Slide Number Placeholder 4"/>
          <p:cNvSpPr>
            <a:spLocks noGrp="1"/>
          </p:cNvSpPr>
          <p:nvPr>
            <p:ph type="sldNum" sz="quarter" idx="12"/>
          </p:nvPr>
        </p:nvSpPr>
        <p:spPr/>
        <p:txBody>
          <a:bodyPr/>
          <a:lstStyle/>
          <a:p>
            <a:fld id="{9648F39E-9C37-485F-AC97-16BB4BDF9F49}" type="slidenum">
              <a:rPr kumimoji="0" lang="en-US" smtClean="0"/>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C3A134-F1C3-464B-BF47-54DC2DE08F52}" type="datetimeFigureOut">
              <a:rPr lang="en-US" smtClean="0"/>
              <a:t>7/25/14</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9648F39E-9C37-485F-AC97-16BB4BDF9F49}" type="slidenum">
              <a:rPr kumimoji="0" lang="en-US" smtClean="0"/>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7C3A134-F1C3-464B-BF47-54DC2DE08F52}" type="datetimeFigureOut">
              <a:rPr lang="en-US" smtClean="0"/>
              <a:t>7/25/14</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9648F39E-9C37-485F-AC97-16BB4BDF9F49}" type="slidenum">
              <a:rPr kumimoji="0" lang="en-US" smtClean="0"/>
              <a:t>‹#›</a:t>
            </a:fld>
            <a:endParaRPr kumimoji="0"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Drag picture to placeholder or click icon to add</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D7C3A134-F1C3-464B-BF47-54DC2DE08F52}" type="datetimeFigureOut">
              <a:rPr lang="en-US" smtClean="0"/>
              <a:t>7/25/14</a:t>
            </a:fld>
            <a:endParaRPr lang="en-US" dirty="0"/>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kumimoji="0" lang="en-US" dirty="0"/>
          </a:p>
        </p:txBody>
      </p:sp>
      <p:sp>
        <p:nvSpPr>
          <p:cNvPr id="7" name="Slide Number Placeholder 6"/>
          <p:cNvSpPr>
            <a:spLocks noGrp="1"/>
          </p:cNvSpPr>
          <p:nvPr>
            <p:ph type="sldNum" sz="quarter" idx="12"/>
          </p:nvPr>
        </p:nvSpPr>
        <p:spPr>
          <a:xfrm>
            <a:off x="8339328" y="1170432"/>
            <a:ext cx="733864" cy="201168"/>
          </a:xfrm>
        </p:spPr>
        <p:txBody>
          <a:bodyPr/>
          <a:lstStyle/>
          <a:p>
            <a:fld id="{9648F39E-9C37-485F-AC97-16BB4BDF9F49}" type="slidenum">
              <a:rPr kumimoji="0" lang="en-US" smtClean="0"/>
              <a:t>‹#›</a:t>
            </a:fld>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D7C3A134-F1C3-464B-BF47-54DC2DE08F52}" type="datetimeFigureOut">
              <a:rPr lang="en-US" smtClean="0"/>
              <a:t>7/25/14</a:t>
            </a:fld>
            <a:endParaRPr lang="en-US" dirty="0"/>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kumimoji="0" lang="en-US" dirty="0"/>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9648F39E-9C37-485F-AC97-16BB4BDF9F49}" type="slidenum">
              <a:rPr kumimoji="0" lang="en-US" smtClean="0"/>
              <a:t>‹#›</a:t>
            </a:fld>
            <a:endParaRPr kumimoji="0"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 Id="rId3" Type="http://schemas.openxmlformats.org/officeDocument/2006/relationships/image" Target="../media/image1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1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7.png"/><Relationship Id="rId1" Type="http://schemas.microsoft.com/office/2007/relationships/media" Target="../media/media1.mov"/><Relationship Id="rId2" Type="http://schemas.openxmlformats.org/officeDocument/2006/relationships/video" Target="../media/media1.mov"/></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 Id="rId3" Type="http://schemas.openxmlformats.org/officeDocument/2006/relationships/image" Target="../media/image2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 Id="rId3" Type="http://schemas.openxmlformats.org/officeDocument/2006/relationships/image" Target="../media/image24.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5.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8.png"/><Relationship Id="rId1" Type="http://schemas.microsoft.com/office/2007/relationships/media" Target="../media/media2.gif"/><Relationship Id="rId2" Type="http://schemas.openxmlformats.org/officeDocument/2006/relationships/video" Target="../media/media2.gif"/></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9.png"/><Relationship Id="rId1" Type="http://schemas.microsoft.com/office/2007/relationships/media" Target="../media/media3.gif"/><Relationship Id="rId2" Type="http://schemas.openxmlformats.org/officeDocument/2006/relationships/video" Target="../media/media3.gif"/></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31.png"/><Relationship Id="rId1" Type="http://schemas.microsoft.com/office/2007/relationships/media" Target="../media/media4.gif"/><Relationship Id="rId2" Type="http://schemas.openxmlformats.org/officeDocument/2006/relationships/video" Target="../media/media4.gif"/></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32.png"/><Relationship Id="rId1" Type="http://schemas.microsoft.com/office/2007/relationships/media" Target="../media/media5.gif"/><Relationship Id="rId2" Type="http://schemas.openxmlformats.org/officeDocument/2006/relationships/video" Target="../media/media5.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41.png"/><Relationship Id="rId6" Type="http://schemas.openxmlformats.org/officeDocument/2006/relationships/image" Target="../media/image42.png"/><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306115" y="28811"/>
            <a:ext cx="8276197" cy="4682890"/>
          </a:xfrm>
          <a:prstGeom prst="rect">
            <a:avLst/>
          </a:prstGeom>
        </p:spPr>
      </p:pic>
      <p:sp>
        <p:nvSpPr>
          <p:cNvPr id="2" name="Title 1"/>
          <p:cNvSpPr>
            <a:spLocks noGrp="1"/>
          </p:cNvSpPr>
          <p:nvPr>
            <p:ph type="ctrTitle"/>
          </p:nvPr>
        </p:nvSpPr>
        <p:spPr/>
        <p:txBody>
          <a:bodyPr/>
          <a:lstStyle/>
          <a:p>
            <a:r>
              <a:rPr lang="en-US" dirty="0" smtClean="0"/>
              <a:t>GEOLOGY: A Brief Primer</a:t>
            </a:r>
            <a:endParaRPr lang="en-US" dirty="0"/>
          </a:p>
        </p:txBody>
      </p:sp>
      <p:sp>
        <p:nvSpPr>
          <p:cNvPr id="3" name="Subtitle 2"/>
          <p:cNvSpPr>
            <a:spLocks noGrp="1"/>
          </p:cNvSpPr>
          <p:nvPr>
            <p:ph type="subTitle" idx="1"/>
          </p:nvPr>
        </p:nvSpPr>
        <p:spPr/>
        <p:txBody>
          <a:bodyPr/>
          <a:lstStyle/>
          <a:p>
            <a:r>
              <a:rPr lang="en-US" dirty="0" err="1" smtClean="0"/>
              <a:t>Kavli</a:t>
            </a:r>
            <a:r>
              <a:rPr lang="en-US" dirty="0" smtClean="0"/>
              <a:t> Institute for Theoretical Physics		Module 1</a:t>
            </a:r>
            <a:endParaRPr lang="en-US" dirty="0"/>
          </a:p>
        </p:txBody>
      </p:sp>
      <p:sp>
        <p:nvSpPr>
          <p:cNvPr id="4" name="TextBox 3"/>
          <p:cNvSpPr txBox="1"/>
          <p:nvPr/>
        </p:nvSpPr>
        <p:spPr>
          <a:xfrm>
            <a:off x="522111" y="5380672"/>
            <a:ext cx="8240889" cy="1477328"/>
          </a:xfrm>
          <a:prstGeom prst="rect">
            <a:avLst/>
          </a:prstGeom>
          <a:noFill/>
        </p:spPr>
        <p:txBody>
          <a:bodyPr wrap="square" rtlCol="0">
            <a:spAutoFit/>
          </a:bodyPr>
          <a:lstStyle/>
          <a:p>
            <a:r>
              <a:rPr lang="en-US" dirty="0" smtClean="0"/>
              <a:t>This is the first in a series of modules intended for use by teachers of physics and related sciences.  They can be used as a tutorial and/or as ancillary materials in the classroom.   They have been designed to supplement the various topics in physics.</a:t>
            </a:r>
            <a:endParaRPr lang="en-US" dirty="0"/>
          </a:p>
          <a:p>
            <a:r>
              <a:rPr lang="en-US" dirty="0" smtClean="0"/>
              <a:t>They are based on the 2014 CIDER (Cooperative Institute for Deep Earth Research) Conference and developed by the “Teachers-In-Residence Program” at the KITP.</a:t>
            </a:r>
            <a:endParaRPr lang="en-US" dirty="0"/>
          </a:p>
        </p:txBody>
      </p:sp>
    </p:spTree>
    <p:extLst>
      <p:ext uri="{BB962C8B-B14F-4D97-AF65-F5344CB8AC3E}">
        <p14:creationId xmlns:p14="http://schemas.microsoft.com/office/powerpoint/2010/main" val="367130338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84111" y="3501165"/>
            <a:ext cx="2216150" cy="2899635"/>
          </a:xfrm>
          <a:prstGeom prst="rect">
            <a:avLst/>
          </a:prstGeom>
        </p:spPr>
      </p:pic>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3" name="Content Placeholder 2"/>
          <p:cNvSpPr>
            <a:spLocks noGrp="1"/>
          </p:cNvSpPr>
          <p:nvPr>
            <p:ph idx="1"/>
          </p:nvPr>
        </p:nvSpPr>
        <p:spPr/>
        <p:txBody>
          <a:bodyPr/>
          <a:lstStyle/>
          <a:p>
            <a:pPr marL="118872" indent="0">
              <a:buNone/>
            </a:pPr>
            <a:r>
              <a:rPr lang="en-US" dirty="0" smtClean="0"/>
              <a:t>Question,</a:t>
            </a:r>
            <a:endParaRPr lang="en-US" dirty="0"/>
          </a:p>
          <a:p>
            <a:pPr marL="118872" indent="0">
              <a:buNone/>
            </a:pPr>
            <a:r>
              <a:rPr lang="en-US" dirty="0" smtClean="0"/>
              <a:t>What does the inside of an avocado have in common with the interior of the Earth?</a:t>
            </a:r>
          </a:p>
          <a:p>
            <a:pPr marL="118872" indent="0">
              <a:buNone/>
            </a:pPr>
            <a:endParaRPr lang="en-US" dirty="0" smtClean="0"/>
          </a:p>
          <a:p>
            <a:pPr marL="118872" indent="0">
              <a:buNone/>
            </a:pPr>
            <a:r>
              <a:rPr lang="en-US" dirty="0" smtClean="0"/>
              <a:t>Answer: They look very similar!</a:t>
            </a:r>
            <a:endParaRPr lang="en-US" dirty="0"/>
          </a:p>
        </p:txBody>
      </p:sp>
      <p:pic>
        <p:nvPicPr>
          <p:cNvPr id="5" name="Picture 4"/>
          <p:cNvPicPr>
            <a:picLocks noChangeAspect="1"/>
          </p:cNvPicPr>
          <p:nvPr/>
        </p:nvPicPr>
        <p:blipFill>
          <a:blip r:embed="rId3"/>
          <a:stretch>
            <a:fillRect/>
          </a:stretch>
        </p:blipFill>
        <p:spPr>
          <a:xfrm>
            <a:off x="4817533" y="4234745"/>
            <a:ext cx="2873022" cy="2047311"/>
          </a:xfrm>
          <a:prstGeom prst="rect">
            <a:avLst/>
          </a:prstGeom>
        </p:spPr>
      </p:pic>
    </p:spTree>
    <p:extLst>
      <p:ext uri="{BB962C8B-B14F-4D97-AF65-F5344CB8AC3E}">
        <p14:creationId xmlns:p14="http://schemas.microsoft.com/office/powerpoint/2010/main" val="216209064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5435"/>
            <a:ext cx="8229600" cy="4625609"/>
          </a:xfrm>
        </p:spPr>
        <p:txBody>
          <a:bodyPr/>
          <a:lstStyle/>
          <a:p>
            <a:pPr marL="118872" indent="0">
              <a:buNone/>
            </a:pPr>
            <a:r>
              <a:rPr lang="en-US" dirty="0" smtClean="0"/>
              <a:t>An avocado has an outer</a:t>
            </a:r>
          </a:p>
          <a:p>
            <a:pPr marL="118872" indent="0">
              <a:buNone/>
            </a:pPr>
            <a:r>
              <a:rPr lang="en-US" dirty="0" smtClean="0"/>
              <a:t>skin </a:t>
            </a:r>
            <a:endParaRPr lang="en-US" dirty="0"/>
          </a:p>
        </p:txBody>
      </p:sp>
      <p:pic>
        <p:nvPicPr>
          <p:cNvPr id="4" name="Picture 3"/>
          <p:cNvPicPr>
            <a:picLocks noChangeAspect="1"/>
          </p:cNvPicPr>
          <p:nvPr/>
        </p:nvPicPr>
        <p:blipFill>
          <a:blip r:embed="rId2"/>
          <a:stretch>
            <a:fillRect/>
          </a:stretch>
        </p:blipFill>
        <p:spPr>
          <a:xfrm>
            <a:off x="4797776" y="1755435"/>
            <a:ext cx="3640667" cy="4763489"/>
          </a:xfrm>
          <a:prstGeom prst="rect">
            <a:avLst/>
          </a:prstGeom>
        </p:spPr>
      </p:pic>
      <p:sp>
        <p:nvSpPr>
          <p:cNvPr id="2" name="Title 1"/>
          <p:cNvSpPr>
            <a:spLocks noGrp="1"/>
          </p:cNvSpPr>
          <p:nvPr>
            <p:ph type="title"/>
          </p:nvPr>
        </p:nvSpPr>
        <p:spPr/>
        <p:txBody>
          <a:bodyPr/>
          <a:lstStyle/>
          <a:p>
            <a:pPr algn="ctr"/>
            <a:r>
              <a:rPr lang="en-US" dirty="0" smtClean="0"/>
              <a:t>Geology: A Brief Primer</a:t>
            </a:r>
            <a:endParaRPr lang="en-US" dirty="0"/>
          </a:p>
        </p:txBody>
      </p:sp>
      <p:cxnSp>
        <p:nvCxnSpPr>
          <p:cNvPr id="7" name="Straight Arrow Connector 6"/>
          <p:cNvCxnSpPr/>
          <p:nvPr/>
        </p:nvCxnSpPr>
        <p:spPr>
          <a:xfrm>
            <a:off x="1425222" y="2638778"/>
            <a:ext cx="3838222" cy="86077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7213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5435"/>
            <a:ext cx="8229600" cy="4625609"/>
          </a:xfrm>
        </p:spPr>
        <p:txBody>
          <a:bodyPr/>
          <a:lstStyle/>
          <a:p>
            <a:pPr marL="118872" indent="0">
              <a:buNone/>
            </a:pPr>
            <a:r>
              <a:rPr lang="en-US" dirty="0" smtClean="0"/>
              <a:t>An avocado has an outer</a:t>
            </a:r>
          </a:p>
          <a:p>
            <a:pPr marL="118872" indent="0">
              <a:buNone/>
            </a:pPr>
            <a:r>
              <a:rPr lang="en-US" dirty="0"/>
              <a:t>s</a:t>
            </a:r>
            <a:r>
              <a:rPr lang="en-US" dirty="0" smtClean="0"/>
              <a:t>kin</a:t>
            </a:r>
          </a:p>
          <a:p>
            <a:pPr marL="118872" indent="0">
              <a:buNone/>
            </a:pPr>
            <a:endParaRPr lang="en-US" dirty="0"/>
          </a:p>
          <a:p>
            <a:pPr marL="118872" indent="0">
              <a:buNone/>
            </a:pPr>
            <a:r>
              <a:rPr lang="en-US" dirty="0" smtClean="0"/>
              <a:t> The inner flesh</a:t>
            </a:r>
            <a:endParaRPr lang="en-US" dirty="0"/>
          </a:p>
        </p:txBody>
      </p:sp>
      <p:pic>
        <p:nvPicPr>
          <p:cNvPr id="4" name="Picture 3"/>
          <p:cNvPicPr>
            <a:picLocks noChangeAspect="1"/>
          </p:cNvPicPr>
          <p:nvPr/>
        </p:nvPicPr>
        <p:blipFill>
          <a:blip r:embed="rId2"/>
          <a:stretch>
            <a:fillRect/>
          </a:stretch>
        </p:blipFill>
        <p:spPr>
          <a:xfrm>
            <a:off x="4797776" y="1755435"/>
            <a:ext cx="3640667" cy="4763489"/>
          </a:xfrm>
          <a:prstGeom prst="rect">
            <a:avLst/>
          </a:prstGeom>
        </p:spPr>
      </p:pic>
      <p:sp>
        <p:nvSpPr>
          <p:cNvPr id="2" name="Title 1"/>
          <p:cNvSpPr>
            <a:spLocks noGrp="1"/>
          </p:cNvSpPr>
          <p:nvPr>
            <p:ph type="title"/>
          </p:nvPr>
        </p:nvSpPr>
        <p:spPr/>
        <p:txBody>
          <a:bodyPr/>
          <a:lstStyle/>
          <a:p>
            <a:pPr algn="ctr"/>
            <a:r>
              <a:rPr lang="en-US" dirty="0" smtClean="0"/>
              <a:t>Geology: A Brief Primer</a:t>
            </a:r>
            <a:endParaRPr lang="en-US" dirty="0"/>
          </a:p>
        </p:txBody>
      </p:sp>
      <p:cxnSp>
        <p:nvCxnSpPr>
          <p:cNvPr id="7" name="Straight Arrow Connector 6"/>
          <p:cNvCxnSpPr/>
          <p:nvPr/>
        </p:nvCxnSpPr>
        <p:spPr>
          <a:xfrm>
            <a:off x="1425222" y="2638778"/>
            <a:ext cx="3838222" cy="86077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 name="Straight Arrow Connector 5"/>
          <p:cNvCxnSpPr/>
          <p:nvPr/>
        </p:nvCxnSpPr>
        <p:spPr>
          <a:xfrm>
            <a:off x="3217333" y="3654778"/>
            <a:ext cx="2455334" cy="18344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8581967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5435"/>
            <a:ext cx="8229600" cy="4625609"/>
          </a:xfrm>
        </p:spPr>
        <p:txBody>
          <a:bodyPr/>
          <a:lstStyle/>
          <a:p>
            <a:pPr marL="118872" indent="0">
              <a:buNone/>
            </a:pPr>
            <a:r>
              <a:rPr lang="en-US" dirty="0" smtClean="0"/>
              <a:t>An avocado has an outer</a:t>
            </a:r>
          </a:p>
          <a:p>
            <a:pPr marL="118872" indent="0">
              <a:buNone/>
            </a:pPr>
            <a:r>
              <a:rPr lang="en-US" dirty="0"/>
              <a:t>s</a:t>
            </a:r>
            <a:r>
              <a:rPr lang="en-US" dirty="0" smtClean="0"/>
              <a:t>kin</a:t>
            </a:r>
          </a:p>
          <a:p>
            <a:pPr marL="118872" indent="0">
              <a:buNone/>
            </a:pPr>
            <a:endParaRPr lang="en-US" dirty="0"/>
          </a:p>
          <a:p>
            <a:pPr marL="118872" indent="0">
              <a:buNone/>
            </a:pPr>
            <a:r>
              <a:rPr lang="en-US" dirty="0" smtClean="0"/>
              <a:t> The inner flesh</a:t>
            </a:r>
          </a:p>
          <a:p>
            <a:pPr marL="118872" indent="0">
              <a:buNone/>
            </a:pPr>
            <a:endParaRPr lang="en-US" dirty="0"/>
          </a:p>
          <a:p>
            <a:pPr marL="118872" indent="0">
              <a:buNone/>
            </a:pPr>
            <a:r>
              <a:rPr lang="en-US" dirty="0" smtClean="0"/>
              <a:t>And an inner seed</a:t>
            </a:r>
            <a:endParaRPr lang="en-US" dirty="0"/>
          </a:p>
        </p:txBody>
      </p:sp>
      <p:pic>
        <p:nvPicPr>
          <p:cNvPr id="4" name="Picture 3"/>
          <p:cNvPicPr>
            <a:picLocks noChangeAspect="1"/>
          </p:cNvPicPr>
          <p:nvPr/>
        </p:nvPicPr>
        <p:blipFill>
          <a:blip r:embed="rId2"/>
          <a:stretch>
            <a:fillRect/>
          </a:stretch>
        </p:blipFill>
        <p:spPr>
          <a:xfrm>
            <a:off x="4797776" y="1755435"/>
            <a:ext cx="3640667" cy="4763489"/>
          </a:xfrm>
          <a:prstGeom prst="rect">
            <a:avLst/>
          </a:prstGeom>
        </p:spPr>
      </p:pic>
      <p:sp>
        <p:nvSpPr>
          <p:cNvPr id="2" name="Title 1"/>
          <p:cNvSpPr>
            <a:spLocks noGrp="1"/>
          </p:cNvSpPr>
          <p:nvPr>
            <p:ph type="title"/>
          </p:nvPr>
        </p:nvSpPr>
        <p:spPr/>
        <p:txBody>
          <a:bodyPr/>
          <a:lstStyle/>
          <a:p>
            <a:pPr algn="ctr"/>
            <a:r>
              <a:rPr lang="en-US" dirty="0" smtClean="0"/>
              <a:t>Geology: A Brief Primer</a:t>
            </a:r>
            <a:endParaRPr lang="en-US" dirty="0"/>
          </a:p>
        </p:txBody>
      </p:sp>
      <p:cxnSp>
        <p:nvCxnSpPr>
          <p:cNvPr id="7" name="Straight Arrow Connector 6"/>
          <p:cNvCxnSpPr/>
          <p:nvPr/>
        </p:nvCxnSpPr>
        <p:spPr>
          <a:xfrm>
            <a:off x="1425222" y="2638778"/>
            <a:ext cx="3838222" cy="86077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 name="Straight Arrow Connector 5"/>
          <p:cNvCxnSpPr/>
          <p:nvPr/>
        </p:nvCxnSpPr>
        <p:spPr>
          <a:xfrm>
            <a:off x="3217333" y="3654778"/>
            <a:ext cx="2455334" cy="18344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V="1">
            <a:off x="3640667" y="4176889"/>
            <a:ext cx="2878666" cy="39511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5327940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8872" indent="0">
              <a:buNone/>
            </a:pPr>
            <a:r>
              <a:rPr lang="en-US" dirty="0" smtClean="0"/>
              <a:t>The Earth has:</a:t>
            </a:r>
            <a:endParaRPr lang="en-US" dirty="0"/>
          </a:p>
        </p:txBody>
      </p:sp>
      <p:sp>
        <p:nvSpPr>
          <p:cNvPr id="2" name="Title 1"/>
          <p:cNvSpPr>
            <a:spLocks noGrp="1"/>
          </p:cNvSpPr>
          <p:nvPr>
            <p:ph type="title"/>
          </p:nvPr>
        </p:nvSpPr>
        <p:spPr/>
        <p:txBody>
          <a:bodyPr/>
          <a:lstStyle/>
          <a:p>
            <a:pPr algn="ctr"/>
            <a:r>
              <a:rPr lang="en-US" dirty="0" smtClean="0"/>
              <a:t>Geology: A brief primer</a:t>
            </a:r>
            <a:endParaRPr lang="en-US" dirty="0"/>
          </a:p>
        </p:txBody>
      </p:sp>
      <p:pic>
        <p:nvPicPr>
          <p:cNvPr id="4" name="Picture 3"/>
          <p:cNvPicPr>
            <a:picLocks noChangeAspect="1"/>
          </p:cNvPicPr>
          <p:nvPr/>
        </p:nvPicPr>
        <p:blipFill>
          <a:blip r:embed="rId2"/>
          <a:stretch>
            <a:fillRect/>
          </a:stretch>
        </p:blipFill>
        <p:spPr>
          <a:xfrm>
            <a:off x="3930631" y="1570800"/>
            <a:ext cx="5213369" cy="4795681"/>
          </a:xfrm>
          <a:prstGeom prst="rect">
            <a:avLst/>
          </a:prstGeom>
        </p:spPr>
      </p:pic>
    </p:spTree>
    <p:extLst>
      <p:ext uri="{BB962C8B-B14F-4D97-AF65-F5344CB8AC3E}">
        <p14:creationId xmlns:p14="http://schemas.microsoft.com/office/powerpoint/2010/main" val="9429897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8872" indent="0">
              <a:buNone/>
            </a:pPr>
            <a:r>
              <a:rPr lang="en-US" dirty="0" smtClean="0"/>
              <a:t>The Earth has:</a:t>
            </a:r>
          </a:p>
          <a:p>
            <a:endParaRPr lang="en-US" dirty="0"/>
          </a:p>
          <a:p>
            <a:pPr marL="118872" indent="0">
              <a:buNone/>
            </a:pPr>
            <a:r>
              <a:rPr lang="en-US" dirty="0" smtClean="0"/>
              <a:t>An outer crust</a:t>
            </a:r>
            <a:endParaRPr lang="en-US" dirty="0"/>
          </a:p>
        </p:txBody>
      </p:sp>
      <p:sp>
        <p:nvSpPr>
          <p:cNvPr id="2" name="Title 1"/>
          <p:cNvSpPr>
            <a:spLocks noGrp="1"/>
          </p:cNvSpPr>
          <p:nvPr>
            <p:ph type="title"/>
          </p:nvPr>
        </p:nvSpPr>
        <p:spPr/>
        <p:txBody>
          <a:bodyPr/>
          <a:lstStyle/>
          <a:p>
            <a:pPr algn="ctr"/>
            <a:r>
              <a:rPr lang="en-US" dirty="0" smtClean="0"/>
              <a:t>Geology: A brief primer</a:t>
            </a:r>
            <a:endParaRPr lang="en-US" dirty="0"/>
          </a:p>
        </p:txBody>
      </p:sp>
      <p:pic>
        <p:nvPicPr>
          <p:cNvPr id="4" name="Picture 3"/>
          <p:cNvPicPr>
            <a:picLocks noChangeAspect="1"/>
          </p:cNvPicPr>
          <p:nvPr/>
        </p:nvPicPr>
        <p:blipFill>
          <a:blip r:embed="rId2"/>
          <a:stretch>
            <a:fillRect/>
          </a:stretch>
        </p:blipFill>
        <p:spPr>
          <a:xfrm>
            <a:off x="3930631" y="1570800"/>
            <a:ext cx="5213369" cy="4795681"/>
          </a:xfrm>
          <a:prstGeom prst="rect">
            <a:avLst/>
          </a:prstGeom>
        </p:spPr>
      </p:pic>
      <p:cxnSp>
        <p:nvCxnSpPr>
          <p:cNvPr id="6" name="Straight Arrow Connector 5"/>
          <p:cNvCxnSpPr/>
          <p:nvPr/>
        </p:nvCxnSpPr>
        <p:spPr>
          <a:xfrm flipV="1">
            <a:off x="3343007" y="2262885"/>
            <a:ext cx="4379485" cy="83215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8761044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8872" indent="0">
              <a:buNone/>
            </a:pPr>
            <a:r>
              <a:rPr lang="en-US" dirty="0" smtClean="0"/>
              <a:t>The Earth has:</a:t>
            </a:r>
          </a:p>
          <a:p>
            <a:endParaRPr lang="en-US" dirty="0"/>
          </a:p>
          <a:p>
            <a:pPr marL="118872" indent="0">
              <a:buNone/>
            </a:pPr>
            <a:r>
              <a:rPr lang="en-US" dirty="0" smtClean="0"/>
              <a:t>An outer crust</a:t>
            </a:r>
          </a:p>
          <a:p>
            <a:pPr marL="118872" indent="0">
              <a:buNone/>
            </a:pPr>
            <a:endParaRPr lang="en-US" dirty="0"/>
          </a:p>
          <a:p>
            <a:pPr marL="118872" indent="0">
              <a:buNone/>
            </a:pPr>
            <a:r>
              <a:rPr lang="en-US" dirty="0" smtClean="0"/>
              <a:t>A “mantle”</a:t>
            </a:r>
            <a:endParaRPr lang="en-US" dirty="0"/>
          </a:p>
        </p:txBody>
      </p:sp>
      <p:sp>
        <p:nvSpPr>
          <p:cNvPr id="2" name="Title 1"/>
          <p:cNvSpPr>
            <a:spLocks noGrp="1"/>
          </p:cNvSpPr>
          <p:nvPr>
            <p:ph type="title"/>
          </p:nvPr>
        </p:nvSpPr>
        <p:spPr/>
        <p:txBody>
          <a:bodyPr/>
          <a:lstStyle/>
          <a:p>
            <a:pPr algn="ctr"/>
            <a:r>
              <a:rPr lang="en-US" dirty="0" smtClean="0"/>
              <a:t>Geology: A brief primer</a:t>
            </a:r>
            <a:endParaRPr lang="en-US" dirty="0"/>
          </a:p>
        </p:txBody>
      </p:sp>
      <p:pic>
        <p:nvPicPr>
          <p:cNvPr id="4" name="Picture 3"/>
          <p:cNvPicPr>
            <a:picLocks noChangeAspect="1"/>
          </p:cNvPicPr>
          <p:nvPr/>
        </p:nvPicPr>
        <p:blipFill>
          <a:blip r:embed="rId2"/>
          <a:stretch>
            <a:fillRect/>
          </a:stretch>
        </p:blipFill>
        <p:spPr>
          <a:xfrm>
            <a:off x="3930631" y="1570800"/>
            <a:ext cx="5213369" cy="4795681"/>
          </a:xfrm>
          <a:prstGeom prst="rect">
            <a:avLst/>
          </a:prstGeom>
        </p:spPr>
      </p:pic>
      <p:cxnSp>
        <p:nvCxnSpPr>
          <p:cNvPr id="6" name="Straight Arrow Connector 5"/>
          <p:cNvCxnSpPr/>
          <p:nvPr/>
        </p:nvCxnSpPr>
        <p:spPr>
          <a:xfrm flipV="1">
            <a:off x="3343007" y="2262885"/>
            <a:ext cx="4379485" cy="83215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nvCxnSpPr>
        <p:spPr>
          <a:xfrm flipV="1">
            <a:off x="2496307" y="3562218"/>
            <a:ext cx="5401365" cy="59857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355378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8872" indent="0">
              <a:buNone/>
            </a:pPr>
            <a:r>
              <a:rPr lang="en-US" dirty="0" smtClean="0"/>
              <a:t>The Earth has:</a:t>
            </a:r>
          </a:p>
          <a:p>
            <a:endParaRPr lang="en-US" dirty="0"/>
          </a:p>
          <a:p>
            <a:pPr marL="118872" indent="0">
              <a:buNone/>
            </a:pPr>
            <a:r>
              <a:rPr lang="en-US" dirty="0" smtClean="0"/>
              <a:t>An outer crust</a:t>
            </a:r>
          </a:p>
          <a:p>
            <a:pPr marL="118872" indent="0">
              <a:buNone/>
            </a:pPr>
            <a:endParaRPr lang="en-US" dirty="0"/>
          </a:p>
          <a:p>
            <a:pPr marL="118872" indent="0">
              <a:buNone/>
            </a:pPr>
            <a:r>
              <a:rPr lang="en-US" dirty="0" smtClean="0"/>
              <a:t>A “mantle”</a:t>
            </a:r>
          </a:p>
          <a:p>
            <a:pPr marL="118872" indent="0">
              <a:buNone/>
            </a:pPr>
            <a:endParaRPr lang="en-US" dirty="0"/>
          </a:p>
          <a:p>
            <a:pPr marL="118872" indent="0">
              <a:buNone/>
            </a:pPr>
            <a:r>
              <a:rPr lang="en-US" dirty="0" smtClean="0"/>
              <a:t>And a “core”</a:t>
            </a:r>
            <a:endParaRPr lang="en-US" dirty="0"/>
          </a:p>
        </p:txBody>
      </p:sp>
      <p:sp>
        <p:nvSpPr>
          <p:cNvPr id="2" name="Title 1"/>
          <p:cNvSpPr>
            <a:spLocks noGrp="1"/>
          </p:cNvSpPr>
          <p:nvPr>
            <p:ph type="title"/>
          </p:nvPr>
        </p:nvSpPr>
        <p:spPr/>
        <p:txBody>
          <a:bodyPr/>
          <a:lstStyle/>
          <a:p>
            <a:pPr algn="ctr"/>
            <a:r>
              <a:rPr lang="en-US" dirty="0" smtClean="0"/>
              <a:t>Geology: A brief primer</a:t>
            </a:r>
            <a:endParaRPr lang="en-US" dirty="0"/>
          </a:p>
        </p:txBody>
      </p:sp>
      <p:pic>
        <p:nvPicPr>
          <p:cNvPr id="4" name="Picture 3"/>
          <p:cNvPicPr>
            <a:picLocks noChangeAspect="1"/>
          </p:cNvPicPr>
          <p:nvPr/>
        </p:nvPicPr>
        <p:blipFill>
          <a:blip r:embed="rId2"/>
          <a:stretch>
            <a:fillRect/>
          </a:stretch>
        </p:blipFill>
        <p:spPr>
          <a:xfrm>
            <a:off x="3930631" y="1570800"/>
            <a:ext cx="5213369" cy="4795681"/>
          </a:xfrm>
          <a:prstGeom prst="rect">
            <a:avLst/>
          </a:prstGeom>
        </p:spPr>
      </p:pic>
      <p:cxnSp>
        <p:nvCxnSpPr>
          <p:cNvPr id="6" name="Straight Arrow Connector 5"/>
          <p:cNvCxnSpPr/>
          <p:nvPr/>
        </p:nvCxnSpPr>
        <p:spPr>
          <a:xfrm flipV="1">
            <a:off x="3343007" y="2262885"/>
            <a:ext cx="4379485" cy="83215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nvCxnSpPr>
        <p:spPr>
          <a:xfrm flipV="1">
            <a:off x="2496307" y="3562218"/>
            <a:ext cx="5401365" cy="59857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7951346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8872" indent="0">
              <a:buNone/>
            </a:pPr>
            <a:r>
              <a:rPr lang="en-US" dirty="0" smtClean="0"/>
              <a:t>The Earth has:</a:t>
            </a:r>
          </a:p>
          <a:p>
            <a:endParaRPr lang="en-US" dirty="0"/>
          </a:p>
          <a:p>
            <a:pPr marL="118872" indent="0">
              <a:buNone/>
            </a:pPr>
            <a:r>
              <a:rPr lang="en-US" dirty="0" smtClean="0"/>
              <a:t>An outer crust</a:t>
            </a:r>
          </a:p>
          <a:p>
            <a:pPr marL="118872" indent="0">
              <a:buNone/>
            </a:pPr>
            <a:endParaRPr lang="en-US" dirty="0"/>
          </a:p>
          <a:p>
            <a:pPr marL="118872" indent="0">
              <a:buNone/>
            </a:pPr>
            <a:r>
              <a:rPr lang="en-US" dirty="0" smtClean="0"/>
              <a:t>A “mantle”</a:t>
            </a:r>
          </a:p>
          <a:p>
            <a:pPr marL="118872" indent="0">
              <a:buNone/>
            </a:pPr>
            <a:endParaRPr lang="en-US" dirty="0"/>
          </a:p>
          <a:p>
            <a:pPr marL="118872" indent="0">
              <a:buNone/>
            </a:pPr>
            <a:r>
              <a:rPr lang="en-US" dirty="0" smtClean="0"/>
              <a:t>And a “core”</a:t>
            </a:r>
          </a:p>
          <a:p>
            <a:pPr marL="118872" indent="0">
              <a:buNone/>
            </a:pPr>
            <a:r>
              <a:rPr lang="en-US" dirty="0"/>
              <a:t>	</a:t>
            </a:r>
            <a:r>
              <a:rPr lang="en-US" dirty="0" smtClean="0"/>
              <a:t>*outer</a:t>
            </a:r>
            <a:endParaRPr lang="en-US" dirty="0"/>
          </a:p>
        </p:txBody>
      </p:sp>
      <p:sp>
        <p:nvSpPr>
          <p:cNvPr id="2" name="Title 1"/>
          <p:cNvSpPr>
            <a:spLocks noGrp="1"/>
          </p:cNvSpPr>
          <p:nvPr>
            <p:ph type="title"/>
          </p:nvPr>
        </p:nvSpPr>
        <p:spPr/>
        <p:txBody>
          <a:bodyPr/>
          <a:lstStyle/>
          <a:p>
            <a:pPr algn="ctr"/>
            <a:r>
              <a:rPr lang="en-US" dirty="0" smtClean="0"/>
              <a:t>Geology: A brief primer</a:t>
            </a:r>
            <a:endParaRPr lang="en-US" dirty="0"/>
          </a:p>
        </p:txBody>
      </p:sp>
      <p:pic>
        <p:nvPicPr>
          <p:cNvPr id="4" name="Picture 3"/>
          <p:cNvPicPr>
            <a:picLocks noChangeAspect="1"/>
          </p:cNvPicPr>
          <p:nvPr/>
        </p:nvPicPr>
        <p:blipFill>
          <a:blip r:embed="rId2"/>
          <a:stretch>
            <a:fillRect/>
          </a:stretch>
        </p:blipFill>
        <p:spPr>
          <a:xfrm>
            <a:off x="3930631" y="1570800"/>
            <a:ext cx="5213369" cy="4795681"/>
          </a:xfrm>
          <a:prstGeom prst="rect">
            <a:avLst/>
          </a:prstGeom>
        </p:spPr>
      </p:pic>
      <p:cxnSp>
        <p:nvCxnSpPr>
          <p:cNvPr id="6" name="Straight Arrow Connector 5"/>
          <p:cNvCxnSpPr/>
          <p:nvPr/>
        </p:nvCxnSpPr>
        <p:spPr>
          <a:xfrm flipV="1">
            <a:off x="3343007" y="2262885"/>
            <a:ext cx="4379485" cy="83215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nvCxnSpPr>
        <p:spPr>
          <a:xfrm flipV="1">
            <a:off x="2496307" y="3562218"/>
            <a:ext cx="5401365" cy="59857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V="1">
            <a:off x="2613093" y="3912601"/>
            <a:ext cx="4540066" cy="164971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7549351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8872" indent="0">
              <a:buNone/>
            </a:pPr>
            <a:r>
              <a:rPr lang="en-US" dirty="0" smtClean="0"/>
              <a:t>The Earth has:</a:t>
            </a:r>
          </a:p>
          <a:p>
            <a:endParaRPr lang="en-US" dirty="0"/>
          </a:p>
          <a:p>
            <a:pPr marL="118872" indent="0">
              <a:buNone/>
            </a:pPr>
            <a:r>
              <a:rPr lang="en-US" dirty="0" smtClean="0"/>
              <a:t>An outer crust</a:t>
            </a:r>
          </a:p>
          <a:p>
            <a:pPr marL="118872" indent="0">
              <a:buNone/>
            </a:pPr>
            <a:endParaRPr lang="en-US" dirty="0"/>
          </a:p>
          <a:p>
            <a:pPr marL="118872" indent="0">
              <a:buNone/>
            </a:pPr>
            <a:r>
              <a:rPr lang="en-US" dirty="0" smtClean="0"/>
              <a:t>A “mantle”</a:t>
            </a:r>
          </a:p>
          <a:p>
            <a:pPr marL="118872" indent="0">
              <a:buNone/>
            </a:pPr>
            <a:endParaRPr lang="en-US" dirty="0"/>
          </a:p>
          <a:p>
            <a:pPr marL="118872" indent="0">
              <a:buNone/>
            </a:pPr>
            <a:r>
              <a:rPr lang="en-US" dirty="0" smtClean="0"/>
              <a:t>And a “core”</a:t>
            </a:r>
          </a:p>
          <a:p>
            <a:pPr marL="118872" indent="0">
              <a:buNone/>
            </a:pPr>
            <a:r>
              <a:rPr lang="en-US" dirty="0"/>
              <a:t>	</a:t>
            </a:r>
            <a:r>
              <a:rPr lang="en-US" dirty="0" smtClean="0"/>
              <a:t>*outer</a:t>
            </a:r>
          </a:p>
          <a:p>
            <a:pPr marL="118872" indent="0">
              <a:buNone/>
            </a:pPr>
            <a:r>
              <a:rPr lang="en-US" dirty="0"/>
              <a:t>	</a:t>
            </a:r>
            <a:r>
              <a:rPr lang="en-US" dirty="0" smtClean="0"/>
              <a:t>*inner</a:t>
            </a:r>
            <a:endParaRPr lang="en-US" dirty="0"/>
          </a:p>
        </p:txBody>
      </p:sp>
      <p:sp>
        <p:nvSpPr>
          <p:cNvPr id="2" name="Title 1"/>
          <p:cNvSpPr>
            <a:spLocks noGrp="1"/>
          </p:cNvSpPr>
          <p:nvPr>
            <p:ph type="title"/>
          </p:nvPr>
        </p:nvSpPr>
        <p:spPr/>
        <p:txBody>
          <a:bodyPr/>
          <a:lstStyle/>
          <a:p>
            <a:pPr algn="ctr"/>
            <a:r>
              <a:rPr lang="en-US" dirty="0" smtClean="0"/>
              <a:t>Geology: A brief primer</a:t>
            </a:r>
            <a:endParaRPr lang="en-US" dirty="0"/>
          </a:p>
        </p:txBody>
      </p:sp>
      <p:pic>
        <p:nvPicPr>
          <p:cNvPr id="4" name="Picture 3"/>
          <p:cNvPicPr>
            <a:picLocks noChangeAspect="1"/>
          </p:cNvPicPr>
          <p:nvPr/>
        </p:nvPicPr>
        <p:blipFill>
          <a:blip r:embed="rId2"/>
          <a:stretch>
            <a:fillRect/>
          </a:stretch>
        </p:blipFill>
        <p:spPr>
          <a:xfrm>
            <a:off x="3930631" y="1570800"/>
            <a:ext cx="5213369" cy="4795681"/>
          </a:xfrm>
          <a:prstGeom prst="rect">
            <a:avLst/>
          </a:prstGeom>
        </p:spPr>
      </p:pic>
      <p:cxnSp>
        <p:nvCxnSpPr>
          <p:cNvPr id="6" name="Straight Arrow Connector 5"/>
          <p:cNvCxnSpPr/>
          <p:nvPr/>
        </p:nvCxnSpPr>
        <p:spPr>
          <a:xfrm flipV="1">
            <a:off x="3343007" y="2262885"/>
            <a:ext cx="4379485" cy="83215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nvCxnSpPr>
        <p:spPr>
          <a:xfrm flipV="1">
            <a:off x="2496307" y="3562218"/>
            <a:ext cx="5401365" cy="59857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V="1">
            <a:off x="2613093" y="3912601"/>
            <a:ext cx="4540066" cy="164971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V="1">
            <a:off x="2613093" y="4321379"/>
            <a:ext cx="4029126" cy="173731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537161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3" name="Content Placeholder 2"/>
          <p:cNvSpPr>
            <a:spLocks noGrp="1"/>
          </p:cNvSpPr>
          <p:nvPr>
            <p:ph idx="1"/>
          </p:nvPr>
        </p:nvSpPr>
        <p:spPr/>
        <p:txBody>
          <a:bodyPr/>
          <a:lstStyle/>
          <a:p>
            <a:pPr marL="118872" indent="0">
              <a:buNone/>
            </a:pPr>
            <a:r>
              <a:rPr lang="en-US" b="1" dirty="0" smtClean="0"/>
              <a:t>MODULAR 1 – “GEOLOGY: A BRIEF PRIMER”</a:t>
            </a:r>
          </a:p>
          <a:p>
            <a:pPr marL="118872" indent="0" algn="ctr">
              <a:buNone/>
            </a:pPr>
            <a:r>
              <a:rPr lang="en-US" b="1" dirty="0" smtClean="0"/>
              <a:t>GENERAL OBJECTIVES:</a:t>
            </a:r>
          </a:p>
          <a:p>
            <a:pPr marL="118872" indent="0" algn="ctr">
              <a:buNone/>
            </a:pPr>
            <a:endParaRPr lang="en-US" b="1" dirty="0"/>
          </a:p>
          <a:p>
            <a:pPr marL="461772" indent="-342900">
              <a:buAutoNum type="arabicPeriod"/>
            </a:pPr>
            <a:r>
              <a:rPr lang="en-US" sz="1800" b="1" dirty="0" smtClean="0"/>
              <a:t>To introduce students to the major concepts of geology.</a:t>
            </a:r>
          </a:p>
          <a:p>
            <a:pPr marL="461772" indent="-342900">
              <a:buAutoNum type="arabicPeriod"/>
            </a:pPr>
            <a:endParaRPr lang="en-US" sz="1800" b="1" dirty="0"/>
          </a:p>
          <a:p>
            <a:pPr marL="461772" indent="-342900">
              <a:buAutoNum type="arabicPeriod"/>
            </a:pPr>
            <a:r>
              <a:rPr lang="en-US" sz="1800" b="1" dirty="0" smtClean="0"/>
              <a:t>To introduce the basic internal structure of the Earth and its associated terminology.</a:t>
            </a:r>
          </a:p>
          <a:p>
            <a:pPr marL="461772" indent="-342900">
              <a:buAutoNum type="arabicPeriod"/>
            </a:pPr>
            <a:endParaRPr lang="en-US" sz="1800" b="1" dirty="0"/>
          </a:p>
          <a:p>
            <a:pPr marL="461772" indent="-342900">
              <a:buAutoNum type="arabicPeriod"/>
            </a:pPr>
            <a:r>
              <a:rPr lang="en-US" sz="1800" b="1" dirty="0" smtClean="0"/>
              <a:t>To introduce some basic physics-related concepts that govern the dynamics of the internal structures of the Earth, historically to the present day.</a:t>
            </a:r>
          </a:p>
          <a:p>
            <a:pPr marL="461772" indent="-342900">
              <a:buAutoNum type="arabicPeriod"/>
            </a:pPr>
            <a:endParaRPr lang="en-US" sz="1800" b="1" dirty="0"/>
          </a:p>
          <a:p>
            <a:pPr marL="461772" indent="-342900">
              <a:buAutoNum type="arabicPeriod"/>
            </a:pPr>
            <a:r>
              <a:rPr lang="en-US" sz="1800" b="1" dirty="0" smtClean="0"/>
              <a:t>To introduce the parameters that drive the motions, energy flow,  from deep within the planet to the surface, and the consequences that result.</a:t>
            </a:r>
            <a:endParaRPr lang="en-US" sz="1800" b="1" dirty="0"/>
          </a:p>
        </p:txBody>
      </p:sp>
    </p:spTree>
    <p:extLst>
      <p:ext uri="{BB962C8B-B14F-4D97-AF65-F5344CB8AC3E}">
        <p14:creationId xmlns:p14="http://schemas.microsoft.com/office/powerpoint/2010/main" val="289922157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grpSp>
        <p:nvGrpSpPr>
          <p:cNvPr id="27" name="Group 26"/>
          <p:cNvGrpSpPr/>
          <p:nvPr/>
        </p:nvGrpSpPr>
        <p:grpSpPr>
          <a:xfrm>
            <a:off x="4905088" y="2677539"/>
            <a:ext cx="3842955" cy="2285005"/>
            <a:chOff x="5301045" y="2846719"/>
            <a:chExt cx="3842955" cy="2285005"/>
          </a:xfrm>
        </p:grpSpPr>
        <p:pic>
          <p:nvPicPr>
            <p:cNvPr id="22" name="Picture 21"/>
            <p:cNvPicPr>
              <a:picLocks noChangeAspect="1"/>
            </p:cNvPicPr>
            <p:nvPr/>
          </p:nvPicPr>
          <p:blipFill>
            <a:blip r:embed="rId2"/>
            <a:stretch>
              <a:fillRect/>
            </a:stretch>
          </p:blipFill>
          <p:spPr>
            <a:xfrm>
              <a:off x="6826566" y="2846719"/>
              <a:ext cx="2317434" cy="2131764"/>
            </a:xfrm>
            <a:prstGeom prst="rect">
              <a:avLst/>
            </a:prstGeom>
          </p:spPr>
        </p:pic>
        <p:sp>
          <p:nvSpPr>
            <p:cNvPr id="20" name="Content Placeholder 2"/>
            <p:cNvSpPr txBox="1">
              <a:spLocks/>
            </p:cNvSpPr>
            <p:nvPr/>
          </p:nvSpPr>
          <p:spPr>
            <a:xfrm>
              <a:off x="5301045" y="2978420"/>
              <a:ext cx="3051041" cy="2153304"/>
            </a:xfrm>
            <a:prstGeom prst="rect">
              <a:avLst/>
            </a:prstGeom>
          </p:spPr>
          <p:txBody>
            <a:bodyPr vert="horz" lIns="54864" tIns="91440" rtlCol="0">
              <a:normAutofit fontScale="55000" lnSpcReduction="20000"/>
            </a:bodyPr>
            <a:lst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a:lstStyle>
            <a:p>
              <a:pPr marL="118872" indent="0">
                <a:buFont typeface="Wingdings 2"/>
                <a:buNone/>
              </a:pPr>
              <a:r>
                <a:rPr lang="en-US" dirty="0" smtClean="0"/>
                <a:t>The Earth has:</a:t>
              </a:r>
            </a:p>
            <a:p>
              <a:endParaRPr lang="en-US" dirty="0" smtClean="0"/>
            </a:p>
            <a:p>
              <a:pPr marL="118872" indent="0">
                <a:buFont typeface="Wingdings 2"/>
                <a:buNone/>
              </a:pPr>
              <a:r>
                <a:rPr lang="en-US" dirty="0" smtClean="0"/>
                <a:t>An outer crust</a:t>
              </a:r>
            </a:p>
            <a:p>
              <a:pPr marL="118872" indent="0">
                <a:buFont typeface="Wingdings 2"/>
                <a:buNone/>
              </a:pPr>
              <a:endParaRPr lang="en-US" dirty="0" smtClean="0"/>
            </a:p>
            <a:p>
              <a:pPr marL="118872" indent="0">
                <a:buFont typeface="Wingdings 2"/>
                <a:buNone/>
              </a:pPr>
              <a:r>
                <a:rPr lang="en-US" dirty="0" smtClean="0"/>
                <a:t>A “mantle”</a:t>
              </a:r>
            </a:p>
            <a:p>
              <a:pPr marL="118872" indent="0">
                <a:buFont typeface="Wingdings 2"/>
                <a:buNone/>
              </a:pPr>
              <a:endParaRPr lang="en-US" dirty="0" smtClean="0"/>
            </a:p>
            <a:p>
              <a:pPr marL="118872" indent="0">
                <a:buFont typeface="Wingdings 2"/>
                <a:buNone/>
              </a:pPr>
              <a:r>
                <a:rPr lang="en-US" dirty="0" smtClean="0"/>
                <a:t>And a “core”</a:t>
              </a:r>
            </a:p>
            <a:p>
              <a:pPr marL="118872" indent="0">
                <a:buFont typeface="Wingdings 2"/>
                <a:buNone/>
              </a:pPr>
              <a:r>
                <a:rPr lang="en-US" dirty="0" smtClean="0"/>
                <a:t>	*outer</a:t>
              </a:r>
            </a:p>
            <a:p>
              <a:pPr marL="118872" indent="0">
                <a:buFont typeface="Wingdings 2"/>
                <a:buNone/>
              </a:pPr>
              <a:r>
                <a:rPr lang="en-US" dirty="0" smtClean="0"/>
                <a:t>	*inner</a:t>
              </a:r>
              <a:endParaRPr lang="en-US" dirty="0"/>
            </a:p>
          </p:txBody>
        </p:sp>
      </p:grpSp>
      <p:sp>
        <p:nvSpPr>
          <p:cNvPr id="28" name="Content Placeholder 2"/>
          <p:cNvSpPr>
            <a:spLocks noGrp="1"/>
          </p:cNvSpPr>
          <p:nvPr>
            <p:ph idx="1"/>
          </p:nvPr>
        </p:nvSpPr>
        <p:spPr>
          <a:xfrm>
            <a:off x="656254" y="2890381"/>
            <a:ext cx="1703346" cy="1899342"/>
          </a:xfrm>
        </p:spPr>
        <p:txBody>
          <a:bodyPr>
            <a:normAutofit fontScale="55000" lnSpcReduction="20000"/>
          </a:bodyPr>
          <a:lstStyle/>
          <a:p>
            <a:pPr marL="118872" indent="0">
              <a:buNone/>
            </a:pPr>
            <a:r>
              <a:rPr lang="en-US" dirty="0" smtClean="0"/>
              <a:t>An avocado has an outer</a:t>
            </a:r>
          </a:p>
          <a:p>
            <a:pPr marL="118872" indent="0">
              <a:buNone/>
            </a:pPr>
            <a:r>
              <a:rPr lang="en-US" dirty="0"/>
              <a:t>s</a:t>
            </a:r>
            <a:r>
              <a:rPr lang="en-US" dirty="0" smtClean="0"/>
              <a:t>kin</a:t>
            </a:r>
          </a:p>
          <a:p>
            <a:pPr marL="118872" indent="0">
              <a:buNone/>
            </a:pPr>
            <a:endParaRPr lang="en-US" dirty="0"/>
          </a:p>
          <a:p>
            <a:pPr marL="118872" indent="0">
              <a:buNone/>
            </a:pPr>
            <a:r>
              <a:rPr lang="en-US" dirty="0" smtClean="0"/>
              <a:t> The inner flesh</a:t>
            </a:r>
          </a:p>
          <a:p>
            <a:pPr marL="118872" indent="0">
              <a:buNone/>
            </a:pPr>
            <a:endParaRPr lang="en-US" dirty="0"/>
          </a:p>
          <a:p>
            <a:pPr marL="118872" indent="0">
              <a:buNone/>
            </a:pPr>
            <a:r>
              <a:rPr lang="en-US" dirty="0" smtClean="0"/>
              <a:t>And an inner seed</a:t>
            </a:r>
            <a:endParaRPr lang="en-US" dirty="0"/>
          </a:p>
        </p:txBody>
      </p:sp>
      <p:pic>
        <p:nvPicPr>
          <p:cNvPr id="29" name="Picture 28"/>
          <p:cNvPicPr>
            <a:picLocks noChangeAspect="1"/>
          </p:cNvPicPr>
          <p:nvPr/>
        </p:nvPicPr>
        <p:blipFill>
          <a:blip r:embed="rId3"/>
          <a:stretch>
            <a:fillRect/>
          </a:stretch>
        </p:blipFill>
        <p:spPr>
          <a:xfrm>
            <a:off x="2665036" y="2795743"/>
            <a:ext cx="1656055" cy="2166801"/>
          </a:xfrm>
          <a:prstGeom prst="rect">
            <a:avLst/>
          </a:prstGeom>
        </p:spPr>
      </p:pic>
      <p:cxnSp>
        <p:nvCxnSpPr>
          <p:cNvPr id="30" name="Straight Arrow Connector 29"/>
          <p:cNvCxnSpPr/>
          <p:nvPr/>
        </p:nvCxnSpPr>
        <p:spPr>
          <a:xfrm flipV="1">
            <a:off x="1401563" y="3343094"/>
            <a:ext cx="2218810" cy="15926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p:nvPr/>
        </p:nvCxnSpPr>
        <p:spPr>
          <a:xfrm flipV="1">
            <a:off x="2315934" y="3824869"/>
            <a:ext cx="720508" cy="15485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V="1">
            <a:off x="1401563" y="3824869"/>
            <a:ext cx="1941443" cy="86730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2372286" y="1897903"/>
            <a:ext cx="4058323" cy="584776"/>
          </a:xfrm>
          <a:prstGeom prst="rect">
            <a:avLst/>
          </a:prstGeom>
          <a:noFill/>
        </p:spPr>
        <p:txBody>
          <a:bodyPr wrap="square" rtlCol="0">
            <a:spAutoFit/>
          </a:bodyPr>
          <a:lstStyle/>
          <a:p>
            <a:r>
              <a:rPr lang="en-US" sz="3200" b="1" i="1" dirty="0" smtClean="0"/>
              <a:t>See the similarity???</a:t>
            </a:r>
            <a:endParaRPr lang="en-US" sz="3200" b="1" i="1" dirty="0"/>
          </a:p>
        </p:txBody>
      </p:sp>
      <p:cxnSp>
        <p:nvCxnSpPr>
          <p:cNvPr id="44" name="Straight Arrow Connector 43"/>
          <p:cNvCxnSpPr/>
          <p:nvPr/>
        </p:nvCxnSpPr>
        <p:spPr>
          <a:xfrm flipV="1">
            <a:off x="6430609" y="3051244"/>
            <a:ext cx="1759028" cy="45111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p:nvPr/>
        </p:nvCxnSpPr>
        <p:spPr>
          <a:xfrm flipV="1">
            <a:off x="6160476" y="3343094"/>
            <a:ext cx="2029161" cy="4817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8" name="Straight Arrow Connector 47"/>
          <p:cNvCxnSpPr/>
          <p:nvPr/>
        </p:nvCxnSpPr>
        <p:spPr>
          <a:xfrm flipV="1">
            <a:off x="6430609" y="3620615"/>
            <a:ext cx="1423268" cy="91975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4" name="Straight Arrow Connector 53"/>
          <p:cNvCxnSpPr/>
          <p:nvPr/>
        </p:nvCxnSpPr>
        <p:spPr>
          <a:xfrm flipV="1">
            <a:off x="6430609" y="3979723"/>
            <a:ext cx="1204293" cy="810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2445419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grpSp>
        <p:nvGrpSpPr>
          <p:cNvPr id="27" name="Group 26"/>
          <p:cNvGrpSpPr/>
          <p:nvPr/>
        </p:nvGrpSpPr>
        <p:grpSpPr>
          <a:xfrm>
            <a:off x="4905088" y="2677539"/>
            <a:ext cx="3842955" cy="2285005"/>
            <a:chOff x="5301045" y="2846719"/>
            <a:chExt cx="3842955" cy="2285005"/>
          </a:xfrm>
        </p:grpSpPr>
        <p:pic>
          <p:nvPicPr>
            <p:cNvPr id="22" name="Picture 21"/>
            <p:cNvPicPr>
              <a:picLocks noChangeAspect="1"/>
            </p:cNvPicPr>
            <p:nvPr/>
          </p:nvPicPr>
          <p:blipFill>
            <a:blip r:embed="rId2"/>
            <a:stretch>
              <a:fillRect/>
            </a:stretch>
          </p:blipFill>
          <p:spPr>
            <a:xfrm>
              <a:off x="6826566" y="2846719"/>
              <a:ext cx="2317434" cy="2131764"/>
            </a:xfrm>
            <a:prstGeom prst="rect">
              <a:avLst/>
            </a:prstGeom>
          </p:spPr>
        </p:pic>
        <p:sp>
          <p:nvSpPr>
            <p:cNvPr id="20" name="Content Placeholder 2"/>
            <p:cNvSpPr txBox="1">
              <a:spLocks/>
            </p:cNvSpPr>
            <p:nvPr/>
          </p:nvSpPr>
          <p:spPr>
            <a:xfrm>
              <a:off x="5301045" y="2978420"/>
              <a:ext cx="3051041" cy="2153304"/>
            </a:xfrm>
            <a:prstGeom prst="rect">
              <a:avLst/>
            </a:prstGeom>
          </p:spPr>
          <p:txBody>
            <a:bodyPr vert="horz" lIns="54864" tIns="91440" rtlCol="0">
              <a:normAutofit fontScale="55000" lnSpcReduction="20000"/>
            </a:bodyPr>
            <a:lst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a:lstStyle>
            <a:p>
              <a:pPr marL="118872" indent="0">
                <a:buFont typeface="Wingdings 2"/>
                <a:buNone/>
              </a:pPr>
              <a:r>
                <a:rPr lang="en-US" dirty="0" smtClean="0"/>
                <a:t>The Earth has:</a:t>
              </a:r>
            </a:p>
            <a:p>
              <a:endParaRPr lang="en-US" dirty="0" smtClean="0"/>
            </a:p>
            <a:p>
              <a:pPr marL="118872" indent="0">
                <a:buFont typeface="Wingdings 2"/>
                <a:buNone/>
              </a:pPr>
              <a:r>
                <a:rPr lang="en-US" dirty="0" smtClean="0"/>
                <a:t>An outer crust</a:t>
              </a:r>
            </a:p>
            <a:p>
              <a:pPr marL="118872" indent="0">
                <a:buFont typeface="Wingdings 2"/>
                <a:buNone/>
              </a:pPr>
              <a:endParaRPr lang="en-US" dirty="0" smtClean="0"/>
            </a:p>
            <a:p>
              <a:pPr marL="118872" indent="0">
                <a:buFont typeface="Wingdings 2"/>
                <a:buNone/>
              </a:pPr>
              <a:r>
                <a:rPr lang="en-US" dirty="0" smtClean="0"/>
                <a:t>A “mantle”</a:t>
              </a:r>
            </a:p>
            <a:p>
              <a:pPr marL="118872" indent="0">
                <a:buFont typeface="Wingdings 2"/>
                <a:buNone/>
              </a:pPr>
              <a:endParaRPr lang="en-US" dirty="0" smtClean="0"/>
            </a:p>
            <a:p>
              <a:pPr marL="118872" indent="0">
                <a:buFont typeface="Wingdings 2"/>
                <a:buNone/>
              </a:pPr>
              <a:r>
                <a:rPr lang="en-US" dirty="0" smtClean="0"/>
                <a:t>And a “core”</a:t>
              </a:r>
            </a:p>
            <a:p>
              <a:pPr marL="118872" indent="0">
                <a:buFont typeface="Wingdings 2"/>
                <a:buNone/>
              </a:pPr>
              <a:r>
                <a:rPr lang="en-US" dirty="0" smtClean="0"/>
                <a:t>	*outer</a:t>
              </a:r>
            </a:p>
            <a:p>
              <a:pPr marL="118872" indent="0">
                <a:buFont typeface="Wingdings 2"/>
                <a:buNone/>
              </a:pPr>
              <a:r>
                <a:rPr lang="en-US" dirty="0" smtClean="0"/>
                <a:t>	*inner</a:t>
              </a:r>
              <a:endParaRPr lang="en-US" dirty="0"/>
            </a:p>
          </p:txBody>
        </p:sp>
      </p:grpSp>
      <p:sp>
        <p:nvSpPr>
          <p:cNvPr id="28" name="Content Placeholder 2"/>
          <p:cNvSpPr>
            <a:spLocks noGrp="1"/>
          </p:cNvSpPr>
          <p:nvPr>
            <p:ph idx="1"/>
          </p:nvPr>
        </p:nvSpPr>
        <p:spPr>
          <a:xfrm>
            <a:off x="656254" y="2890381"/>
            <a:ext cx="1703346" cy="1899342"/>
          </a:xfrm>
        </p:spPr>
        <p:txBody>
          <a:bodyPr>
            <a:normAutofit fontScale="55000" lnSpcReduction="20000"/>
          </a:bodyPr>
          <a:lstStyle/>
          <a:p>
            <a:pPr marL="118872" indent="0">
              <a:buNone/>
            </a:pPr>
            <a:r>
              <a:rPr lang="en-US" dirty="0" smtClean="0"/>
              <a:t>An avocado has an outer</a:t>
            </a:r>
          </a:p>
          <a:p>
            <a:pPr marL="118872" indent="0">
              <a:buNone/>
            </a:pPr>
            <a:r>
              <a:rPr lang="en-US" dirty="0"/>
              <a:t>s</a:t>
            </a:r>
            <a:r>
              <a:rPr lang="en-US" dirty="0" smtClean="0"/>
              <a:t>kin</a:t>
            </a:r>
          </a:p>
          <a:p>
            <a:pPr marL="118872" indent="0">
              <a:buNone/>
            </a:pPr>
            <a:endParaRPr lang="en-US" dirty="0"/>
          </a:p>
          <a:p>
            <a:pPr marL="118872" indent="0">
              <a:buNone/>
            </a:pPr>
            <a:r>
              <a:rPr lang="en-US" dirty="0" smtClean="0"/>
              <a:t> The inner flesh</a:t>
            </a:r>
          </a:p>
          <a:p>
            <a:pPr marL="118872" indent="0">
              <a:buNone/>
            </a:pPr>
            <a:endParaRPr lang="en-US" dirty="0"/>
          </a:p>
          <a:p>
            <a:pPr marL="118872" indent="0">
              <a:buNone/>
            </a:pPr>
            <a:r>
              <a:rPr lang="en-US" dirty="0" smtClean="0"/>
              <a:t>And an inner seed</a:t>
            </a:r>
            <a:endParaRPr lang="en-US" dirty="0"/>
          </a:p>
        </p:txBody>
      </p:sp>
      <p:pic>
        <p:nvPicPr>
          <p:cNvPr id="29" name="Picture 28"/>
          <p:cNvPicPr>
            <a:picLocks noChangeAspect="1"/>
          </p:cNvPicPr>
          <p:nvPr/>
        </p:nvPicPr>
        <p:blipFill>
          <a:blip r:embed="rId3"/>
          <a:stretch>
            <a:fillRect/>
          </a:stretch>
        </p:blipFill>
        <p:spPr>
          <a:xfrm>
            <a:off x="2665036" y="2795743"/>
            <a:ext cx="1656055" cy="2166801"/>
          </a:xfrm>
          <a:prstGeom prst="rect">
            <a:avLst/>
          </a:prstGeom>
        </p:spPr>
      </p:pic>
      <p:cxnSp>
        <p:nvCxnSpPr>
          <p:cNvPr id="30" name="Straight Arrow Connector 29"/>
          <p:cNvCxnSpPr/>
          <p:nvPr/>
        </p:nvCxnSpPr>
        <p:spPr>
          <a:xfrm flipV="1">
            <a:off x="1401563" y="3343094"/>
            <a:ext cx="2218810" cy="15926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p:nvPr/>
        </p:nvCxnSpPr>
        <p:spPr>
          <a:xfrm flipV="1">
            <a:off x="2315934" y="3824869"/>
            <a:ext cx="720508" cy="15485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V="1">
            <a:off x="1401563" y="3824869"/>
            <a:ext cx="1941443" cy="86730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2372286" y="1897903"/>
            <a:ext cx="4058323" cy="584776"/>
          </a:xfrm>
          <a:prstGeom prst="rect">
            <a:avLst/>
          </a:prstGeom>
          <a:noFill/>
        </p:spPr>
        <p:txBody>
          <a:bodyPr wrap="square" rtlCol="0">
            <a:spAutoFit/>
          </a:bodyPr>
          <a:lstStyle/>
          <a:p>
            <a:r>
              <a:rPr lang="en-US" sz="3200" b="1" i="1" dirty="0" smtClean="0"/>
              <a:t>See the similarity???</a:t>
            </a:r>
            <a:endParaRPr lang="en-US" sz="3200" b="1" i="1" dirty="0"/>
          </a:p>
        </p:txBody>
      </p:sp>
      <p:cxnSp>
        <p:nvCxnSpPr>
          <p:cNvPr id="44" name="Straight Arrow Connector 43"/>
          <p:cNvCxnSpPr/>
          <p:nvPr/>
        </p:nvCxnSpPr>
        <p:spPr>
          <a:xfrm flipV="1">
            <a:off x="6430609" y="3051244"/>
            <a:ext cx="1759028" cy="45111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p:nvPr/>
        </p:nvCxnSpPr>
        <p:spPr>
          <a:xfrm flipV="1">
            <a:off x="6160476" y="3343094"/>
            <a:ext cx="2029161" cy="4817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8" name="Straight Arrow Connector 47"/>
          <p:cNvCxnSpPr/>
          <p:nvPr/>
        </p:nvCxnSpPr>
        <p:spPr>
          <a:xfrm flipV="1">
            <a:off x="6430609" y="3620615"/>
            <a:ext cx="1423268" cy="91975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4" name="Straight Arrow Connector 53"/>
          <p:cNvCxnSpPr/>
          <p:nvPr/>
        </p:nvCxnSpPr>
        <p:spPr>
          <a:xfrm flipV="1">
            <a:off x="6430609" y="3979723"/>
            <a:ext cx="1204293" cy="810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963487" y="5697656"/>
            <a:ext cx="7123961" cy="523220"/>
          </a:xfrm>
          <a:prstGeom prst="rect">
            <a:avLst/>
          </a:prstGeom>
          <a:noFill/>
        </p:spPr>
        <p:txBody>
          <a:bodyPr wrap="square" rtlCol="0">
            <a:spAutoFit/>
          </a:bodyPr>
          <a:lstStyle/>
          <a:p>
            <a:r>
              <a:rPr lang="en-US" sz="2800" b="1" i="1" dirty="0" smtClean="0"/>
              <a:t>Of course, there’s much more to it than that!</a:t>
            </a:r>
            <a:endParaRPr lang="en-US" sz="2800" b="1" i="1" dirty="0"/>
          </a:p>
        </p:txBody>
      </p:sp>
    </p:spTree>
    <p:extLst>
      <p:ext uri="{BB962C8B-B14F-4D97-AF65-F5344CB8AC3E}">
        <p14:creationId xmlns:p14="http://schemas.microsoft.com/office/powerpoint/2010/main" val="308661612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pic>
        <p:nvPicPr>
          <p:cNvPr id="5" name="Picture 4"/>
          <p:cNvPicPr>
            <a:picLocks noChangeAspect="1"/>
          </p:cNvPicPr>
          <p:nvPr/>
        </p:nvPicPr>
        <p:blipFill>
          <a:blip r:embed="rId2"/>
          <a:stretch>
            <a:fillRect/>
          </a:stretch>
        </p:blipFill>
        <p:spPr>
          <a:xfrm>
            <a:off x="3897112" y="1408177"/>
            <a:ext cx="5246888" cy="5449824"/>
          </a:xfrm>
          <a:prstGeom prst="rect">
            <a:avLst/>
          </a:prstGeom>
        </p:spPr>
      </p:pic>
      <p:sp>
        <p:nvSpPr>
          <p:cNvPr id="6" name="TextBox 5"/>
          <p:cNvSpPr txBox="1"/>
          <p:nvPr/>
        </p:nvSpPr>
        <p:spPr>
          <a:xfrm>
            <a:off x="285750" y="1825625"/>
            <a:ext cx="3492500" cy="3785652"/>
          </a:xfrm>
          <a:prstGeom prst="rect">
            <a:avLst/>
          </a:prstGeom>
          <a:noFill/>
        </p:spPr>
        <p:txBody>
          <a:bodyPr wrap="square" rtlCol="0">
            <a:spAutoFit/>
          </a:bodyPr>
          <a:lstStyle/>
          <a:p>
            <a:r>
              <a:rPr lang="en-US" sz="2000" dirty="0" smtClean="0"/>
              <a:t>The Earth’s layers are not static (like an avocado).</a:t>
            </a:r>
          </a:p>
          <a:p>
            <a:endParaRPr lang="en-US" sz="2000" dirty="0"/>
          </a:p>
          <a:p>
            <a:r>
              <a:rPr lang="en-US" sz="2000" dirty="0" smtClean="0"/>
              <a:t>Besides revolving on its axis, once every 24 hours, and revolving around the sun, every 365 days, the interior of the Earth is a dynamic structure, subtle, but prone to a variety of motions that can cause  interesting (and sometimes devastating) effects!</a:t>
            </a:r>
            <a:endParaRPr lang="en-US" sz="2000" dirty="0"/>
          </a:p>
        </p:txBody>
      </p:sp>
    </p:spTree>
    <p:extLst>
      <p:ext uri="{BB962C8B-B14F-4D97-AF65-F5344CB8AC3E}">
        <p14:creationId xmlns:p14="http://schemas.microsoft.com/office/powerpoint/2010/main" val="99177040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pic>
        <p:nvPicPr>
          <p:cNvPr id="5" name="Picture 4"/>
          <p:cNvPicPr>
            <a:picLocks noChangeAspect="1"/>
          </p:cNvPicPr>
          <p:nvPr/>
        </p:nvPicPr>
        <p:blipFill>
          <a:blip r:embed="rId2"/>
          <a:stretch>
            <a:fillRect/>
          </a:stretch>
        </p:blipFill>
        <p:spPr>
          <a:xfrm>
            <a:off x="3897112" y="1408177"/>
            <a:ext cx="5246888" cy="5449824"/>
          </a:xfrm>
          <a:prstGeom prst="rect">
            <a:avLst/>
          </a:prstGeom>
        </p:spPr>
      </p:pic>
      <p:sp>
        <p:nvSpPr>
          <p:cNvPr id="6" name="TextBox 5"/>
          <p:cNvSpPr txBox="1"/>
          <p:nvPr/>
        </p:nvSpPr>
        <p:spPr>
          <a:xfrm>
            <a:off x="285750" y="1825625"/>
            <a:ext cx="3492500" cy="4708981"/>
          </a:xfrm>
          <a:prstGeom prst="rect">
            <a:avLst/>
          </a:prstGeom>
          <a:noFill/>
        </p:spPr>
        <p:txBody>
          <a:bodyPr wrap="square" rtlCol="0">
            <a:spAutoFit/>
          </a:bodyPr>
          <a:lstStyle/>
          <a:p>
            <a:r>
              <a:rPr lang="en-US" sz="2000" dirty="0" smtClean="0"/>
              <a:t>The Earth’s layers are not static (like an avocado).</a:t>
            </a:r>
          </a:p>
          <a:p>
            <a:endParaRPr lang="en-US" sz="2000" dirty="0"/>
          </a:p>
          <a:p>
            <a:r>
              <a:rPr lang="en-US" sz="2000" dirty="0" smtClean="0"/>
              <a:t>Besides revolving on its axis, once every 24 hours, and revolving around the sun, every 365 days, the interior of the Earth is a dynamic structure, subtle, but prone to a variety of motions that can cause  interesting (and sometimes devastating) effects!</a:t>
            </a:r>
          </a:p>
          <a:p>
            <a:endParaRPr lang="en-US" sz="2000" dirty="0"/>
          </a:p>
          <a:p>
            <a:r>
              <a:rPr lang="en-US" sz="2000" dirty="0" smtClean="0"/>
              <a:t>But first, let’s look at some details about these layers.</a:t>
            </a:r>
            <a:endParaRPr lang="en-US" sz="2000" dirty="0"/>
          </a:p>
        </p:txBody>
      </p:sp>
    </p:spTree>
    <p:extLst>
      <p:ext uri="{BB962C8B-B14F-4D97-AF65-F5344CB8AC3E}">
        <p14:creationId xmlns:p14="http://schemas.microsoft.com/office/powerpoint/2010/main" val="407917091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pic>
        <p:nvPicPr>
          <p:cNvPr id="3" name="Picture 2"/>
          <p:cNvPicPr>
            <a:picLocks noChangeAspect="1"/>
          </p:cNvPicPr>
          <p:nvPr/>
        </p:nvPicPr>
        <p:blipFill>
          <a:blip r:embed="rId3"/>
          <a:stretch>
            <a:fillRect/>
          </a:stretch>
        </p:blipFill>
        <p:spPr>
          <a:xfrm>
            <a:off x="0" y="1408176"/>
            <a:ext cx="6451600" cy="4394200"/>
          </a:xfrm>
          <a:prstGeom prst="rect">
            <a:avLst/>
          </a:prstGeom>
        </p:spPr>
      </p:pic>
      <p:sp>
        <p:nvSpPr>
          <p:cNvPr id="4" name="TextBox 3"/>
          <p:cNvSpPr txBox="1"/>
          <p:nvPr/>
        </p:nvSpPr>
        <p:spPr>
          <a:xfrm>
            <a:off x="6248065" y="1824907"/>
            <a:ext cx="2715281" cy="3693319"/>
          </a:xfrm>
          <a:prstGeom prst="rect">
            <a:avLst/>
          </a:prstGeom>
          <a:noFill/>
        </p:spPr>
        <p:txBody>
          <a:bodyPr wrap="square" rtlCol="0">
            <a:spAutoFit/>
          </a:bodyPr>
          <a:lstStyle/>
          <a:p>
            <a:r>
              <a:rPr lang="en-US" dirty="0" smtClean="0"/>
              <a:t>The Earth’s mass is</a:t>
            </a:r>
          </a:p>
          <a:p>
            <a:r>
              <a:rPr lang="en-US" dirty="0" smtClean="0"/>
              <a:t>5.98 x 10</a:t>
            </a:r>
            <a:r>
              <a:rPr lang="en-US" baseline="30000" dirty="0" smtClean="0"/>
              <a:t>24</a:t>
            </a:r>
            <a:r>
              <a:rPr lang="en-US" dirty="0" smtClean="0"/>
              <a:t> kg.</a:t>
            </a:r>
          </a:p>
          <a:p>
            <a:endParaRPr lang="en-US" dirty="0"/>
          </a:p>
          <a:p>
            <a:r>
              <a:rPr lang="en-US" dirty="0" smtClean="0"/>
              <a:t>Although it is one of the smallest and least massive of the planets in our solar system, it is one of the most dense planets, with an average density of </a:t>
            </a:r>
          </a:p>
          <a:p>
            <a:r>
              <a:rPr lang="en-US" dirty="0" smtClean="0"/>
              <a:t>5.52 g/cc.  (Compare to Jupiter whose density is 1.33 g/cc, or Saturn: 0.687 g/cc)!  </a:t>
            </a:r>
            <a:endParaRPr lang="en-US" dirty="0"/>
          </a:p>
        </p:txBody>
      </p:sp>
      <p:sp>
        <p:nvSpPr>
          <p:cNvPr id="7" name="Rectangle 6"/>
          <p:cNvSpPr/>
          <p:nvPr/>
        </p:nvSpPr>
        <p:spPr>
          <a:xfrm>
            <a:off x="4124119" y="2967335"/>
            <a:ext cx="895761"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24</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3794069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pic>
        <p:nvPicPr>
          <p:cNvPr id="3" name="Picture 2"/>
          <p:cNvPicPr>
            <a:picLocks noChangeAspect="1"/>
          </p:cNvPicPr>
          <p:nvPr/>
        </p:nvPicPr>
        <p:blipFill>
          <a:blip r:embed="rId2"/>
          <a:stretch>
            <a:fillRect/>
          </a:stretch>
        </p:blipFill>
        <p:spPr>
          <a:xfrm>
            <a:off x="0" y="1408176"/>
            <a:ext cx="6451600" cy="4394200"/>
          </a:xfrm>
          <a:prstGeom prst="rect">
            <a:avLst/>
          </a:prstGeom>
        </p:spPr>
      </p:pic>
      <p:sp>
        <p:nvSpPr>
          <p:cNvPr id="4" name="TextBox 3"/>
          <p:cNvSpPr txBox="1"/>
          <p:nvPr/>
        </p:nvSpPr>
        <p:spPr>
          <a:xfrm>
            <a:off x="6248065" y="1824907"/>
            <a:ext cx="2715281" cy="3693319"/>
          </a:xfrm>
          <a:prstGeom prst="rect">
            <a:avLst/>
          </a:prstGeom>
          <a:noFill/>
        </p:spPr>
        <p:txBody>
          <a:bodyPr wrap="square" rtlCol="0">
            <a:spAutoFit/>
          </a:bodyPr>
          <a:lstStyle/>
          <a:p>
            <a:r>
              <a:rPr lang="en-US" dirty="0" smtClean="0"/>
              <a:t>The Earth’s mass is</a:t>
            </a:r>
          </a:p>
          <a:p>
            <a:r>
              <a:rPr lang="en-US" dirty="0" smtClean="0"/>
              <a:t>5.98 x 10</a:t>
            </a:r>
            <a:r>
              <a:rPr lang="en-US" baseline="30000" dirty="0" smtClean="0"/>
              <a:t>24</a:t>
            </a:r>
            <a:r>
              <a:rPr lang="en-US" dirty="0" smtClean="0"/>
              <a:t> kg.</a:t>
            </a:r>
          </a:p>
          <a:p>
            <a:endParaRPr lang="en-US" dirty="0"/>
          </a:p>
          <a:p>
            <a:r>
              <a:rPr lang="en-US" dirty="0" smtClean="0"/>
              <a:t>Although it is one of the smallest and least massive of the planets in our solar system, it is one of the most dense planets, with an average density of </a:t>
            </a:r>
          </a:p>
          <a:p>
            <a:r>
              <a:rPr lang="en-US" dirty="0" smtClean="0"/>
              <a:t>5.52 g/cc.  (Compare to Jupiter whose density is 1.33 g/cc, or Saturn: 0.687 g/cc)!  </a:t>
            </a:r>
            <a:endParaRPr lang="en-US" dirty="0"/>
          </a:p>
        </p:txBody>
      </p:sp>
      <p:sp>
        <p:nvSpPr>
          <p:cNvPr id="7" name="Rectangle 6"/>
          <p:cNvSpPr/>
          <p:nvPr/>
        </p:nvSpPr>
        <p:spPr>
          <a:xfrm>
            <a:off x="4124119" y="2967335"/>
            <a:ext cx="895761"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24</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TextBox 4"/>
          <p:cNvSpPr txBox="1"/>
          <p:nvPr/>
        </p:nvSpPr>
        <p:spPr>
          <a:xfrm>
            <a:off x="620182" y="5669462"/>
            <a:ext cx="7575086" cy="1200329"/>
          </a:xfrm>
          <a:prstGeom prst="rect">
            <a:avLst/>
          </a:prstGeom>
          <a:noFill/>
        </p:spPr>
        <p:txBody>
          <a:bodyPr wrap="square" rtlCol="0">
            <a:spAutoFit/>
          </a:bodyPr>
          <a:lstStyle/>
          <a:p>
            <a:r>
              <a:rPr lang="en-US" dirty="0" smtClean="0"/>
              <a:t>However, as you can see, variations in mass means that the density of the different layers can vary, leading to a dynamic system capable of transmitting energy in several ways, having to do with their composition, temperature, and pressure.  (These parameters will be treated in other modules.)</a:t>
            </a:r>
            <a:endParaRPr lang="en-US" dirty="0"/>
          </a:p>
        </p:txBody>
      </p:sp>
    </p:spTree>
    <p:extLst>
      <p:ext uri="{BB962C8B-B14F-4D97-AF65-F5344CB8AC3E}">
        <p14:creationId xmlns:p14="http://schemas.microsoft.com/office/powerpoint/2010/main" val="401384885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pic>
        <p:nvPicPr>
          <p:cNvPr id="6" name="Picture 5"/>
          <p:cNvPicPr>
            <a:picLocks noChangeAspect="1"/>
          </p:cNvPicPr>
          <p:nvPr/>
        </p:nvPicPr>
        <p:blipFill>
          <a:blip r:embed="rId2"/>
          <a:stretch>
            <a:fillRect/>
          </a:stretch>
        </p:blipFill>
        <p:spPr>
          <a:xfrm>
            <a:off x="2959100" y="1533615"/>
            <a:ext cx="6184900" cy="3403600"/>
          </a:xfrm>
          <a:prstGeom prst="rect">
            <a:avLst/>
          </a:prstGeom>
        </p:spPr>
      </p:pic>
      <p:pic>
        <p:nvPicPr>
          <p:cNvPr id="8" name="Picture 7"/>
          <p:cNvPicPr>
            <a:picLocks noChangeAspect="1"/>
          </p:cNvPicPr>
          <p:nvPr/>
        </p:nvPicPr>
        <p:blipFill>
          <a:blip r:embed="rId3"/>
          <a:stretch>
            <a:fillRect/>
          </a:stretch>
        </p:blipFill>
        <p:spPr>
          <a:xfrm>
            <a:off x="222250" y="4810215"/>
            <a:ext cx="5883139" cy="2047785"/>
          </a:xfrm>
          <a:prstGeom prst="rect">
            <a:avLst/>
          </a:prstGeom>
        </p:spPr>
      </p:pic>
      <p:sp>
        <p:nvSpPr>
          <p:cNvPr id="9" name="TextBox 8"/>
          <p:cNvSpPr txBox="1"/>
          <p:nvPr/>
        </p:nvSpPr>
        <p:spPr>
          <a:xfrm>
            <a:off x="222250" y="1670894"/>
            <a:ext cx="3905250" cy="3139321"/>
          </a:xfrm>
          <a:prstGeom prst="rect">
            <a:avLst/>
          </a:prstGeom>
          <a:noFill/>
        </p:spPr>
        <p:txBody>
          <a:bodyPr wrap="square" rtlCol="0">
            <a:spAutoFit/>
          </a:bodyPr>
          <a:lstStyle/>
          <a:p>
            <a:r>
              <a:rPr lang="en-US" dirty="0" smtClean="0"/>
              <a:t>The depth of each layer is given in the chart below.</a:t>
            </a:r>
          </a:p>
          <a:p>
            <a:endParaRPr lang="en-US" dirty="0"/>
          </a:p>
          <a:p>
            <a:r>
              <a:rPr lang="en-US" dirty="0" smtClean="0"/>
              <a:t>The Earth is held together by gravitational forces that keep the Earth from breaking apart.</a:t>
            </a:r>
          </a:p>
          <a:p>
            <a:endParaRPr lang="en-US" dirty="0"/>
          </a:p>
          <a:p>
            <a:r>
              <a:rPr lang="en-US" dirty="0" smtClean="0"/>
              <a:t>However, like going deeper into water, these forces increase with depth, thus increasing the pressure as you go deeper into the Earth.</a:t>
            </a:r>
            <a:endParaRPr lang="en-US" dirty="0"/>
          </a:p>
        </p:txBody>
      </p:sp>
    </p:spTree>
    <p:extLst>
      <p:ext uri="{BB962C8B-B14F-4D97-AF65-F5344CB8AC3E}">
        <p14:creationId xmlns:p14="http://schemas.microsoft.com/office/powerpoint/2010/main" val="309612646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pic>
        <p:nvPicPr>
          <p:cNvPr id="6" name="Picture 5"/>
          <p:cNvPicPr>
            <a:picLocks noChangeAspect="1"/>
          </p:cNvPicPr>
          <p:nvPr/>
        </p:nvPicPr>
        <p:blipFill>
          <a:blip r:embed="rId2"/>
          <a:stretch>
            <a:fillRect/>
          </a:stretch>
        </p:blipFill>
        <p:spPr>
          <a:xfrm>
            <a:off x="2959100" y="1501955"/>
            <a:ext cx="6184900" cy="3403600"/>
          </a:xfrm>
          <a:prstGeom prst="rect">
            <a:avLst/>
          </a:prstGeom>
        </p:spPr>
      </p:pic>
      <p:pic>
        <p:nvPicPr>
          <p:cNvPr id="8" name="Picture 7"/>
          <p:cNvPicPr>
            <a:picLocks noChangeAspect="1"/>
          </p:cNvPicPr>
          <p:nvPr/>
        </p:nvPicPr>
        <p:blipFill>
          <a:blip r:embed="rId3"/>
          <a:stretch>
            <a:fillRect/>
          </a:stretch>
        </p:blipFill>
        <p:spPr>
          <a:xfrm>
            <a:off x="222250" y="4810215"/>
            <a:ext cx="5883139" cy="2047785"/>
          </a:xfrm>
          <a:prstGeom prst="rect">
            <a:avLst/>
          </a:prstGeom>
        </p:spPr>
      </p:pic>
      <p:sp>
        <p:nvSpPr>
          <p:cNvPr id="9" name="TextBox 8"/>
          <p:cNvSpPr txBox="1"/>
          <p:nvPr/>
        </p:nvSpPr>
        <p:spPr>
          <a:xfrm>
            <a:off x="222250" y="1670894"/>
            <a:ext cx="3905250" cy="3139321"/>
          </a:xfrm>
          <a:prstGeom prst="rect">
            <a:avLst/>
          </a:prstGeom>
          <a:noFill/>
        </p:spPr>
        <p:txBody>
          <a:bodyPr wrap="square" rtlCol="0">
            <a:spAutoFit/>
          </a:bodyPr>
          <a:lstStyle/>
          <a:p>
            <a:r>
              <a:rPr lang="en-US" dirty="0" smtClean="0"/>
              <a:t>The depth of each layer is given in the chart below.</a:t>
            </a:r>
          </a:p>
          <a:p>
            <a:endParaRPr lang="en-US" dirty="0"/>
          </a:p>
          <a:p>
            <a:r>
              <a:rPr lang="en-US" dirty="0" smtClean="0"/>
              <a:t>The Earth is held together by gravitational forces that keep the Earth from breaking apart.</a:t>
            </a:r>
          </a:p>
          <a:p>
            <a:endParaRPr lang="en-US" dirty="0"/>
          </a:p>
          <a:p>
            <a:r>
              <a:rPr lang="en-US" dirty="0" smtClean="0"/>
              <a:t>However, like going deeper into water, these forces increase with depth, thus increasing the pressure as you go deeper into the Earth.</a:t>
            </a:r>
            <a:endParaRPr lang="en-US" dirty="0"/>
          </a:p>
        </p:txBody>
      </p:sp>
      <p:sp>
        <p:nvSpPr>
          <p:cNvPr id="4" name="TextBox 3"/>
          <p:cNvSpPr txBox="1"/>
          <p:nvPr/>
        </p:nvSpPr>
        <p:spPr>
          <a:xfrm>
            <a:off x="6254750" y="5223055"/>
            <a:ext cx="2682875" cy="1015663"/>
          </a:xfrm>
          <a:prstGeom prst="rect">
            <a:avLst/>
          </a:prstGeom>
          <a:noFill/>
        </p:spPr>
        <p:txBody>
          <a:bodyPr wrap="square" rtlCol="0">
            <a:spAutoFit/>
          </a:bodyPr>
          <a:lstStyle/>
          <a:p>
            <a:r>
              <a:rPr lang="en-US" sz="2000" b="1" dirty="0" smtClean="0"/>
              <a:t>Increased pressures means increased temperatures!</a:t>
            </a:r>
            <a:endParaRPr lang="en-US" sz="2000" b="1" dirty="0"/>
          </a:p>
        </p:txBody>
      </p:sp>
    </p:spTree>
    <p:extLst>
      <p:ext uri="{BB962C8B-B14F-4D97-AF65-F5344CB8AC3E}">
        <p14:creationId xmlns:p14="http://schemas.microsoft.com/office/powerpoint/2010/main" val="79677169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pic>
        <p:nvPicPr>
          <p:cNvPr id="10" name="Picture 9"/>
          <p:cNvPicPr>
            <a:picLocks noChangeAspect="1"/>
          </p:cNvPicPr>
          <p:nvPr/>
        </p:nvPicPr>
        <p:blipFill>
          <a:blip r:embed="rId3"/>
          <a:stretch>
            <a:fillRect/>
          </a:stretch>
        </p:blipFill>
        <p:spPr>
          <a:xfrm>
            <a:off x="0" y="1534570"/>
            <a:ext cx="3352800" cy="4470400"/>
          </a:xfrm>
          <a:prstGeom prst="rect">
            <a:avLst/>
          </a:prstGeom>
        </p:spPr>
      </p:pic>
      <p:sp>
        <p:nvSpPr>
          <p:cNvPr id="11" name="TextBox 10"/>
          <p:cNvSpPr txBox="1"/>
          <p:nvPr/>
        </p:nvSpPr>
        <p:spPr>
          <a:xfrm>
            <a:off x="3352800" y="1774742"/>
            <a:ext cx="5613331" cy="4093428"/>
          </a:xfrm>
          <a:prstGeom prst="rect">
            <a:avLst/>
          </a:prstGeom>
          <a:noFill/>
        </p:spPr>
        <p:txBody>
          <a:bodyPr wrap="square" rtlCol="0">
            <a:spAutoFit/>
          </a:bodyPr>
          <a:lstStyle/>
          <a:p>
            <a:r>
              <a:rPr lang="en-US" sz="1400" b="1" i="1" dirty="0" smtClean="0"/>
              <a:t>Here is what the temperature range of the various layers looks like.</a:t>
            </a:r>
          </a:p>
          <a:p>
            <a:endParaRPr lang="en-US" sz="1400" b="1" i="1" dirty="0"/>
          </a:p>
          <a:p>
            <a:r>
              <a:rPr lang="en-US" sz="1400" b="1" i="1" dirty="0" smtClean="0"/>
              <a:t>Temperature and pressure deviations are used to define subdivisions in our basic layers, indicating a transition from one layer to another.</a:t>
            </a:r>
          </a:p>
          <a:p>
            <a:endParaRPr lang="en-US" sz="1400" dirty="0"/>
          </a:p>
          <a:p>
            <a:r>
              <a:rPr lang="en-US" sz="1400" dirty="0" smtClean="0"/>
              <a:t>The Crust and Rigid part of the Upper Mantle are known as the </a:t>
            </a:r>
            <a:r>
              <a:rPr lang="en-US" sz="1400" b="1" dirty="0" smtClean="0"/>
              <a:t>LITHOSPHERE</a:t>
            </a:r>
            <a:r>
              <a:rPr lang="en-US" sz="1400" dirty="0" smtClean="0"/>
              <a:t>.</a:t>
            </a:r>
          </a:p>
          <a:p>
            <a:endParaRPr lang="en-US" sz="1400" dirty="0"/>
          </a:p>
          <a:p>
            <a:r>
              <a:rPr lang="en-US" sz="1400" dirty="0" smtClean="0"/>
              <a:t>The liquid (or flowing) part of the Upper Mantle just below the lithosphere is called the </a:t>
            </a:r>
            <a:r>
              <a:rPr lang="en-US" sz="1400" b="1" dirty="0" smtClean="0"/>
              <a:t>ASTHENOSPHERE</a:t>
            </a:r>
            <a:r>
              <a:rPr lang="en-US" dirty="0" smtClean="0"/>
              <a:t>.</a:t>
            </a:r>
          </a:p>
          <a:p>
            <a:endParaRPr lang="en-US" dirty="0" smtClean="0"/>
          </a:p>
          <a:p>
            <a:r>
              <a:rPr lang="en-US" sz="1400" dirty="0" smtClean="0"/>
              <a:t>This is then followed by a semi-rigid layer, which defines the inner </a:t>
            </a:r>
            <a:r>
              <a:rPr lang="en-US" sz="1400" b="1" dirty="0" smtClean="0"/>
              <a:t>(LOWER) MANTLE</a:t>
            </a:r>
            <a:r>
              <a:rPr lang="en-US" sz="1400" dirty="0" smtClean="0"/>
              <a:t>.</a:t>
            </a:r>
          </a:p>
          <a:p>
            <a:endParaRPr lang="en-US" sz="1400" dirty="0"/>
          </a:p>
          <a:p>
            <a:r>
              <a:rPr lang="en-US" sz="1400" dirty="0" smtClean="0"/>
              <a:t>The </a:t>
            </a:r>
            <a:r>
              <a:rPr lang="en-US" sz="1400" b="1" i="1" dirty="0" smtClean="0"/>
              <a:t>Molten Outer Core </a:t>
            </a:r>
            <a:r>
              <a:rPr lang="en-US" sz="1400" dirty="0" smtClean="0"/>
              <a:t>extends nearly 2000 km beneath that, followed by</a:t>
            </a:r>
          </a:p>
          <a:p>
            <a:endParaRPr lang="en-US" sz="1400" b="1" dirty="0"/>
          </a:p>
          <a:p>
            <a:r>
              <a:rPr lang="en-US" sz="1400" b="1" dirty="0" smtClean="0"/>
              <a:t>A SOLID INNER CORE! (Roughly about the size of the Moon!)</a:t>
            </a:r>
          </a:p>
          <a:p>
            <a:endParaRPr lang="en-US" sz="1400" dirty="0"/>
          </a:p>
        </p:txBody>
      </p:sp>
      <p:sp>
        <p:nvSpPr>
          <p:cNvPr id="3" name="TextBox 2"/>
          <p:cNvSpPr txBox="1"/>
          <p:nvPr/>
        </p:nvSpPr>
        <p:spPr>
          <a:xfrm>
            <a:off x="1573274" y="6223000"/>
            <a:ext cx="6651099" cy="338554"/>
          </a:xfrm>
          <a:prstGeom prst="rect">
            <a:avLst/>
          </a:prstGeom>
          <a:noFill/>
        </p:spPr>
        <p:txBody>
          <a:bodyPr wrap="square" rtlCol="0">
            <a:spAutoFit/>
          </a:bodyPr>
          <a:lstStyle/>
          <a:p>
            <a:r>
              <a:rPr lang="en-US" sz="1600" b="1" i="1" dirty="0" smtClean="0"/>
              <a:t>As hot as the surface of the sun is, the center of the Earth is just as hot!  </a:t>
            </a:r>
            <a:endParaRPr lang="en-US" sz="1600" b="1" i="1" dirty="0"/>
          </a:p>
        </p:txBody>
      </p:sp>
    </p:spTree>
    <p:extLst>
      <p:ext uri="{BB962C8B-B14F-4D97-AF65-F5344CB8AC3E}">
        <p14:creationId xmlns:p14="http://schemas.microsoft.com/office/powerpoint/2010/main" val="271609803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pic>
        <p:nvPicPr>
          <p:cNvPr id="10" name="Picture 9"/>
          <p:cNvPicPr>
            <a:picLocks noChangeAspect="1"/>
          </p:cNvPicPr>
          <p:nvPr/>
        </p:nvPicPr>
        <p:blipFill>
          <a:blip r:embed="rId2"/>
          <a:stretch>
            <a:fillRect/>
          </a:stretch>
        </p:blipFill>
        <p:spPr>
          <a:xfrm>
            <a:off x="0" y="1534570"/>
            <a:ext cx="3352800" cy="4470400"/>
          </a:xfrm>
          <a:prstGeom prst="rect">
            <a:avLst/>
          </a:prstGeom>
        </p:spPr>
      </p:pic>
      <p:sp>
        <p:nvSpPr>
          <p:cNvPr id="11" name="TextBox 10"/>
          <p:cNvSpPr txBox="1"/>
          <p:nvPr/>
        </p:nvSpPr>
        <p:spPr>
          <a:xfrm>
            <a:off x="3352800" y="1774742"/>
            <a:ext cx="5613331" cy="4093428"/>
          </a:xfrm>
          <a:prstGeom prst="rect">
            <a:avLst/>
          </a:prstGeom>
          <a:noFill/>
        </p:spPr>
        <p:txBody>
          <a:bodyPr wrap="square" rtlCol="0">
            <a:spAutoFit/>
          </a:bodyPr>
          <a:lstStyle/>
          <a:p>
            <a:r>
              <a:rPr lang="en-US" sz="1400" b="1" i="1" dirty="0" smtClean="0"/>
              <a:t>Here is what the temperature range of the various layers looks like.</a:t>
            </a:r>
          </a:p>
          <a:p>
            <a:endParaRPr lang="en-US" sz="1400" b="1" i="1" dirty="0"/>
          </a:p>
          <a:p>
            <a:r>
              <a:rPr lang="en-US" sz="1400" b="1" i="1" dirty="0" smtClean="0"/>
              <a:t>Temperature and pressure deviations are used to define subdivisions in our basic layers, indicating a transition from one layer to another.</a:t>
            </a:r>
          </a:p>
          <a:p>
            <a:endParaRPr lang="en-US" sz="1400" dirty="0"/>
          </a:p>
          <a:p>
            <a:r>
              <a:rPr lang="en-US" sz="1400" dirty="0" smtClean="0"/>
              <a:t>The Crust and Rigid part of the Upper Mantle are known as the </a:t>
            </a:r>
            <a:r>
              <a:rPr lang="en-US" sz="1400" b="1" dirty="0" smtClean="0"/>
              <a:t>LITHOSPHERE</a:t>
            </a:r>
            <a:r>
              <a:rPr lang="en-US" sz="1400" dirty="0" smtClean="0"/>
              <a:t>.</a:t>
            </a:r>
          </a:p>
          <a:p>
            <a:endParaRPr lang="en-US" sz="1400" dirty="0"/>
          </a:p>
          <a:p>
            <a:r>
              <a:rPr lang="en-US" sz="1400" dirty="0" smtClean="0"/>
              <a:t>The liquid (or flowing) part of the Upper Mantle just below the lithosphere is called the </a:t>
            </a:r>
            <a:r>
              <a:rPr lang="en-US" sz="1400" b="1" dirty="0" smtClean="0"/>
              <a:t>ASTHENOSPHERE</a:t>
            </a:r>
            <a:r>
              <a:rPr lang="en-US" dirty="0" smtClean="0"/>
              <a:t>.</a:t>
            </a:r>
          </a:p>
          <a:p>
            <a:endParaRPr lang="en-US" dirty="0" smtClean="0"/>
          </a:p>
          <a:p>
            <a:r>
              <a:rPr lang="en-US" sz="1400" dirty="0" smtClean="0"/>
              <a:t>This is then followed by a semi-rigid layer, which defines the inner </a:t>
            </a:r>
            <a:r>
              <a:rPr lang="en-US" sz="1400" b="1" dirty="0" smtClean="0"/>
              <a:t>(LOWER) MANTLE</a:t>
            </a:r>
            <a:r>
              <a:rPr lang="en-US" sz="1400" dirty="0" smtClean="0"/>
              <a:t>.</a:t>
            </a:r>
          </a:p>
          <a:p>
            <a:endParaRPr lang="en-US" sz="1400" dirty="0"/>
          </a:p>
          <a:p>
            <a:r>
              <a:rPr lang="en-US" sz="1400" dirty="0" smtClean="0"/>
              <a:t>The </a:t>
            </a:r>
            <a:r>
              <a:rPr lang="en-US" sz="1400" b="1" i="1" dirty="0" smtClean="0"/>
              <a:t>Molten Outer Core </a:t>
            </a:r>
            <a:r>
              <a:rPr lang="en-US" sz="1400" dirty="0" smtClean="0"/>
              <a:t>extends nearly 2000 km beneath that, followed by</a:t>
            </a:r>
          </a:p>
          <a:p>
            <a:endParaRPr lang="en-US" sz="1400" b="1" dirty="0"/>
          </a:p>
          <a:p>
            <a:r>
              <a:rPr lang="en-US" sz="1400" b="1" dirty="0" smtClean="0"/>
              <a:t>A SOLID INNER CORE! (Roughly about the size of the Moon!)</a:t>
            </a:r>
          </a:p>
          <a:p>
            <a:endParaRPr lang="en-US" sz="1400" dirty="0"/>
          </a:p>
        </p:txBody>
      </p:sp>
      <p:sp>
        <p:nvSpPr>
          <p:cNvPr id="3" name="TextBox 2"/>
          <p:cNvSpPr txBox="1"/>
          <p:nvPr/>
        </p:nvSpPr>
        <p:spPr>
          <a:xfrm>
            <a:off x="317471" y="6178246"/>
            <a:ext cx="8369329" cy="646331"/>
          </a:xfrm>
          <a:prstGeom prst="rect">
            <a:avLst/>
          </a:prstGeom>
          <a:noFill/>
        </p:spPr>
        <p:txBody>
          <a:bodyPr wrap="square" rtlCol="0">
            <a:spAutoFit/>
          </a:bodyPr>
          <a:lstStyle/>
          <a:p>
            <a:r>
              <a:rPr lang="en-US" dirty="0" smtClean="0"/>
              <a:t>These seemingly alternating layers of liquids, </a:t>
            </a:r>
            <a:r>
              <a:rPr lang="en-US" dirty="0" err="1" smtClean="0"/>
              <a:t>moltens</a:t>
            </a:r>
            <a:r>
              <a:rPr lang="en-US" dirty="0" smtClean="0"/>
              <a:t>, and solids indicate that the physical and chemical composition of these substances must vary accordingly.  </a:t>
            </a:r>
            <a:endParaRPr lang="en-US" dirty="0"/>
          </a:p>
        </p:txBody>
      </p:sp>
    </p:spTree>
    <p:extLst>
      <p:ext uri="{BB962C8B-B14F-4D97-AF65-F5344CB8AC3E}">
        <p14:creationId xmlns:p14="http://schemas.microsoft.com/office/powerpoint/2010/main" val="163419598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3" name="Content Placeholder 2"/>
          <p:cNvSpPr>
            <a:spLocks noGrp="1"/>
          </p:cNvSpPr>
          <p:nvPr>
            <p:ph idx="1"/>
          </p:nvPr>
        </p:nvSpPr>
        <p:spPr/>
        <p:txBody>
          <a:bodyPr/>
          <a:lstStyle/>
          <a:p>
            <a:pPr marL="118872" indent="0">
              <a:buNone/>
            </a:pPr>
            <a:r>
              <a:rPr lang="en-US" dirty="0" smtClean="0"/>
              <a:t>Pre-Modular Questions:</a:t>
            </a:r>
            <a:endParaRPr lang="en-US" dirty="0"/>
          </a:p>
        </p:txBody>
      </p:sp>
    </p:spTree>
    <p:extLst>
      <p:ext uri="{BB962C8B-B14F-4D97-AF65-F5344CB8AC3E}">
        <p14:creationId xmlns:p14="http://schemas.microsoft.com/office/powerpoint/2010/main" val="109332045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pic>
        <p:nvPicPr>
          <p:cNvPr id="4" name="Picture 3"/>
          <p:cNvPicPr>
            <a:picLocks noChangeAspect="1"/>
          </p:cNvPicPr>
          <p:nvPr/>
        </p:nvPicPr>
        <p:blipFill>
          <a:blip r:embed="rId2"/>
          <a:stretch>
            <a:fillRect/>
          </a:stretch>
        </p:blipFill>
        <p:spPr>
          <a:xfrm>
            <a:off x="0" y="1408176"/>
            <a:ext cx="9144000" cy="5449824"/>
          </a:xfrm>
          <a:prstGeom prst="rect">
            <a:avLst/>
          </a:prstGeom>
        </p:spPr>
      </p:pic>
    </p:spTree>
    <p:extLst>
      <p:ext uri="{BB962C8B-B14F-4D97-AF65-F5344CB8AC3E}">
        <p14:creationId xmlns:p14="http://schemas.microsoft.com/office/powerpoint/2010/main" val="700580329"/>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3" name="TextBox 2"/>
          <p:cNvSpPr txBox="1"/>
          <p:nvPr/>
        </p:nvSpPr>
        <p:spPr>
          <a:xfrm>
            <a:off x="1723714" y="3310889"/>
            <a:ext cx="6244683" cy="584776"/>
          </a:xfrm>
          <a:prstGeom prst="rect">
            <a:avLst/>
          </a:prstGeom>
          <a:noFill/>
        </p:spPr>
        <p:txBody>
          <a:bodyPr wrap="square" rtlCol="0">
            <a:spAutoFit/>
          </a:bodyPr>
          <a:lstStyle/>
          <a:p>
            <a:r>
              <a:rPr lang="en-US" sz="3200" b="1" dirty="0" smtClean="0"/>
              <a:t>So, how do we know all this?</a:t>
            </a:r>
            <a:endParaRPr lang="en-US" sz="3200" b="1" dirty="0"/>
          </a:p>
        </p:txBody>
      </p:sp>
    </p:spTree>
    <p:extLst>
      <p:ext uri="{BB962C8B-B14F-4D97-AF65-F5344CB8AC3E}">
        <p14:creationId xmlns:p14="http://schemas.microsoft.com/office/powerpoint/2010/main" val="1632090770"/>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pic>
        <p:nvPicPr>
          <p:cNvPr id="4" name="Picture 3"/>
          <p:cNvPicPr>
            <a:picLocks noChangeAspect="1"/>
          </p:cNvPicPr>
          <p:nvPr/>
        </p:nvPicPr>
        <p:blipFill>
          <a:blip r:embed="rId2"/>
          <a:stretch>
            <a:fillRect/>
          </a:stretch>
        </p:blipFill>
        <p:spPr>
          <a:xfrm>
            <a:off x="163285" y="1535176"/>
            <a:ext cx="2641600" cy="2070100"/>
          </a:xfrm>
          <a:prstGeom prst="rect">
            <a:avLst/>
          </a:prstGeom>
        </p:spPr>
      </p:pic>
      <p:sp>
        <p:nvSpPr>
          <p:cNvPr id="5" name="TextBox 4"/>
          <p:cNvSpPr txBox="1"/>
          <p:nvPr/>
        </p:nvSpPr>
        <p:spPr>
          <a:xfrm>
            <a:off x="3102429" y="1814286"/>
            <a:ext cx="5769428" cy="1754327"/>
          </a:xfrm>
          <a:prstGeom prst="rect">
            <a:avLst/>
          </a:prstGeom>
          <a:noFill/>
        </p:spPr>
        <p:txBody>
          <a:bodyPr wrap="square" rtlCol="0">
            <a:spAutoFit/>
          </a:bodyPr>
          <a:lstStyle/>
          <a:p>
            <a:r>
              <a:rPr lang="en-US" dirty="0"/>
              <a:t>Echo-sounding techniques are used to explore the Earth's crust. Images, similar to sonograms, are produced. A sonogram in the crust is called a seismic reflection. </a:t>
            </a:r>
            <a:r>
              <a:rPr lang="en-US" dirty="0" smtClean="0"/>
              <a:t>Seismic </a:t>
            </a:r>
            <a:r>
              <a:rPr lang="en-US" dirty="0"/>
              <a:t>waves from "small explosions or thumper trucks" return echoes from rock layers. Seismographs pick up these echoes. </a:t>
            </a:r>
          </a:p>
        </p:txBody>
      </p:sp>
      <p:sp>
        <p:nvSpPr>
          <p:cNvPr id="6" name="TextBox 5"/>
          <p:cNvSpPr txBox="1"/>
          <p:nvPr/>
        </p:nvSpPr>
        <p:spPr>
          <a:xfrm>
            <a:off x="5223" y="3568613"/>
            <a:ext cx="3212945" cy="3323987"/>
          </a:xfrm>
          <a:prstGeom prst="rect">
            <a:avLst/>
          </a:prstGeom>
          <a:noFill/>
        </p:spPr>
        <p:txBody>
          <a:bodyPr wrap="square" rtlCol="0">
            <a:spAutoFit/>
          </a:bodyPr>
          <a:lstStyle/>
          <a:p>
            <a:r>
              <a:rPr lang="en-US" sz="1400" dirty="0"/>
              <a:t>The </a:t>
            </a:r>
            <a:r>
              <a:rPr lang="en-US" sz="1400" dirty="0" smtClean="0"/>
              <a:t>Earth’s </a:t>
            </a:r>
            <a:r>
              <a:rPr lang="en-US" sz="1400" dirty="0"/>
              <a:t>crust is the outermost layer of the Earth. It is covered with continental crust and oceanic crust. Rising plumes of heat from the Earth's core cause the </a:t>
            </a:r>
            <a:r>
              <a:rPr lang="en-US" sz="1400" dirty="0" smtClean="0"/>
              <a:t>“plates”* </a:t>
            </a:r>
            <a:r>
              <a:rPr lang="en-US" sz="1400" dirty="0"/>
              <a:t>to move. The convection currents cause the plates to collide and move apart</a:t>
            </a:r>
            <a:r>
              <a:rPr lang="en-US" sz="1400" dirty="0" smtClean="0"/>
              <a:t>.</a:t>
            </a:r>
          </a:p>
          <a:p>
            <a:r>
              <a:rPr lang="en-US" sz="1400" dirty="0" smtClean="0"/>
              <a:t> </a:t>
            </a:r>
            <a:r>
              <a:rPr lang="en-US" sz="1400" dirty="0"/>
              <a:t>Other plates move horizontally past another plate. All plate movement at these boundaries cause both large and small earthquakes. </a:t>
            </a:r>
          </a:p>
          <a:p>
            <a:r>
              <a:rPr lang="en-US" sz="1400" dirty="0" smtClean="0"/>
              <a:t>*A ”plate” is </a:t>
            </a:r>
            <a:r>
              <a:rPr lang="en-US" sz="1400" dirty="0"/>
              <a:t>a massive, irregularly shaped slab of solid rock, generally composed of both continental and oceanic </a:t>
            </a:r>
            <a:r>
              <a:rPr lang="en-US" sz="1400" dirty="0" smtClean="0"/>
              <a:t>lithosphere</a:t>
            </a:r>
            <a:endParaRPr lang="en-US" sz="1400" dirty="0"/>
          </a:p>
        </p:txBody>
      </p:sp>
      <p:pic>
        <p:nvPicPr>
          <p:cNvPr id="7" name="Picture 6"/>
          <p:cNvPicPr>
            <a:picLocks noChangeAspect="1"/>
          </p:cNvPicPr>
          <p:nvPr/>
        </p:nvPicPr>
        <p:blipFill>
          <a:blip r:embed="rId3"/>
          <a:stretch>
            <a:fillRect/>
          </a:stretch>
        </p:blipFill>
        <p:spPr>
          <a:xfrm>
            <a:off x="3102429" y="3605276"/>
            <a:ext cx="5981700" cy="3136900"/>
          </a:xfrm>
          <a:prstGeom prst="rect">
            <a:avLst/>
          </a:prstGeom>
        </p:spPr>
      </p:pic>
    </p:spTree>
    <p:extLst>
      <p:ext uri="{BB962C8B-B14F-4D97-AF65-F5344CB8AC3E}">
        <p14:creationId xmlns:p14="http://schemas.microsoft.com/office/powerpoint/2010/main" val="3457041106"/>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pic>
        <p:nvPicPr>
          <p:cNvPr id="3" name="Picture 2"/>
          <p:cNvPicPr>
            <a:picLocks noChangeAspect="1"/>
          </p:cNvPicPr>
          <p:nvPr/>
        </p:nvPicPr>
        <p:blipFill>
          <a:blip r:embed="rId2"/>
          <a:stretch>
            <a:fillRect/>
          </a:stretch>
        </p:blipFill>
        <p:spPr>
          <a:xfrm>
            <a:off x="0" y="1408176"/>
            <a:ext cx="5342965" cy="3512864"/>
          </a:xfrm>
          <a:prstGeom prst="rect">
            <a:avLst/>
          </a:prstGeom>
        </p:spPr>
      </p:pic>
      <p:sp>
        <p:nvSpPr>
          <p:cNvPr id="8" name="TextBox 7"/>
          <p:cNvSpPr txBox="1"/>
          <p:nvPr/>
        </p:nvSpPr>
        <p:spPr>
          <a:xfrm>
            <a:off x="5498353" y="2000444"/>
            <a:ext cx="3511176" cy="3139321"/>
          </a:xfrm>
          <a:prstGeom prst="rect">
            <a:avLst/>
          </a:prstGeom>
          <a:noFill/>
        </p:spPr>
        <p:txBody>
          <a:bodyPr wrap="square" rtlCol="0">
            <a:spAutoFit/>
          </a:bodyPr>
          <a:lstStyle/>
          <a:p>
            <a:r>
              <a:rPr lang="en-US" dirty="0"/>
              <a:t>How do these massive slabs of solid rock float despite their tremendous weight? The answer lies in the composition of the rocks. Continental crust is composed of granitic rocks which are made up of relatively lightweight minerals such as quartz and feldspar. By contrast, oceanic crust is composed of basaltic rocks, which are much denser and </a:t>
            </a:r>
            <a:r>
              <a:rPr lang="en-US" dirty="0" smtClean="0"/>
              <a:t>heavier.</a:t>
            </a:r>
            <a:endParaRPr lang="en-US" dirty="0"/>
          </a:p>
        </p:txBody>
      </p:sp>
      <p:sp>
        <p:nvSpPr>
          <p:cNvPr id="9" name="TextBox 8"/>
          <p:cNvSpPr txBox="1"/>
          <p:nvPr/>
        </p:nvSpPr>
        <p:spPr>
          <a:xfrm>
            <a:off x="164353" y="5139765"/>
            <a:ext cx="8845176" cy="1754327"/>
          </a:xfrm>
          <a:prstGeom prst="rect">
            <a:avLst/>
          </a:prstGeom>
          <a:noFill/>
        </p:spPr>
        <p:txBody>
          <a:bodyPr wrap="square" rtlCol="0">
            <a:spAutoFit/>
          </a:bodyPr>
          <a:lstStyle/>
          <a:p>
            <a:r>
              <a:rPr lang="en-US" dirty="0" smtClean="0"/>
              <a:t>The </a:t>
            </a:r>
            <a:r>
              <a:rPr lang="en-US" dirty="0"/>
              <a:t>variations in plate thickness are nature's way of partly compensating for the imbalance in the weight and density of the two types of crust. Because continental rocks are much lighter, the crust under the continents is much thicker (as much as 100 km) whereas the crust under the oceans is generally only about 5 km thick. Like icebergs, only the tips of which are visible above water, continents have deep "roots" to support their elevations.</a:t>
            </a:r>
          </a:p>
          <a:p>
            <a:endParaRPr lang="en-US" dirty="0"/>
          </a:p>
        </p:txBody>
      </p:sp>
      <p:sp>
        <p:nvSpPr>
          <p:cNvPr id="10" name="TextBox 9"/>
          <p:cNvSpPr txBox="1"/>
          <p:nvPr/>
        </p:nvSpPr>
        <p:spPr>
          <a:xfrm>
            <a:off x="6215530" y="1538941"/>
            <a:ext cx="1733176" cy="584776"/>
          </a:xfrm>
          <a:prstGeom prst="rect">
            <a:avLst/>
          </a:prstGeom>
          <a:noFill/>
        </p:spPr>
        <p:txBody>
          <a:bodyPr wrap="square" rtlCol="0">
            <a:spAutoFit/>
          </a:bodyPr>
          <a:lstStyle/>
          <a:p>
            <a:r>
              <a:rPr lang="en-US" sz="3200" b="1" dirty="0" smtClean="0"/>
              <a:t>PLATES</a:t>
            </a:r>
            <a:endParaRPr lang="en-US" sz="3200" b="1" dirty="0"/>
          </a:p>
        </p:txBody>
      </p:sp>
    </p:spTree>
    <p:extLst>
      <p:ext uri="{BB962C8B-B14F-4D97-AF65-F5344CB8AC3E}">
        <p14:creationId xmlns:p14="http://schemas.microsoft.com/office/powerpoint/2010/main" val="3028971616"/>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pic>
        <p:nvPicPr>
          <p:cNvPr id="3" name="Picture 2"/>
          <p:cNvPicPr>
            <a:picLocks noChangeAspect="1"/>
          </p:cNvPicPr>
          <p:nvPr/>
        </p:nvPicPr>
        <p:blipFill>
          <a:blip r:embed="rId2"/>
          <a:stretch>
            <a:fillRect/>
          </a:stretch>
        </p:blipFill>
        <p:spPr>
          <a:xfrm>
            <a:off x="5695421" y="1408176"/>
            <a:ext cx="3448579" cy="2267353"/>
          </a:xfrm>
          <a:prstGeom prst="rect">
            <a:avLst/>
          </a:prstGeom>
        </p:spPr>
      </p:pic>
      <p:pic>
        <p:nvPicPr>
          <p:cNvPr id="4" name="Picture 3"/>
          <p:cNvPicPr>
            <a:picLocks noChangeAspect="1"/>
          </p:cNvPicPr>
          <p:nvPr/>
        </p:nvPicPr>
        <p:blipFill>
          <a:blip r:embed="rId3"/>
          <a:stretch>
            <a:fillRect/>
          </a:stretch>
        </p:blipFill>
        <p:spPr>
          <a:xfrm>
            <a:off x="-1" y="2211294"/>
            <a:ext cx="5695421" cy="4285832"/>
          </a:xfrm>
          <a:prstGeom prst="rect">
            <a:avLst/>
          </a:prstGeom>
        </p:spPr>
      </p:pic>
      <p:sp>
        <p:nvSpPr>
          <p:cNvPr id="5" name="TextBox 4"/>
          <p:cNvSpPr txBox="1"/>
          <p:nvPr/>
        </p:nvSpPr>
        <p:spPr>
          <a:xfrm>
            <a:off x="1329765" y="1673412"/>
            <a:ext cx="3092823" cy="461665"/>
          </a:xfrm>
          <a:prstGeom prst="rect">
            <a:avLst/>
          </a:prstGeom>
          <a:noFill/>
        </p:spPr>
        <p:txBody>
          <a:bodyPr wrap="square" rtlCol="0">
            <a:spAutoFit/>
          </a:bodyPr>
          <a:lstStyle/>
          <a:p>
            <a:r>
              <a:rPr lang="en-US" sz="2400" b="1" i="1" dirty="0" smtClean="0"/>
              <a:t>PLATE “TECTONICS”</a:t>
            </a:r>
            <a:endParaRPr lang="en-US" sz="2400" b="1" i="1" dirty="0"/>
          </a:p>
        </p:txBody>
      </p:sp>
      <p:sp>
        <p:nvSpPr>
          <p:cNvPr id="6" name="TextBox 5"/>
          <p:cNvSpPr txBox="1"/>
          <p:nvPr/>
        </p:nvSpPr>
        <p:spPr>
          <a:xfrm>
            <a:off x="5695421" y="3914588"/>
            <a:ext cx="3299167" cy="2308324"/>
          </a:xfrm>
          <a:prstGeom prst="rect">
            <a:avLst/>
          </a:prstGeom>
          <a:noFill/>
        </p:spPr>
        <p:txBody>
          <a:bodyPr wrap="square" rtlCol="0">
            <a:spAutoFit/>
          </a:bodyPr>
          <a:lstStyle/>
          <a:p>
            <a:r>
              <a:rPr lang="en-US" dirty="0" smtClean="0"/>
              <a:t>The </a:t>
            </a:r>
            <a:r>
              <a:rPr lang="en-US" dirty="0"/>
              <a:t>word tectonics comes from a Greek word meaning “to build.” Tectonic plates are huge moving slabs that together make up Earth’s outer layer. Some span thousands of miles. In all, a dozen major plates cover Earth’s surface.</a:t>
            </a:r>
          </a:p>
        </p:txBody>
      </p:sp>
    </p:spTree>
    <p:extLst>
      <p:ext uri="{BB962C8B-B14F-4D97-AF65-F5344CB8AC3E}">
        <p14:creationId xmlns:p14="http://schemas.microsoft.com/office/powerpoint/2010/main" val="3102133239"/>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7" name="TextBox 6"/>
          <p:cNvSpPr txBox="1"/>
          <p:nvPr/>
        </p:nvSpPr>
        <p:spPr>
          <a:xfrm>
            <a:off x="597647" y="1807882"/>
            <a:ext cx="7171765" cy="923330"/>
          </a:xfrm>
          <a:prstGeom prst="rect">
            <a:avLst/>
          </a:prstGeom>
          <a:noFill/>
        </p:spPr>
        <p:txBody>
          <a:bodyPr wrap="square" rtlCol="0">
            <a:spAutoFit/>
          </a:bodyPr>
          <a:lstStyle/>
          <a:p>
            <a:r>
              <a:rPr lang="en-US" dirty="0"/>
              <a:t>Plates migrate atop Earth’s mantle. Think of the mantle as the </a:t>
            </a:r>
            <a:r>
              <a:rPr lang="en-US" dirty="0" smtClean="0"/>
              <a:t>top of the flesh of an avocado (but much hotter!!). </a:t>
            </a:r>
            <a:r>
              <a:rPr lang="en-US" dirty="0"/>
              <a:t>Temperatures there range from 1,000 to 3,700° Celsius (about 1,800 to 6,700° Fahrenheit).</a:t>
            </a:r>
          </a:p>
        </p:txBody>
      </p:sp>
      <p:pic>
        <p:nvPicPr>
          <p:cNvPr id="8" name="Picture 7"/>
          <p:cNvPicPr>
            <a:picLocks noChangeAspect="1"/>
          </p:cNvPicPr>
          <p:nvPr/>
        </p:nvPicPr>
        <p:blipFill>
          <a:blip r:embed="rId2"/>
          <a:stretch>
            <a:fillRect/>
          </a:stretch>
        </p:blipFill>
        <p:spPr>
          <a:xfrm>
            <a:off x="597647" y="2879332"/>
            <a:ext cx="5906247" cy="3904465"/>
          </a:xfrm>
          <a:prstGeom prst="rect">
            <a:avLst/>
          </a:prstGeom>
        </p:spPr>
      </p:pic>
      <p:sp>
        <p:nvSpPr>
          <p:cNvPr id="9" name="TextBox 8"/>
          <p:cNvSpPr txBox="1"/>
          <p:nvPr/>
        </p:nvSpPr>
        <p:spPr>
          <a:xfrm>
            <a:off x="6641352" y="2535685"/>
            <a:ext cx="2502647" cy="4616648"/>
          </a:xfrm>
          <a:prstGeom prst="rect">
            <a:avLst/>
          </a:prstGeom>
          <a:noFill/>
        </p:spPr>
        <p:txBody>
          <a:bodyPr wrap="square" rtlCol="0">
            <a:spAutoFit/>
          </a:bodyPr>
          <a:lstStyle/>
          <a:p>
            <a:r>
              <a:rPr lang="en-US" sz="1400" dirty="0"/>
              <a:t>The density of oceanic plates are approximately 3.3 grams per cubic centimeter. Continental crust is only 2.7 grams per cubic centimeter. When these two different types of plates meet the oceanic plate bends and begins to slip underneath the lighter continental plate forming a trench between the plates where they meet. </a:t>
            </a:r>
          </a:p>
          <a:p>
            <a:r>
              <a:rPr lang="en-US" sz="1400" dirty="0"/>
              <a:t>Density is why the continental crust always overrides the heavier oceanic crust. The oceanic crust melts as it forced downward beneath the continental crust. The rocks are recycled and form new igneous rocks when volcanoes erupt. </a:t>
            </a:r>
          </a:p>
          <a:p>
            <a:endParaRPr lang="en-US" sz="1400" dirty="0"/>
          </a:p>
        </p:txBody>
      </p:sp>
    </p:spTree>
    <p:extLst>
      <p:ext uri="{BB962C8B-B14F-4D97-AF65-F5344CB8AC3E}">
        <p14:creationId xmlns:p14="http://schemas.microsoft.com/office/powerpoint/2010/main" val="1939758078"/>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7" name="TextBox 6"/>
          <p:cNvSpPr txBox="1"/>
          <p:nvPr/>
        </p:nvSpPr>
        <p:spPr>
          <a:xfrm>
            <a:off x="915894" y="2100270"/>
            <a:ext cx="5314577" cy="584776"/>
          </a:xfrm>
          <a:prstGeom prst="rect">
            <a:avLst/>
          </a:prstGeom>
          <a:noFill/>
        </p:spPr>
        <p:txBody>
          <a:bodyPr wrap="square" rtlCol="0">
            <a:spAutoFit/>
          </a:bodyPr>
          <a:lstStyle/>
          <a:p>
            <a:r>
              <a:rPr lang="en-US" sz="3200" b="1" dirty="0"/>
              <a:t>How Plate Tectonics </a:t>
            </a:r>
            <a:r>
              <a:rPr lang="en-US" sz="3200" b="1" dirty="0" smtClean="0"/>
              <a:t>Works:</a:t>
            </a:r>
            <a:endParaRPr lang="en-US" sz="3200" b="1" dirty="0"/>
          </a:p>
        </p:txBody>
      </p:sp>
      <p:pic>
        <p:nvPicPr>
          <p:cNvPr id="8" name="Picture 7"/>
          <p:cNvPicPr>
            <a:picLocks noChangeAspect="1"/>
          </p:cNvPicPr>
          <p:nvPr/>
        </p:nvPicPr>
        <p:blipFill>
          <a:blip r:embed="rId2"/>
          <a:stretch>
            <a:fillRect/>
          </a:stretch>
        </p:blipFill>
        <p:spPr>
          <a:xfrm>
            <a:off x="597647" y="2879332"/>
            <a:ext cx="5906247" cy="3904465"/>
          </a:xfrm>
          <a:prstGeom prst="rect">
            <a:avLst/>
          </a:prstGeom>
        </p:spPr>
      </p:pic>
      <p:sp>
        <p:nvSpPr>
          <p:cNvPr id="3" name="TextBox 2"/>
          <p:cNvSpPr txBox="1"/>
          <p:nvPr/>
        </p:nvSpPr>
        <p:spPr>
          <a:xfrm>
            <a:off x="6633882" y="2988235"/>
            <a:ext cx="2330824" cy="3539431"/>
          </a:xfrm>
          <a:prstGeom prst="rect">
            <a:avLst/>
          </a:prstGeom>
          <a:noFill/>
        </p:spPr>
        <p:txBody>
          <a:bodyPr wrap="square" rtlCol="0">
            <a:spAutoFit/>
          </a:bodyPr>
          <a:lstStyle/>
          <a:p>
            <a:r>
              <a:rPr lang="en-US" sz="1400" dirty="0" smtClean="0"/>
              <a:t>1.  There </a:t>
            </a:r>
            <a:r>
              <a:rPr lang="en-US" sz="1400" dirty="0"/>
              <a:t>are two basic types of LITHOSPHERE: continental and oceanic. CONTINENTAL lithosphere has a low density because it is made of relatively light-weight minerals. OCEANIC lithosphere is denser than continental lithosphere because it is composed of heavier minerals. A plate may be made up entirely of oceanic or continental lithosphere, but most are partly oceanic and partly continental.</a:t>
            </a:r>
          </a:p>
        </p:txBody>
      </p:sp>
      <p:cxnSp>
        <p:nvCxnSpPr>
          <p:cNvPr id="5" name="Straight Arrow Connector 4"/>
          <p:cNvCxnSpPr/>
          <p:nvPr/>
        </p:nvCxnSpPr>
        <p:spPr>
          <a:xfrm flipH="1" flipV="1">
            <a:off x="4515556" y="3132667"/>
            <a:ext cx="2118326" cy="7055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38685715"/>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7" name="TextBox 6"/>
          <p:cNvSpPr txBox="1"/>
          <p:nvPr/>
        </p:nvSpPr>
        <p:spPr>
          <a:xfrm>
            <a:off x="915894" y="2100270"/>
            <a:ext cx="5314577" cy="584776"/>
          </a:xfrm>
          <a:prstGeom prst="rect">
            <a:avLst/>
          </a:prstGeom>
          <a:noFill/>
        </p:spPr>
        <p:txBody>
          <a:bodyPr wrap="square" rtlCol="0">
            <a:spAutoFit/>
          </a:bodyPr>
          <a:lstStyle/>
          <a:p>
            <a:r>
              <a:rPr lang="en-US" sz="3200" b="1" dirty="0"/>
              <a:t>How Plate Tectonics </a:t>
            </a:r>
            <a:r>
              <a:rPr lang="en-US" sz="3200" b="1" dirty="0" smtClean="0"/>
              <a:t>Works:</a:t>
            </a:r>
            <a:endParaRPr lang="en-US" sz="3200" b="1" dirty="0"/>
          </a:p>
        </p:txBody>
      </p:sp>
      <p:pic>
        <p:nvPicPr>
          <p:cNvPr id="8" name="Picture 7"/>
          <p:cNvPicPr>
            <a:picLocks noChangeAspect="1"/>
          </p:cNvPicPr>
          <p:nvPr/>
        </p:nvPicPr>
        <p:blipFill>
          <a:blip r:embed="rId2"/>
          <a:stretch>
            <a:fillRect/>
          </a:stretch>
        </p:blipFill>
        <p:spPr>
          <a:xfrm>
            <a:off x="597647" y="2879332"/>
            <a:ext cx="5906247" cy="3904465"/>
          </a:xfrm>
          <a:prstGeom prst="rect">
            <a:avLst/>
          </a:prstGeom>
        </p:spPr>
      </p:pic>
      <p:sp>
        <p:nvSpPr>
          <p:cNvPr id="3" name="TextBox 2"/>
          <p:cNvSpPr txBox="1"/>
          <p:nvPr/>
        </p:nvSpPr>
        <p:spPr>
          <a:xfrm>
            <a:off x="6633882" y="2988235"/>
            <a:ext cx="2330824" cy="2246769"/>
          </a:xfrm>
          <a:prstGeom prst="rect">
            <a:avLst/>
          </a:prstGeom>
          <a:noFill/>
        </p:spPr>
        <p:txBody>
          <a:bodyPr wrap="square" rtlCol="0">
            <a:spAutoFit/>
          </a:bodyPr>
          <a:lstStyle/>
          <a:p>
            <a:r>
              <a:rPr lang="en-US" sz="1400" dirty="0" smtClean="0"/>
              <a:t>2. Beneath </a:t>
            </a:r>
            <a:r>
              <a:rPr lang="en-US" sz="1400" dirty="0"/>
              <a:t>the lithospheric plates lies the ASTHENOSPHERE, a layer of the mantle composed of denser semi-solid rock. Because the plates are less dense than the asthenosphere beneath them, they are floating on top of the asthenosphere.</a:t>
            </a:r>
          </a:p>
        </p:txBody>
      </p:sp>
      <p:cxnSp>
        <p:nvCxnSpPr>
          <p:cNvPr id="5" name="Straight Arrow Connector 4"/>
          <p:cNvCxnSpPr/>
          <p:nvPr/>
        </p:nvCxnSpPr>
        <p:spPr>
          <a:xfrm flipH="1">
            <a:off x="3189111" y="3203222"/>
            <a:ext cx="3444771" cy="238477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7384231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7" name="TextBox 6"/>
          <p:cNvSpPr txBox="1"/>
          <p:nvPr/>
        </p:nvSpPr>
        <p:spPr>
          <a:xfrm>
            <a:off x="915894" y="2100270"/>
            <a:ext cx="5314577" cy="584776"/>
          </a:xfrm>
          <a:prstGeom prst="rect">
            <a:avLst/>
          </a:prstGeom>
          <a:noFill/>
        </p:spPr>
        <p:txBody>
          <a:bodyPr wrap="square" rtlCol="0">
            <a:spAutoFit/>
          </a:bodyPr>
          <a:lstStyle/>
          <a:p>
            <a:r>
              <a:rPr lang="en-US" sz="3200" b="1" dirty="0"/>
              <a:t>How Plate Tectonics </a:t>
            </a:r>
            <a:r>
              <a:rPr lang="en-US" sz="3200" b="1" dirty="0" smtClean="0"/>
              <a:t>Works:</a:t>
            </a:r>
            <a:endParaRPr lang="en-US" sz="3200" b="1" dirty="0"/>
          </a:p>
        </p:txBody>
      </p:sp>
      <p:pic>
        <p:nvPicPr>
          <p:cNvPr id="8" name="Picture 7"/>
          <p:cNvPicPr>
            <a:picLocks noChangeAspect="1"/>
          </p:cNvPicPr>
          <p:nvPr/>
        </p:nvPicPr>
        <p:blipFill>
          <a:blip r:embed="rId2"/>
          <a:stretch>
            <a:fillRect/>
          </a:stretch>
        </p:blipFill>
        <p:spPr>
          <a:xfrm>
            <a:off x="597647" y="2879332"/>
            <a:ext cx="5906247" cy="3904465"/>
          </a:xfrm>
          <a:prstGeom prst="rect">
            <a:avLst/>
          </a:prstGeom>
        </p:spPr>
      </p:pic>
      <p:sp>
        <p:nvSpPr>
          <p:cNvPr id="3" name="TextBox 2"/>
          <p:cNvSpPr txBox="1"/>
          <p:nvPr/>
        </p:nvSpPr>
        <p:spPr>
          <a:xfrm>
            <a:off x="6633882" y="2988235"/>
            <a:ext cx="2330824" cy="3108544"/>
          </a:xfrm>
          <a:prstGeom prst="rect">
            <a:avLst/>
          </a:prstGeom>
          <a:noFill/>
        </p:spPr>
        <p:txBody>
          <a:bodyPr wrap="square" rtlCol="0">
            <a:spAutoFit/>
          </a:bodyPr>
          <a:lstStyle/>
          <a:p>
            <a:r>
              <a:rPr lang="en-US" sz="1400" dirty="0" smtClean="0"/>
              <a:t>3. Deep </a:t>
            </a:r>
            <a:r>
              <a:rPr lang="en-US" sz="1400" dirty="0"/>
              <a:t>within the asthenosphere the pressure and temperature are so high that the rock can soften and partly melt. The softened but dense rock can flow very slowly (think of Silly Putty) over geologic time. Where temperature instabilities exist near the core/mantle boundary, slowly moving convection currents may form within the semi-solid asthenosphere.</a:t>
            </a:r>
          </a:p>
        </p:txBody>
      </p:sp>
      <p:cxnSp>
        <p:nvCxnSpPr>
          <p:cNvPr id="5" name="Straight Arrow Connector 4"/>
          <p:cNvCxnSpPr/>
          <p:nvPr/>
        </p:nvCxnSpPr>
        <p:spPr>
          <a:xfrm flipH="1">
            <a:off x="2286000" y="3217333"/>
            <a:ext cx="4347882" cy="328788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7979379"/>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7" name="TextBox 6"/>
          <p:cNvSpPr txBox="1"/>
          <p:nvPr/>
        </p:nvSpPr>
        <p:spPr>
          <a:xfrm>
            <a:off x="915894" y="2100270"/>
            <a:ext cx="5314577" cy="584776"/>
          </a:xfrm>
          <a:prstGeom prst="rect">
            <a:avLst/>
          </a:prstGeom>
          <a:noFill/>
        </p:spPr>
        <p:txBody>
          <a:bodyPr wrap="square" rtlCol="0">
            <a:spAutoFit/>
          </a:bodyPr>
          <a:lstStyle/>
          <a:p>
            <a:r>
              <a:rPr lang="en-US" sz="3200" b="1" dirty="0"/>
              <a:t>How Plate Tectonics </a:t>
            </a:r>
            <a:r>
              <a:rPr lang="en-US" sz="3200" b="1" dirty="0" smtClean="0"/>
              <a:t>Works:</a:t>
            </a:r>
            <a:endParaRPr lang="en-US" sz="3200" b="1" dirty="0"/>
          </a:p>
        </p:txBody>
      </p:sp>
      <p:pic>
        <p:nvPicPr>
          <p:cNvPr id="8" name="Picture 7"/>
          <p:cNvPicPr>
            <a:picLocks noChangeAspect="1"/>
          </p:cNvPicPr>
          <p:nvPr/>
        </p:nvPicPr>
        <p:blipFill>
          <a:blip r:embed="rId2"/>
          <a:stretch>
            <a:fillRect/>
          </a:stretch>
        </p:blipFill>
        <p:spPr>
          <a:xfrm>
            <a:off x="597647" y="2879332"/>
            <a:ext cx="5906247" cy="3904465"/>
          </a:xfrm>
          <a:prstGeom prst="rect">
            <a:avLst/>
          </a:prstGeom>
        </p:spPr>
      </p:pic>
      <p:sp>
        <p:nvSpPr>
          <p:cNvPr id="3" name="TextBox 2"/>
          <p:cNvSpPr txBox="1"/>
          <p:nvPr/>
        </p:nvSpPr>
        <p:spPr>
          <a:xfrm>
            <a:off x="6633882" y="2988235"/>
            <a:ext cx="2330824" cy="1169551"/>
          </a:xfrm>
          <a:prstGeom prst="rect">
            <a:avLst/>
          </a:prstGeom>
          <a:noFill/>
        </p:spPr>
        <p:txBody>
          <a:bodyPr wrap="square" rtlCol="0">
            <a:spAutoFit/>
          </a:bodyPr>
          <a:lstStyle/>
          <a:p>
            <a:r>
              <a:rPr lang="en-US" sz="1400" dirty="0" smtClean="0"/>
              <a:t>4. Once </a:t>
            </a:r>
            <a:r>
              <a:rPr lang="en-US" sz="1400" dirty="0"/>
              <a:t>formed, convection currents bring hot material from deeper within the mantle up toward the surface.</a:t>
            </a:r>
          </a:p>
        </p:txBody>
      </p:sp>
      <p:cxnSp>
        <p:nvCxnSpPr>
          <p:cNvPr id="5" name="Straight Arrow Connector 4"/>
          <p:cNvCxnSpPr/>
          <p:nvPr/>
        </p:nvCxnSpPr>
        <p:spPr>
          <a:xfrm flipH="1">
            <a:off x="2328333" y="3203222"/>
            <a:ext cx="4305549" cy="27375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3040184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3" name="Content Placeholder 2"/>
          <p:cNvSpPr>
            <a:spLocks noGrp="1"/>
          </p:cNvSpPr>
          <p:nvPr>
            <p:ph idx="1"/>
          </p:nvPr>
        </p:nvSpPr>
        <p:spPr/>
        <p:txBody>
          <a:bodyPr/>
          <a:lstStyle/>
          <a:p>
            <a:pPr marL="118872" indent="0">
              <a:buNone/>
            </a:pPr>
            <a:r>
              <a:rPr lang="en-US" dirty="0" smtClean="0"/>
              <a:t>Pre-Modular Questions:</a:t>
            </a:r>
          </a:p>
          <a:p>
            <a:pPr marL="118872" indent="0">
              <a:buNone/>
            </a:pPr>
            <a:endParaRPr lang="en-US" dirty="0"/>
          </a:p>
          <a:p>
            <a:pPr marL="118872" indent="0">
              <a:buNone/>
            </a:pPr>
            <a:r>
              <a:rPr lang="en-US" sz="1800" dirty="0" smtClean="0"/>
              <a:t>1.  Most of the Earth’s mass consists of liquid water.  (T/F)</a:t>
            </a:r>
            <a:endParaRPr lang="en-US" sz="1800" dirty="0"/>
          </a:p>
        </p:txBody>
      </p:sp>
    </p:spTree>
    <p:extLst>
      <p:ext uri="{BB962C8B-B14F-4D97-AF65-F5344CB8AC3E}">
        <p14:creationId xmlns:p14="http://schemas.microsoft.com/office/powerpoint/2010/main" val="3126391645"/>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7" name="TextBox 6"/>
          <p:cNvSpPr txBox="1"/>
          <p:nvPr/>
        </p:nvSpPr>
        <p:spPr>
          <a:xfrm>
            <a:off x="915894" y="2100270"/>
            <a:ext cx="5314577" cy="584776"/>
          </a:xfrm>
          <a:prstGeom prst="rect">
            <a:avLst/>
          </a:prstGeom>
          <a:noFill/>
        </p:spPr>
        <p:txBody>
          <a:bodyPr wrap="square" rtlCol="0">
            <a:spAutoFit/>
          </a:bodyPr>
          <a:lstStyle/>
          <a:p>
            <a:r>
              <a:rPr lang="en-US" sz="3200" b="1" dirty="0"/>
              <a:t>How Plate Tectonics </a:t>
            </a:r>
            <a:r>
              <a:rPr lang="en-US" sz="3200" b="1" dirty="0" smtClean="0"/>
              <a:t>Works:</a:t>
            </a:r>
            <a:endParaRPr lang="en-US" sz="3200" b="1" dirty="0"/>
          </a:p>
        </p:txBody>
      </p:sp>
      <p:pic>
        <p:nvPicPr>
          <p:cNvPr id="8" name="Picture 7"/>
          <p:cNvPicPr>
            <a:picLocks noChangeAspect="1"/>
          </p:cNvPicPr>
          <p:nvPr/>
        </p:nvPicPr>
        <p:blipFill>
          <a:blip r:embed="rId2"/>
          <a:stretch>
            <a:fillRect/>
          </a:stretch>
        </p:blipFill>
        <p:spPr>
          <a:xfrm>
            <a:off x="597647" y="2879332"/>
            <a:ext cx="5906247" cy="3904465"/>
          </a:xfrm>
          <a:prstGeom prst="rect">
            <a:avLst/>
          </a:prstGeom>
        </p:spPr>
      </p:pic>
      <p:sp>
        <p:nvSpPr>
          <p:cNvPr id="3" name="TextBox 2"/>
          <p:cNvSpPr txBox="1"/>
          <p:nvPr/>
        </p:nvSpPr>
        <p:spPr>
          <a:xfrm>
            <a:off x="6633882" y="2988235"/>
            <a:ext cx="2330824" cy="3323987"/>
          </a:xfrm>
          <a:prstGeom prst="rect">
            <a:avLst/>
          </a:prstGeom>
          <a:noFill/>
        </p:spPr>
        <p:txBody>
          <a:bodyPr wrap="square" rtlCol="0">
            <a:spAutoFit/>
          </a:bodyPr>
          <a:lstStyle/>
          <a:p>
            <a:r>
              <a:rPr lang="en-US" sz="1400" dirty="0" smtClean="0"/>
              <a:t>5. As </a:t>
            </a:r>
            <a:r>
              <a:rPr lang="en-US" sz="1400" dirty="0"/>
              <a:t>they rise and approach the surface, convection currents diverge at the base of the lithosphere. The diverging currents exert a weak tension or “pull” on the solid plate above it. Tension and high heat flow weakens the floating, solid plate, causing it to break apart. The two sides of the now-split plate then move away from each other, forming a DIVERGENT PLATE BOUNDARY.</a:t>
            </a:r>
          </a:p>
        </p:txBody>
      </p:sp>
      <p:cxnSp>
        <p:nvCxnSpPr>
          <p:cNvPr id="5" name="Straight Arrow Connector 4"/>
          <p:cNvCxnSpPr/>
          <p:nvPr/>
        </p:nvCxnSpPr>
        <p:spPr>
          <a:xfrm flipH="1">
            <a:off x="2328333" y="3203222"/>
            <a:ext cx="4305549" cy="2032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00076695"/>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7" name="TextBox 6"/>
          <p:cNvSpPr txBox="1"/>
          <p:nvPr/>
        </p:nvSpPr>
        <p:spPr>
          <a:xfrm>
            <a:off x="915894" y="2100270"/>
            <a:ext cx="5314577" cy="584776"/>
          </a:xfrm>
          <a:prstGeom prst="rect">
            <a:avLst/>
          </a:prstGeom>
          <a:noFill/>
        </p:spPr>
        <p:txBody>
          <a:bodyPr wrap="square" rtlCol="0">
            <a:spAutoFit/>
          </a:bodyPr>
          <a:lstStyle/>
          <a:p>
            <a:r>
              <a:rPr lang="en-US" sz="3200" b="1" dirty="0"/>
              <a:t>How Plate Tectonics </a:t>
            </a:r>
            <a:r>
              <a:rPr lang="en-US" sz="3200" b="1" dirty="0" smtClean="0"/>
              <a:t>Works:</a:t>
            </a:r>
            <a:endParaRPr lang="en-US" sz="3200" b="1" dirty="0"/>
          </a:p>
        </p:txBody>
      </p:sp>
      <p:pic>
        <p:nvPicPr>
          <p:cNvPr id="8" name="Picture 7"/>
          <p:cNvPicPr>
            <a:picLocks noChangeAspect="1"/>
          </p:cNvPicPr>
          <p:nvPr/>
        </p:nvPicPr>
        <p:blipFill>
          <a:blip r:embed="rId2"/>
          <a:stretch>
            <a:fillRect/>
          </a:stretch>
        </p:blipFill>
        <p:spPr>
          <a:xfrm>
            <a:off x="597647" y="2879332"/>
            <a:ext cx="5906247" cy="3904465"/>
          </a:xfrm>
          <a:prstGeom prst="rect">
            <a:avLst/>
          </a:prstGeom>
        </p:spPr>
      </p:pic>
      <p:sp>
        <p:nvSpPr>
          <p:cNvPr id="3" name="TextBox 2"/>
          <p:cNvSpPr txBox="1"/>
          <p:nvPr/>
        </p:nvSpPr>
        <p:spPr>
          <a:xfrm>
            <a:off x="6633882" y="2988235"/>
            <a:ext cx="2330824" cy="3323987"/>
          </a:xfrm>
          <a:prstGeom prst="rect">
            <a:avLst/>
          </a:prstGeom>
          <a:noFill/>
        </p:spPr>
        <p:txBody>
          <a:bodyPr wrap="square" rtlCol="0">
            <a:spAutoFit/>
          </a:bodyPr>
          <a:lstStyle/>
          <a:p>
            <a:r>
              <a:rPr lang="en-US" sz="1400" dirty="0" smtClean="0"/>
              <a:t>6. The </a:t>
            </a:r>
            <a:r>
              <a:rPr lang="en-US" sz="1400" dirty="0"/>
              <a:t>space between these diverging plates is filled with molten rocks (magma) from below. Contact with seawater cools the magma, which quickly solidifies, forming new oceanic lithosphere. This continuous process, operating over millions of years, builds a chain of submarine volcanoes and rift valleys called a MID-OCEAN RIDGE or an OCEANIC SPREADING RIDGE.</a:t>
            </a:r>
          </a:p>
        </p:txBody>
      </p:sp>
      <p:cxnSp>
        <p:nvCxnSpPr>
          <p:cNvPr id="5" name="Straight Arrow Connector 4"/>
          <p:cNvCxnSpPr/>
          <p:nvPr/>
        </p:nvCxnSpPr>
        <p:spPr>
          <a:xfrm flipH="1">
            <a:off x="2102556" y="3160889"/>
            <a:ext cx="4531326" cy="158044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69341774"/>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7" name="TextBox 6"/>
          <p:cNvSpPr txBox="1"/>
          <p:nvPr/>
        </p:nvSpPr>
        <p:spPr>
          <a:xfrm>
            <a:off x="915894" y="2100270"/>
            <a:ext cx="5314577" cy="584776"/>
          </a:xfrm>
          <a:prstGeom prst="rect">
            <a:avLst/>
          </a:prstGeom>
          <a:noFill/>
        </p:spPr>
        <p:txBody>
          <a:bodyPr wrap="square" rtlCol="0">
            <a:spAutoFit/>
          </a:bodyPr>
          <a:lstStyle/>
          <a:p>
            <a:r>
              <a:rPr lang="en-US" sz="3200" b="1" dirty="0"/>
              <a:t>How Plate Tectonics </a:t>
            </a:r>
            <a:r>
              <a:rPr lang="en-US" sz="3200" b="1" dirty="0" smtClean="0"/>
              <a:t>Works:</a:t>
            </a:r>
            <a:endParaRPr lang="en-US" sz="3200" b="1" dirty="0"/>
          </a:p>
        </p:txBody>
      </p:sp>
      <p:pic>
        <p:nvPicPr>
          <p:cNvPr id="8" name="Picture 7"/>
          <p:cNvPicPr>
            <a:picLocks noChangeAspect="1"/>
          </p:cNvPicPr>
          <p:nvPr/>
        </p:nvPicPr>
        <p:blipFill>
          <a:blip r:embed="rId2"/>
          <a:stretch>
            <a:fillRect/>
          </a:stretch>
        </p:blipFill>
        <p:spPr>
          <a:xfrm>
            <a:off x="597647" y="2879332"/>
            <a:ext cx="5906247" cy="3904465"/>
          </a:xfrm>
          <a:prstGeom prst="rect">
            <a:avLst/>
          </a:prstGeom>
        </p:spPr>
      </p:pic>
      <p:sp>
        <p:nvSpPr>
          <p:cNvPr id="3" name="TextBox 2"/>
          <p:cNvSpPr txBox="1"/>
          <p:nvPr/>
        </p:nvSpPr>
        <p:spPr>
          <a:xfrm>
            <a:off x="6633882" y="2988235"/>
            <a:ext cx="2330824" cy="1815882"/>
          </a:xfrm>
          <a:prstGeom prst="rect">
            <a:avLst/>
          </a:prstGeom>
          <a:noFill/>
        </p:spPr>
        <p:txBody>
          <a:bodyPr wrap="square" rtlCol="0">
            <a:spAutoFit/>
          </a:bodyPr>
          <a:lstStyle/>
          <a:p>
            <a:r>
              <a:rPr lang="en-US" sz="1400" dirty="0" smtClean="0"/>
              <a:t>7. As </a:t>
            </a:r>
            <a:r>
              <a:rPr lang="en-US" sz="1400" dirty="0"/>
              <a:t>new molten rock continues to be extruded at the mid-ocean ridge and added to the oceanic plate (6), the older (earlier formed) part of the plate moves away from the ridge where it was originally created.</a:t>
            </a:r>
          </a:p>
        </p:txBody>
      </p:sp>
      <p:cxnSp>
        <p:nvCxnSpPr>
          <p:cNvPr id="5" name="Straight Arrow Connector 4"/>
          <p:cNvCxnSpPr/>
          <p:nvPr/>
        </p:nvCxnSpPr>
        <p:spPr>
          <a:xfrm flipH="1">
            <a:off x="3076222" y="3189111"/>
            <a:ext cx="3557660" cy="142522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2225666"/>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7" name="TextBox 6"/>
          <p:cNvSpPr txBox="1"/>
          <p:nvPr/>
        </p:nvSpPr>
        <p:spPr>
          <a:xfrm>
            <a:off x="915894" y="2100270"/>
            <a:ext cx="5314577" cy="584776"/>
          </a:xfrm>
          <a:prstGeom prst="rect">
            <a:avLst/>
          </a:prstGeom>
          <a:noFill/>
        </p:spPr>
        <p:txBody>
          <a:bodyPr wrap="square" rtlCol="0">
            <a:spAutoFit/>
          </a:bodyPr>
          <a:lstStyle/>
          <a:p>
            <a:r>
              <a:rPr lang="en-US" sz="3200" b="1" dirty="0"/>
              <a:t>How Plate Tectonics </a:t>
            </a:r>
            <a:r>
              <a:rPr lang="en-US" sz="3200" b="1" dirty="0" smtClean="0"/>
              <a:t>Works:</a:t>
            </a:r>
            <a:endParaRPr lang="en-US" sz="3200" b="1" dirty="0"/>
          </a:p>
        </p:txBody>
      </p:sp>
      <p:pic>
        <p:nvPicPr>
          <p:cNvPr id="8" name="Picture 7"/>
          <p:cNvPicPr>
            <a:picLocks noChangeAspect="1"/>
          </p:cNvPicPr>
          <p:nvPr/>
        </p:nvPicPr>
        <p:blipFill>
          <a:blip r:embed="rId2"/>
          <a:stretch>
            <a:fillRect/>
          </a:stretch>
        </p:blipFill>
        <p:spPr>
          <a:xfrm>
            <a:off x="597647" y="2879332"/>
            <a:ext cx="5906247" cy="3904465"/>
          </a:xfrm>
          <a:prstGeom prst="rect">
            <a:avLst/>
          </a:prstGeom>
        </p:spPr>
      </p:pic>
      <p:sp>
        <p:nvSpPr>
          <p:cNvPr id="3" name="TextBox 2"/>
          <p:cNvSpPr txBox="1"/>
          <p:nvPr/>
        </p:nvSpPr>
        <p:spPr>
          <a:xfrm>
            <a:off x="6633882" y="2988235"/>
            <a:ext cx="2330824" cy="2893100"/>
          </a:xfrm>
          <a:prstGeom prst="rect">
            <a:avLst/>
          </a:prstGeom>
          <a:noFill/>
        </p:spPr>
        <p:txBody>
          <a:bodyPr wrap="square" rtlCol="0">
            <a:spAutoFit/>
          </a:bodyPr>
          <a:lstStyle/>
          <a:p>
            <a:r>
              <a:rPr lang="en-US" sz="1400" dirty="0" smtClean="0"/>
              <a:t>8. As </a:t>
            </a:r>
            <a:r>
              <a:rPr lang="en-US" sz="1400" dirty="0"/>
              <a:t>the oceanic plate moves farther and farther away from the active, hot spreading ridge, it gradually cools down. The colder the plate gets, the denser (“heavier”) it becomes. Eventually, the edge of the plate that is farthest from the spreading ridges cools so much that it becomes denser than the asthenosphere beneath it.</a:t>
            </a:r>
          </a:p>
        </p:txBody>
      </p:sp>
      <p:cxnSp>
        <p:nvCxnSpPr>
          <p:cNvPr id="5" name="Straight Arrow Connector 4"/>
          <p:cNvCxnSpPr/>
          <p:nvPr/>
        </p:nvCxnSpPr>
        <p:spPr>
          <a:xfrm flipH="1">
            <a:off x="3584222" y="3189111"/>
            <a:ext cx="3049660" cy="1524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74344079"/>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7" name="TextBox 6"/>
          <p:cNvSpPr txBox="1"/>
          <p:nvPr/>
        </p:nvSpPr>
        <p:spPr>
          <a:xfrm>
            <a:off x="915894" y="2100270"/>
            <a:ext cx="5314577" cy="584776"/>
          </a:xfrm>
          <a:prstGeom prst="rect">
            <a:avLst/>
          </a:prstGeom>
          <a:noFill/>
        </p:spPr>
        <p:txBody>
          <a:bodyPr wrap="square" rtlCol="0">
            <a:spAutoFit/>
          </a:bodyPr>
          <a:lstStyle/>
          <a:p>
            <a:r>
              <a:rPr lang="en-US" sz="3200" b="1" dirty="0"/>
              <a:t>How Plate Tectonics </a:t>
            </a:r>
            <a:r>
              <a:rPr lang="en-US" sz="3200" b="1" dirty="0" smtClean="0"/>
              <a:t>Works:</a:t>
            </a:r>
            <a:endParaRPr lang="en-US" sz="3200" b="1" dirty="0"/>
          </a:p>
        </p:txBody>
      </p:sp>
      <p:pic>
        <p:nvPicPr>
          <p:cNvPr id="8" name="Picture 7"/>
          <p:cNvPicPr>
            <a:picLocks noChangeAspect="1"/>
          </p:cNvPicPr>
          <p:nvPr/>
        </p:nvPicPr>
        <p:blipFill>
          <a:blip r:embed="rId2"/>
          <a:stretch>
            <a:fillRect/>
          </a:stretch>
        </p:blipFill>
        <p:spPr>
          <a:xfrm>
            <a:off x="597647" y="2879332"/>
            <a:ext cx="5906247" cy="3904465"/>
          </a:xfrm>
          <a:prstGeom prst="rect">
            <a:avLst/>
          </a:prstGeom>
        </p:spPr>
      </p:pic>
      <p:sp>
        <p:nvSpPr>
          <p:cNvPr id="3" name="TextBox 2"/>
          <p:cNvSpPr txBox="1"/>
          <p:nvPr/>
        </p:nvSpPr>
        <p:spPr>
          <a:xfrm>
            <a:off x="6633882" y="2988235"/>
            <a:ext cx="2330824" cy="1815882"/>
          </a:xfrm>
          <a:prstGeom prst="rect">
            <a:avLst/>
          </a:prstGeom>
          <a:noFill/>
        </p:spPr>
        <p:txBody>
          <a:bodyPr wrap="square" rtlCol="0">
            <a:spAutoFit/>
          </a:bodyPr>
          <a:lstStyle/>
          <a:p>
            <a:r>
              <a:rPr lang="en-US" sz="1400" dirty="0" smtClean="0"/>
              <a:t>9. As </a:t>
            </a:r>
            <a:r>
              <a:rPr lang="en-US" sz="1400" dirty="0"/>
              <a:t>you know, denser materials sink, and that’s exactly what happens to the oceanic plate—it starts to sink into the asthenosphere! Where one plate sinks beneath another a </a:t>
            </a:r>
            <a:r>
              <a:rPr lang="en-US" sz="1400" dirty="0" err="1"/>
              <a:t>subduction</a:t>
            </a:r>
            <a:r>
              <a:rPr lang="en-US" sz="1400" dirty="0"/>
              <a:t> zone forms.</a:t>
            </a:r>
          </a:p>
        </p:txBody>
      </p:sp>
      <p:cxnSp>
        <p:nvCxnSpPr>
          <p:cNvPr id="5" name="Straight Arrow Connector 4"/>
          <p:cNvCxnSpPr/>
          <p:nvPr/>
        </p:nvCxnSpPr>
        <p:spPr>
          <a:xfrm flipH="1">
            <a:off x="4176889" y="3189111"/>
            <a:ext cx="2456993" cy="179211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59124306"/>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7" name="TextBox 6"/>
          <p:cNvSpPr txBox="1"/>
          <p:nvPr/>
        </p:nvSpPr>
        <p:spPr>
          <a:xfrm>
            <a:off x="915894" y="2100270"/>
            <a:ext cx="7609504" cy="461665"/>
          </a:xfrm>
          <a:prstGeom prst="rect">
            <a:avLst/>
          </a:prstGeom>
          <a:noFill/>
        </p:spPr>
        <p:txBody>
          <a:bodyPr wrap="square" rtlCol="0">
            <a:spAutoFit/>
          </a:bodyPr>
          <a:lstStyle/>
          <a:p>
            <a:r>
              <a:rPr lang="en-US" sz="2400" b="1" dirty="0" smtClean="0"/>
              <a:t>SUBDUCTION: the driving force behind plate tectonics. </a:t>
            </a:r>
            <a:endParaRPr lang="en-US" sz="2400" b="1" dirty="0"/>
          </a:p>
        </p:txBody>
      </p:sp>
      <p:pic>
        <p:nvPicPr>
          <p:cNvPr id="4" name="AOTF5_Subduction_ElasticRebound480.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774711" y="2792820"/>
            <a:ext cx="5599658" cy="3398809"/>
          </a:xfrm>
          <a:prstGeom prst="rect">
            <a:avLst/>
          </a:prstGeom>
        </p:spPr>
      </p:pic>
    </p:spTree>
    <p:extLst>
      <p:ext uri="{BB962C8B-B14F-4D97-AF65-F5344CB8AC3E}">
        <p14:creationId xmlns:p14="http://schemas.microsoft.com/office/powerpoint/2010/main" val="2652136334"/>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7" name="TextBox 6"/>
          <p:cNvSpPr txBox="1"/>
          <p:nvPr/>
        </p:nvSpPr>
        <p:spPr>
          <a:xfrm>
            <a:off x="915894" y="2100270"/>
            <a:ext cx="5314577" cy="584776"/>
          </a:xfrm>
          <a:prstGeom prst="rect">
            <a:avLst/>
          </a:prstGeom>
          <a:noFill/>
        </p:spPr>
        <p:txBody>
          <a:bodyPr wrap="square" rtlCol="0">
            <a:spAutoFit/>
          </a:bodyPr>
          <a:lstStyle/>
          <a:p>
            <a:r>
              <a:rPr lang="en-US" sz="3200" b="1" dirty="0"/>
              <a:t>How Plate Tectonics </a:t>
            </a:r>
            <a:r>
              <a:rPr lang="en-US" sz="3200" b="1" dirty="0" smtClean="0"/>
              <a:t>Works:</a:t>
            </a:r>
            <a:endParaRPr lang="en-US" sz="3200" b="1" dirty="0"/>
          </a:p>
        </p:txBody>
      </p:sp>
      <p:pic>
        <p:nvPicPr>
          <p:cNvPr id="8" name="Picture 7"/>
          <p:cNvPicPr>
            <a:picLocks noChangeAspect="1"/>
          </p:cNvPicPr>
          <p:nvPr/>
        </p:nvPicPr>
        <p:blipFill>
          <a:blip r:embed="rId2"/>
          <a:stretch>
            <a:fillRect/>
          </a:stretch>
        </p:blipFill>
        <p:spPr>
          <a:xfrm>
            <a:off x="597647" y="2879332"/>
            <a:ext cx="5906247" cy="3904465"/>
          </a:xfrm>
          <a:prstGeom prst="rect">
            <a:avLst/>
          </a:prstGeom>
        </p:spPr>
      </p:pic>
      <p:sp>
        <p:nvSpPr>
          <p:cNvPr id="3" name="TextBox 2"/>
          <p:cNvSpPr txBox="1"/>
          <p:nvPr/>
        </p:nvSpPr>
        <p:spPr>
          <a:xfrm>
            <a:off x="6633882" y="2988235"/>
            <a:ext cx="2330824" cy="3108544"/>
          </a:xfrm>
          <a:prstGeom prst="rect">
            <a:avLst/>
          </a:prstGeom>
          <a:noFill/>
        </p:spPr>
        <p:txBody>
          <a:bodyPr wrap="square" rtlCol="0">
            <a:spAutoFit/>
          </a:bodyPr>
          <a:lstStyle/>
          <a:p>
            <a:r>
              <a:rPr lang="en-US" sz="1400" dirty="0" smtClean="0"/>
              <a:t>10. The </a:t>
            </a:r>
            <a:r>
              <a:rPr lang="en-US" sz="1400" dirty="0"/>
              <a:t>sinking lead edge of the oceanic plate actually “pulls” the rest of the plate behind it—evidence suggests this is the main driving force of </a:t>
            </a:r>
            <a:r>
              <a:rPr lang="en-US" sz="1400" dirty="0" err="1"/>
              <a:t>subduction</a:t>
            </a:r>
            <a:r>
              <a:rPr lang="en-US" sz="1400" dirty="0"/>
              <a:t>. </a:t>
            </a:r>
            <a:endParaRPr lang="en-US" sz="1400" dirty="0" smtClean="0"/>
          </a:p>
          <a:p>
            <a:r>
              <a:rPr lang="en-US" sz="1400" dirty="0" smtClean="0"/>
              <a:t>Geologists </a:t>
            </a:r>
            <a:r>
              <a:rPr lang="en-US" sz="1400" dirty="0"/>
              <a:t>are not sure how deep the oceanic plate sinks before it begins to melt and lose its identity as a rigid slab, but we do know that it remains solid far beyond depths of 100 km beneath the Earth’s surface.</a:t>
            </a:r>
          </a:p>
        </p:txBody>
      </p:sp>
      <p:cxnSp>
        <p:nvCxnSpPr>
          <p:cNvPr id="5" name="Straight Arrow Connector 4"/>
          <p:cNvCxnSpPr/>
          <p:nvPr/>
        </p:nvCxnSpPr>
        <p:spPr>
          <a:xfrm flipH="1">
            <a:off x="5729111" y="3160889"/>
            <a:ext cx="904771" cy="310444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6205956"/>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7" name="TextBox 6"/>
          <p:cNvSpPr txBox="1"/>
          <p:nvPr/>
        </p:nvSpPr>
        <p:spPr>
          <a:xfrm>
            <a:off x="915894" y="2100270"/>
            <a:ext cx="5314577" cy="584776"/>
          </a:xfrm>
          <a:prstGeom prst="rect">
            <a:avLst/>
          </a:prstGeom>
          <a:noFill/>
        </p:spPr>
        <p:txBody>
          <a:bodyPr wrap="square" rtlCol="0">
            <a:spAutoFit/>
          </a:bodyPr>
          <a:lstStyle/>
          <a:p>
            <a:r>
              <a:rPr lang="en-US" sz="3200" b="1" dirty="0"/>
              <a:t>How Plate Tectonics </a:t>
            </a:r>
            <a:r>
              <a:rPr lang="en-US" sz="3200" b="1" dirty="0" smtClean="0"/>
              <a:t>Works:</a:t>
            </a:r>
            <a:endParaRPr lang="en-US" sz="3200" b="1" dirty="0"/>
          </a:p>
        </p:txBody>
      </p:sp>
      <p:pic>
        <p:nvPicPr>
          <p:cNvPr id="8" name="Picture 7"/>
          <p:cNvPicPr>
            <a:picLocks noChangeAspect="1"/>
          </p:cNvPicPr>
          <p:nvPr/>
        </p:nvPicPr>
        <p:blipFill>
          <a:blip r:embed="rId2"/>
          <a:stretch>
            <a:fillRect/>
          </a:stretch>
        </p:blipFill>
        <p:spPr>
          <a:xfrm>
            <a:off x="597647" y="2879332"/>
            <a:ext cx="5906247" cy="3904465"/>
          </a:xfrm>
          <a:prstGeom prst="rect">
            <a:avLst/>
          </a:prstGeom>
        </p:spPr>
      </p:pic>
      <p:sp>
        <p:nvSpPr>
          <p:cNvPr id="3" name="TextBox 2"/>
          <p:cNvSpPr txBox="1"/>
          <p:nvPr/>
        </p:nvSpPr>
        <p:spPr>
          <a:xfrm>
            <a:off x="6633882" y="2988235"/>
            <a:ext cx="2330824" cy="2677656"/>
          </a:xfrm>
          <a:prstGeom prst="rect">
            <a:avLst/>
          </a:prstGeom>
          <a:noFill/>
        </p:spPr>
        <p:txBody>
          <a:bodyPr wrap="square" rtlCol="0">
            <a:spAutoFit/>
          </a:bodyPr>
          <a:lstStyle/>
          <a:p>
            <a:r>
              <a:rPr lang="en-US" sz="1400" dirty="0" smtClean="0"/>
              <a:t>11. </a:t>
            </a:r>
            <a:r>
              <a:rPr lang="en-US" sz="1400" dirty="0" err="1" smtClean="0"/>
              <a:t>Subduction</a:t>
            </a:r>
            <a:r>
              <a:rPr lang="en-US" sz="1400" dirty="0" smtClean="0"/>
              <a:t> </a:t>
            </a:r>
            <a:r>
              <a:rPr lang="en-US" sz="1400" dirty="0"/>
              <a:t>zones are one type of CONVERGENT PLATE BOUNDARY, the type of plate boundary that forms where two plates are moving toward one another. Notice that although the cool oceanic plate is sinking, the cool but less dense continental plate floats like a cork on top of the denser asthenosphere.</a:t>
            </a:r>
          </a:p>
        </p:txBody>
      </p:sp>
      <p:cxnSp>
        <p:nvCxnSpPr>
          <p:cNvPr id="5" name="Straight Arrow Connector 4"/>
          <p:cNvCxnSpPr/>
          <p:nvPr/>
        </p:nvCxnSpPr>
        <p:spPr>
          <a:xfrm flipH="1">
            <a:off x="4755444" y="3175000"/>
            <a:ext cx="1878438" cy="122766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01005725"/>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7" name="TextBox 6"/>
          <p:cNvSpPr txBox="1"/>
          <p:nvPr/>
        </p:nvSpPr>
        <p:spPr>
          <a:xfrm>
            <a:off x="915894" y="2100270"/>
            <a:ext cx="5314577" cy="584776"/>
          </a:xfrm>
          <a:prstGeom prst="rect">
            <a:avLst/>
          </a:prstGeom>
          <a:noFill/>
        </p:spPr>
        <p:txBody>
          <a:bodyPr wrap="square" rtlCol="0">
            <a:spAutoFit/>
          </a:bodyPr>
          <a:lstStyle/>
          <a:p>
            <a:r>
              <a:rPr lang="en-US" sz="3200" b="1" dirty="0"/>
              <a:t>How Plate Tectonics </a:t>
            </a:r>
            <a:r>
              <a:rPr lang="en-US" sz="3200" b="1" dirty="0" smtClean="0"/>
              <a:t>Works:</a:t>
            </a:r>
            <a:endParaRPr lang="en-US" sz="3200" b="1" dirty="0"/>
          </a:p>
        </p:txBody>
      </p:sp>
      <p:pic>
        <p:nvPicPr>
          <p:cNvPr id="8" name="Picture 7"/>
          <p:cNvPicPr>
            <a:picLocks noChangeAspect="1"/>
          </p:cNvPicPr>
          <p:nvPr/>
        </p:nvPicPr>
        <p:blipFill>
          <a:blip r:embed="rId2"/>
          <a:stretch>
            <a:fillRect/>
          </a:stretch>
        </p:blipFill>
        <p:spPr>
          <a:xfrm>
            <a:off x="597647" y="2879332"/>
            <a:ext cx="5906247" cy="3904465"/>
          </a:xfrm>
          <a:prstGeom prst="rect">
            <a:avLst/>
          </a:prstGeom>
        </p:spPr>
      </p:pic>
      <p:sp>
        <p:nvSpPr>
          <p:cNvPr id="3" name="TextBox 2"/>
          <p:cNvSpPr txBox="1"/>
          <p:nvPr/>
        </p:nvSpPr>
        <p:spPr>
          <a:xfrm>
            <a:off x="6633882" y="2988235"/>
            <a:ext cx="2330824" cy="2893100"/>
          </a:xfrm>
          <a:prstGeom prst="rect">
            <a:avLst/>
          </a:prstGeom>
          <a:noFill/>
        </p:spPr>
        <p:txBody>
          <a:bodyPr wrap="square" rtlCol="0">
            <a:spAutoFit/>
          </a:bodyPr>
          <a:lstStyle/>
          <a:p>
            <a:r>
              <a:rPr lang="en-US" sz="1400" dirty="0" smtClean="0"/>
              <a:t>12. When </a:t>
            </a:r>
            <a:r>
              <a:rPr lang="en-US" sz="1400" dirty="0"/>
              <a:t>the </a:t>
            </a:r>
            <a:r>
              <a:rPr lang="en-US" sz="1400" dirty="0" err="1"/>
              <a:t>subducting</a:t>
            </a:r>
            <a:r>
              <a:rPr lang="en-US" sz="1400" dirty="0"/>
              <a:t> oceanic plate sinks deep below the Earth’s surface, the great temperature and pressure at depth cause the fluids to “sweat” from the sinking plate. The fluids sweated out percolate upward, helping to locally melt the overlying solid mantle above the </a:t>
            </a:r>
            <a:r>
              <a:rPr lang="en-US" sz="1400" dirty="0" err="1"/>
              <a:t>subducting</a:t>
            </a:r>
            <a:r>
              <a:rPr lang="en-US" sz="1400" dirty="0"/>
              <a:t> plate to form pockets of liquid rock (magma).</a:t>
            </a:r>
          </a:p>
        </p:txBody>
      </p:sp>
      <p:cxnSp>
        <p:nvCxnSpPr>
          <p:cNvPr id="5" name="Straight Arrow Connector 4"/>
          <p:cNvCxnSpPr/>
          <p:nvPr/>
        </p:nvCxnSpPr>
        <p:spPr>
          <a:xfrm flipH="1">
            <a:off x="4981222" y="3175000"/>
            <a:ext cx="1652660" cy="218722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62076115"/>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7" name="TextBox 6"/>
          <p:cNvSpPr txBox="1"/>
          <p:nvPr/>
        </p:nvSpPr>
        <p:spPr>
          <a:xfrm>
            <a:off x="915894" y="2100270"/>
            <a:ext cx="5314577" cy="584776"/>
          </a:xfrm>
          <a:prstGeom prst="rect">
            <a:avLst/>
          </a:prstGeom>
          <a:noFill/>
        </p:spPr>
        <p:txBody>
          <a:bodyPr wrap="square" rtlCol="0">
            <a:spAutoFit/>
          </a:bodyPr>
          <a:lstStyle/>
          <a:p>
            <a:r>
              <a:rPr lang="en-US" sz="3200" b="1" dirty="0"/>
              <a:t>How Plate Tectonics </a:t>
            </a:r>
            <a:r>
              <a:rPr lang="en-US" sz="3200" b="1" dirty="0" smtClean="0"/>
              <a:t>Works:</a:t>
            </a:r>
            <a:endParaRPr lang="en-US" sz="3200" b="1" dirty="0"/>
          </a:p>
        </p:txBody>
      </p:sp>
      <p:pic>
        <p:nvPicPr>
          <p:cNvPr id="8" name="Picture 7"/>
          <p:cNvPicPr>
            <a:picLocks noChangeAspect="1"/>
          </p:cNvPicPr>
          <p:nvPr/>
        </p:nvPicPr>
        <p:blipFill>
          <a:blip r:embed="rId2"/>
          <a:stretch>
            <a:fillRect/>
          </a:stretch>
        </p:blipFill>
        <p:spPr>
          <a:xfrm>
            <a:off x="597647" y="2879332"/>
            <a:ext cx="5906247" cy="3904465"/>
          </a:xfrm>
          <a:prstGeom prst="rect">
            <a:avLst/>
          </a:prstGeom>
        </p:spPr>
      </p:pic>
      <p:sp>
        <p:nvSpPr>
          <p:cNvPr id="3" name="TextBox 2"/>
          <p:cNvSpPr txBox="1"/>
          <p:nvPr/>
        </p:nvSpPr>
        <p:spPr>
          <a:xfrm>
            <a:off x="6633882" y="2988235"/>
            <a:ext cx="2330824" cy="2893100"/>
          </a:xfrm>
          <a:prstGeom prst="rect">
            <a:avLst/>
          </a:prstGeom>
          <a:noFill/>
        </p:spPr>
        <p:txBody>
          <a:bodyPr wrap="square" rtlCol="0">
            <a:spAutoFit/>
          </a:bodyPr>
          <a:lstStyle/>
          <a:p>
            <a:r>
              <a:rPr lang="en-US" sz="1400" dirty="0" smtClean="0"/>
              <a:t>13. When </a:t>
            </a:r>
            <a:r>
              <a:rPr lang="en-US" sz="1400" dirty="0"/>
              <a:t>the </a:t>
            </a:r>
            <a:r>
              <a:rPr lang="en-US" sz="1400" dirty="0" err="1"/>
              <a:t>subducting</a:t>
            </a:r>
            <a:r>
              <a:rPr lang="en-US" sz="1400" dirty="0"/>
              <a:t> oceanic plate sinks deep below the Earth’s surface, the great temperature and pressure at depth cause the fluids to “sweat” from the sinking plate. The fluids sweated out percolate upward, helping to locally melt the overlying solid mantle above the </a:t>
            </a:r>
            <a:r>
              <a:rPr lang="en-US" sz="1400" dirty="0" err="1"/>
              <a:t>subducting</a:t>
            </a:r>
            <a:r>
              <a:rPr lang="en-US" sz="1400" dirty="0"/>
              <a:t> plate to form pockets of liquid rock (magma).</a:t>
            </a:r>
          </a:p>
        </p:txBody>
      </p:sp>
      <p:cxnSp>
        <p:nvCxnSpPr>
          <p:cNvPr id="5" name="Straight Arrow Connector 4"/>
          <p:cNvCxnSpPr/>
          <p:nvPr/>
        </p:nvCxnSpPr>
        <p:spPr>
          <a:xfrm flipH="1">
            <a:off x="5517444" y="3189111"/>
            <a:ext cx="1116438" cy="153811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8363270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3" name="Content Placeholder 2"/>
          <p:cNvSpPr>
            <a:spLocks noGrp="1"/>
          </p:cNvSpPr>
          <p:nvPr>
            <p:ph idx="1"/>
          </p:nvPr>
        </p:nvSpPr>
        <p:spPr/>
        <p:txBody>
          <a:bodyPr/>
          <a:lstStyle/>
          <a:p>
            <a:pPr marL="118872" indent="0">
              <a:buNone/>
            </a:pPr>
            <a:r>
              <a:rPr lang="en-US" dirty="0" smtClean="0"/>
              <a:t>Pre-Modular Questions:</a:t>
            </a:r>
          </a:p>
          <a:p>
            <a:pPr marL="118872" indent="0">
              <a:buNone/>
            </a:pPr>
            <a:endParaRPr lang="en-US" dirty="0"/>
          </a:p>
          <a:p>
            <a:pPr marL="461772" indent="-342900">
              <a:buAutoNum type="arabicPeriod"/>
            </a:pPr>
            <a:r>
              <a:rPr lang="en-US" sz="1800" dirty="0" smtClean="0"/>
              <a:t>Most of the Earth’s mass consists of liquid water.  (T/F)</a:t>
            </a:r>
          </a:p>
          <a:p>
            <a:pPr marL="461772" indent="-342900">
              <a:buAutoNum type="arabicPeriod"/>
            </a:pPr>
            <a:endParaRPr lang="en-US" sz="1800" dirty="0"/>
          </a:p>
          <a:p>
            <a:pPr marL="461772" indent="-342900">
              <a:buAutoNum type="arabicPeriod"/>
            </a:pPr>
            <a:r>
              <a:rPr lang="en-US" sz="1800" dirty="0" smtClean="0"/>
              <a:t>The core of the Earth is approximately as large as the Moon.  (T/F)</a:t>
            </a:r>
          </a:p>
          <a:p>
            <a:pPr marL="461772" indent="-342900">
              <a:buAutoNum type="arabicPeriod"/>
            </a:pPr>
            <a:endParaRPr lang="en-US" sz="1800" dirty="0"/>
          </a:p>
          <a:p>
            <a:pPr marL="461772" indent="-342900">
              <a:buAutoNum type="arabicPeriod"/>
            </a:pPr>
            <a:endParaRPr lang="en-US" sz="1800" dirty="0"/>
          </a:p>
        </p:txBody>
      </p:sp>
    </p:spTree>
    <p:extLst>
      <p:ext uri="{BB962C8B-B14F-4D97-AF65-F5344CB8AC3E}">
        <p14:creationId xmlns:p14="http://schemas.microsoft.com/office/powerpoint/2010/main" val="1670370848"/>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7" name="TextBox 6"/>
          <p:cNvSpPr txBox="1"/>
          <p:nvPr/>
        </p:nvSpPr>
        <p:spPr>
          <a:xfrm>
            <a:off x="915894" y="2100270"/>
            <a:ext cx="5314577" cy="584776"/>
          </a:xfrm>
          <a:prstGeom prst="rect">
            <a:avLst/>
          </a:prstGeom>
          <a:noFill/>
        </p:spPr>
        <p:txBody>
          <a:bodyPr wrap="square" rtlCol="0">
            <a:spAutoFit/>
          </a:bodyPr>
          <a:lstStyle/>
          <a:p>
            <a:r>
              <a:rPr lang="en-US" sz="3200" b="1" dirty="0"/>
              <a:t>How Plate Tectonics </a:t>
            </a:r>
            <a:r>
              <a:rPr lang="en-US" sz="3200" b="1" dirty="0" smtClean="0"/>
              <a:t>Works:</a:t>
            </a:r>
            <a:endParaRPr lang="en-US" sz="3200" b="1" dirty="0"/>
          </a:p>
        </p:txBody>
      </p:sp>
      <p:pic>
        <p:nvPicPr>
          <p:cNvPr id="8" name="Picture 7"/>
          <p:cNvPicPr>
            <a:picLocks noChangeAspect="1"/>
          </p:cNvPicPr>
          <p:nvPr/>
        </p:nvPicPr>
        <p:blipFill>
          <a:blip r:embed="rId2"/>
          <a:stretch>
            <a:fillRect/>
          </a:stretch>
        </p:blipFill>
        <p:spPr>
          <a:xfrm>
            <a:off x="597647" y="2879332"/>
            <a:ext cx="5906247" cy="3904465"/>
          </a:xfrm>
          <a:prstGeom prst="rect">
            <a:avLst/>
          </a:prstGeom>
        </p:spPr>
      </p:pic>
      <p:sp>
        <p:nvSpPr>
          <p:cNvPr id="3" name="TextBox 2"/>
          <p:cNvSpPr txBox="1"/>
          <p:nvPr/>
        </p:nvSpPr>
        <p:spPr>
          <a:xfrm>
            <a:off x="6633882" y="2988235"/>
            <a:ext cx="2330824" cy="3539431"/>
          </a:xfrm>
          <a:prstGeom prst="rect">
            <a:avLst/>
          </a:prstGeom>
          <a:noFill/>
        </p:spPr>
        <p:txBody>
          <a:bodyPr wrap="square" rtlCol="0">
            <a:spAutoFit/>
          </a:bodyPr>
          <a:lstStyle/>
          <a:p>
            <a:r>
              <a:rPr lang="en-US" sz="1400" dirty="0" smtClean="0"/>
              <a:t>14. Some </a:t>
            </a:r>
            <a:r>
              <a:rPr lang="en-US" sz="1400" dirty="0"/>
              <a:t>of the molten rock may reach the Earth’s surface to erupt as the pent-up gas pressure in the magma is suddenly released, forming volcanic (extrusive) rocks. Over time, lava and ash erupted each time magma reaches the surface will accumulate—layer upon layer—to construct volcanic mountain ranges and plateaus, such as the Cascade Range and the Columbia River Plateau (Pacific Northwest, U.S.A.).</a:t>
            </a:r>
          </a:p>
        </p:txBody>
      </p:sp>
      <p:cxnSp>
        <p:nvCxnSpPr>
          <p:cNvPr id="5" name="Straight Arrow Connector 4"/>
          <p:cNvCxnSpPr/>
          <p:nvPr/>
        </p:nvCxnSpPr>
        <p:spPr>
          <a:xfrm flipH="1">
            <a:off x="4840111" y="3189111"/>
            <a:ext cx="1793771" cy="6773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74247525"/>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pic>
        <p:nvPicPr>
          <p:cNvPr id="3" name="Picture 2"/>
          <p:cNvPicPr>
            <a:picLocks noChangeAspect="1"/>
          </p:cNvPicPr>
          <p:nvPr/>
        </p:nvPicPr>
        <p:blipFill>
          <a:blip r:embed="rId2"/>
          <a:stretch>
            <a:fillRect/>
          </a:stretch>
        </p:blipFill>
        <p:spPr>
          <a:xfrm>
            <a:off x="0" y="1408176"/>
            <a:ext cx="4343400" cy="3314700"/>
          </a:xfrm>
          <a:prstGeom prst="rect">
            <a:avLst/>
          </a:prstGeom>
        </p:spPr>
      </p:pic>
      <p:sp>
        <p:nvSpPr>
          <p:cNvPr id="8" name="TextBox 7"/>
          <p:cNvSpPr txBox="1"/>
          <p:nvPr/>
        </p:nvSpPr>
        <p:spPr>
          <a:xfrm>
            <a:off x="4545843" y="1832648"/>
            <a:ext cx="4358237" cy="2739212"/>
          </a:xfrm>
          <a:prstGeom prst="rect">
            <a:avLst/>
          </a:prstGeom>
          <a:noFill/>
        </p:spPr>
        <p:txBody>
          <a:bodyPr wrap="square" rtlCol="0">
            <a:spAutoFit/>
          </a:bodyPr>
          <a:lstStyle/>
          <a:p>
            <a:r>
              <a:rPr lang="en-US" sz="3200" b="1" dirty="0"/>
              <a:t>Continental crust</a:t>
            </a:r>
            <a:br>
              <a:rPr lang="en-US" sz="3200" b="1" dirty="0"/>
            </a:br>
            <a:endParaRPr lang="en-US" sz="3200" b="1" dirty="0"/>
          </a:p>
          <a:p>
            <a:r>
              <a:rPr lang="en-US" dirty="0"/>
              <a:t>Continental crust is much older than oceanic crust. The basement rocks of the continents are granitic rocks. Granitic rocks are lighter than oceanic crust rocks. The minerals that make up the crust are primarily quartz and feldspar. </a:t>
            </a:r>
          </a:p>
        </p:txBody>
      </p:sp>
      <p:sp>
        <p:nvSpPr>
          <p:cNvPr id="9" name="TextBox 8"/>
          <p:cNvSpPr txBox="1"/>
          <p:nvPr/>
        </p:nvSpPr>
        <p:spPr>
          <a:xfrm>
            <a:off x="331919" y="5021744"/>
            <a:ext cx="8572161" cy="1477328"/>
          </a:xfrm>
          <a:prstGeom prst="rect">
            <a:avLst/>
          </a:prstGeom>
          <a:noFill/>
        </p:spPr>
        <p:txBody>
          <a:bodyPr wrap="square" rtlCol="0">
            <a:spAutoFit/>
          </a:bodyPr>
          <a:lstStyle/>
          <a:p>
            <a:r>
              <a:rPr lang="en-US" dirty="0"/>
              <a:t>When two crustal plates meet the continental crust is never destroyed. Instead, it overrides oceanic crust or smashes together with another continental crust to form great mountain chains. The Himalaya Mountains are growing as the Eurasian Plate collides with the Indian Plate and the </a:t>
            </a:r>
            <a:r>
              <a:rPr lang="en-US" dirty="0" smtClean="0"/>
              <a:t>Earth’s </a:t>
            </a:r>
            <a:r>
              <a:rPr lang="en-US" dirty="0"/>
              <a:t>crust is not destroyed</a:t>
            </a:r>
            <a:r>
              <a:rPr lang="en-US" dirty="0" smtClean="0"/>
              <a:t>.</a:t>
            </a:r>
            <a:endParaRPr lang="en-US" dirty="0"/>
          </a:p>
          <a:p>
            <a:endParaRPr lang="en-US" dirty="0"/>
          </a:p>
        </p:txBody>
      </p:sp>
    </p:spTree>
    <p:extLst>
      <p:ext uri="{BB962C8B-B14F-4D97-AF65-F5344CB8AC3E}">
        <p14:creationId xmlns:p14="http://schemas.microsoft.com/office/powerpoint/2010/main" val="3546764869"/>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8" name="TextBox 7"/>
          <p:cNvSpPr txBox="1"/>
          <p:nvPr/>
        </p:nvSpPr>
        <p:spPr>
          <a:xfrm>
            <a:off x="2917256" y="1423540"/>
            <a:ext cx="3716628" cy="646331"/>
          </a:xfrm>
          <a:prstGeom prst="rect">
            <a:avLst/>
          </a:prstGeom>
          <a:noFill/>
        </p:spPr>
        <p:txBody>
          <a:bodyPr wrap="square" rtlCol="0">
            <a:spAutoFit/>
          </a:bodyPr>
          <a:lstStyle/>
          <a:p>
            <a:r>
              <a:rPr lang="en-US" sz="3600" b="1" dirty="0"/>
              <a:t>Continental </a:t>
            </a:r>
            <a:r>
              <a:rPr lang="en-US" sz="3600" b="1" dirty="0" smtClean="0"/>
              <a:t>Drift?</a:t>
            </a:r>
            <a:endParaRPr lang="en-US" sz="3600" b="1" dirty="0"/>
          </a:p>
        </p:txBody>
      </p:sp>
      <p:sp>
        <p:nvSpPr>
          <p:cNvPr id="4" name="TextBox 3"/>
          <p:cNvSpPr txBox="1"/>
          <p:nvPr/>
        </p:nvSpPr>
        <p:spPr>
          <a:xfrm>
            <a:off x="298824" y="2375647"/>
            <a:ext cx="3107764" cy="1477328"/>
          </a:xfrm>
          <a:prstGeom prst="rect">
            <a:avLst/>
          </a:prstGeom>
          <a:noFill/>
        </p:spPr>
        <p:txBody>
          <a:bodyPr wrap="square" rtlCol="0">
            <a:spAutoFit/>
          </a:bodyPr>
          <a:lstStyle/>
          <a:p>
            <a:r>
              <a:rPr lang="en-US" dirty="0"/>
              <a:t>So over eons, Earth’s surface has changed a lot.</a:t>
            </a:r>
          </a:p>
          <a:p>
            <a:r>
              <a:rPr lang="en-US" dirty="0"/>
              <a:t>For instance, roughly 250 million years ago, Earth had one giant landmass: Pangaea. </a:t>
            </a:r>
          </a:p>
        </p:txBody>
      </p:sp>
      <p:pic>
        <p:nvPicPr>
          <p:cNvPr id="5" name="Picture 4"/>
          <p:cNvPicPr>
            <a:picLocks noChangeAspect="1"/>
          </p:cNvPicPr>
          <p:nvPr/>
        </p:nvPicPr>
        <p:blipFill>
          <a:blip r:embed="rId2"/>
          <a:stretch>
            <a:fillRect/>
          </a:stretch>
        </p:blipFill>
        <p:spPr>
          <a:xfrm>
            <a:off x="4557434" y="2069871"/>
            <a:ext cx="4152900" cy="4557720"/>
          </a:xfrm>
          <a:prstGeom prst="rect">
            <a:avLst/>
          </a:prstGeom>
        </p:spPr>
      </p:pic>
    </p:spTree>
    <p:extLst>
      <p:ext uri="{BB962C8B-B14F-4D97-AF65-F5344CB8AC3E}">
        <p14:creationId xmlns:p14="http://schemas.microsoft.com/office/powerpoint/2010/main" val="2483323513"/>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8" name="TextBox 7"/>
          <p:cNvSpPr txBox="1"/>
          <p:nvPr/>
        </p:nvSpPr>
        <p:spPr>
          <a:xfrm>
            <a:off x="2917256" y="1423540"/>
            <a:ext cx="3716628" cy="646331"/>
          </a:xfrm>
          <a:prstGeom prst="rect">
            <a:avLst/>
          </a:prstGeom>
          <a:noFill/>
        </p:spPr>
        <p:txBody>
          <a:bodyPr wrap="square" rtlCol="0">
            <a:spAutoFit/>
          </a:bodyPr>
          <a:lstStyle/>
          <a:p>
            <a:r>
              <a:rPr lang="en-US" sz="3600" b="1" dirty="0"/>
              <a:t>Continental </a:t>
            </a:r>
            <a:r>
              <a:rPr lang="en-US" sz="3600" b="1" dirty="0" smtClean="0"/>
              <a:t>Drift?</a:t>
            </a:r>
            <a:endParaRPr lang="en-US" sz="3600" b="1" dirty="0"/>
          </a:p>
        </p:txBody>
      </p:sp>
      <p:sp>
        <p:nvSpPr>
          <p:cNvPr id="4" name="TextBox 3"/>
          <p:cNvSpPr txBox="1"/>
          <p:nvPr/>
        </p:nvSpPr>
        <p:spPr>
          <a:xfrm>
            <a:off x="298824" y="2375647"/>
            <a:ext cx="3107764" cy="3416320"/>
          </a:xfrm>
          <a:prstGeom prst="rect">
            <a:avLst/>
          </a:prstGeom>
          <a:noFill/>
        </p:spPr>
        <p:txBody>
          <a:bodyPr wrap="square" rtlCol="0">
            <a:spAutoFit/>
          </a:bodyPr>
          <a:lstStyle/>
          <a:p>
            <a:r>
              <a:rPr lang="en-US" dirty="0"/>
              <a:t>So over eons, Earth’s surface has changed a lot.</a:t>
            </a:r>
          </a:p>
          <a:p>
            <a:r>
              <a:rPr lang="en-US" dirty="0"/>
              <a:t>For instance, roughly 250 million years ago, Earth had one giant landmass: Pangaea</a:t>
            </a:r>
            <a:r>
              <a:rPr lang="en-US" dirty="0" smtClean="0"/>
              <a:t>.</a:t>
            </a:r>
          </a:p>
          <a:p>
            <a:endParaRPr lang="en-US" dirty="0"/>
          </a:p>
          <a:p>
            <a:r>
              <a:rPr lang="en-US" dirty="0"/>
              <a:t>Within some 50 million years, the plates under that land and the ocean moved. Plate movement split Pangaea into two huge continents, called </a:t>
            </a:r>
            <a:r>
              <a:rPr lang="en-US" dirty="0" err="1"/>
              <a:t>Laurasia</a:t>
            </a:r>
            <a:r>
              <a:rPr lang="en-US" dirty="0"/>
              <a:t> and Gondwanaland.  </a:t>
            </a:r>
          </a:p>
        </p:txBody>
      </p:sp>
      <p:pic>
        <p:nvPicPr>
          <p:cNvPr id="3" name="Picture 2"/>
          <p:cNvPicPr>
            <a:picLocks noChangeAspect="1"/>
          </p:cNvPicPr>
          <p:nvPr/>
        </p:nvPicPr>
        <p:blipFill>
          <a:blip r:embed="rId2"/>
          <a:stretch>
            <a:fillRect/>
          </a:stretch>
        </p:blipFill>
        <p:spPr>
          <a:xfrm>
            <a:off x="3406588" y="2175436"/>
            <a:ext cx="5651500" cy="3898900"/>
          </a:xfrm>
          <a:prstGeom prst="rect">
            <a:avLst/>
          </a:prstGeom>
        </p:spPr>
      </p:pic>
    </p:spTree>
    <p:extLst>
      <p:ext uri="{BB962C8B-B14F-4D97-AF65-F5344CB8AC3E}">
        <p14:creationId xmlns:p14="http://schemas.microsoft.com/office/powerpoint/2010/main" val="476468352"/>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8" name="TextBox 7"/>
          <p:cNvSpPr txBox="1"/>
          <p:nvPr/>
        </p:nvSpPr>
        <p:spPr>
          <a:xfrm>
            <a:off x="2917256" y="1423540"/>
            <a:ext cx="3716628" cy="646331"/>
          </a:xfrm>
          <a:prstGeom prst="rect">
            <a:avLst/>
          </a:prstGeom>
          <a:noFill/>
        </p:spPr>
        <p:txBody>
          <a:bodyPr wrap="square" rtlCol="0">
            <a:spAutoFit/>
          </a:bodyPr>
          <a:lstStyle/>
          <a:p>
            <a:r>
              <a:rPr lang="en-US" sz="3600" b="1" dirty="0"/>
              <a:t>Continental </a:t>
            </a:r>
            <a:r>
              <a:rPr lang="en-US" sz="3600" b="1" dirty="0" smtClean="0"/>
              <a:t>Drift?</a:t>
            </a:r>
            <a:endParaRPr lang="en-US" sz="3600" b="1" dirty="0"/>
          </a:p>
        </p:txBody>
      </p:sp>
      <p:sp>
        <p:nvSpPr>
          <p:cNvPr id="4" name="TextBox 3"/>
          <p:cNvSpPr txBox="1"/>
          <p:nvPr/>
        </p:nvSpPr>
        <p:spPr>
          <a:xfrm>
            <a:off x="298824" y="2375647"/>
            <a:ext cx="3107764" cy="3416320"/>
          </a:xfrm>
          <a:prstGeom prst="rect">
            <a:avLst/>
          </a:prstGeom>
          <a:noFill/>
        </p:spPr>
        <p:txBody>
          <a:bodyPr wrap="square" rtlCol="0">
            <a:spAutoFit/>
          </a:bodyPr>
          <a:lstStyle/>
          <a:p>
            <a:r>
              <a:rPr lang="en-US" dirty="0"/>
              <a:t>So over eons, Earth’s surface has changed a lot.</a:t>
            </a:r>
          </a:p>
          <a:p>
            <a:r>
              <a:rPr lang="en-US" dirty="0"/>
              <a:t>For instance, roughly 250 million years ago, Earth had one giant landmass: Pangaea</a:t>
            </a:r>
            <a:r>
              <a:rPr lang="en-US" dirty="0" smtClean="0"/>
              <a:t>.</a:t>
            </a:r>
          </a:p>
          <a:p>
            <a:endParaRPr lang="en-US" dirty="0"/>
          </a:p>
          <a:p>
            <a:r>
              <a:rPr lang="en-US" dirty="0"/>
              <a:t>Within some 50 million years, the plates under that land and the ocean moved. Plate movement split Pangaea into two huge continents, called </a:t>
            </a:r>
            <a:r>
              <a:rPr lang="en-US" dirty="0" err="1"/>
              <a:t>Laurasia</a:t>
            </a:r>
            <a:r>
              <a:rPr lang="en-US" dirty="0"/>
              <a:t> and Gondwanaland.  </a:t>
            </a:r>
          </a:p>
        </p:txBody>
      </p:sp>
      <p:sp>
        <p:nvSpPr>
          <p:cNvPr id="5" name="TextBox 4"/>
          <p:cNvSpPr txBox="1"/>
          <p:nvPr/>
        </p:nvSpPr>
        <p:spPr>
          <a:xfrm>
            <a:off x="457200" y="6074336"/>
            <a:ext cx="8462682" cy="646331"/>
          </a:xfrm>
          <a:prstGeom prst="rect">
            <a:avLst/>
          </a:prstGeom>
          <a:noFill/>
        </p:spPr>
        <p:txBody>
          <a:bodyPr wrap="square" rtlCol="0">
            <a:spAutoFit/>
          </a:bodyPr>
          <a:lstStyle/>
          <a:p>
            <a:r>
              <a:rPr lang="en-US" dirty="0"/>
              <a:t>As Earth’s plates kept moving, those landmasses each broke apart more. As they spread and traveled, they evolved into our modern continents.</a:t>
            </a:r>
          </a:p>
        </p:txBody>
      </p:sp>
      <p:pic>
        <p:nvPicPr>
          <p:cNvPr id="6" name="Picture 5"/>
          <p:cNvPicPr>
            <a:picLocks noChangeAspect="1"/>
          </p:cNvPicPr>
          <p:nvPr/>
        </p:nvPicPr>
        <p:blipFill>
          <a:blip r:embed="rId2"/>
          <a:stretch>
            <a:fillRect/>
          </a:stretch>
        </p:blipFill>
        <p:spPr>
          <a:xfrm>
            <a:off x="3406588" y="2375646"/>
            <a:ext cx="5757798" cy="3167529"/>
          </a:xfrm>
          <a:prstGeom prst="rect">
            <a:avLst/>
          </a:prstGeom>
        </p:spPr>
      </p:pic>
    </p:spTree>
    <p:extLst>
      <p:ext uri="{BB962C8B-B14F-4D97-AF65-F5344CB8AC3E}">
        <p14:creationId xmlns:p14="http://schemas.microsoft.com/office/powerpoint/2010/main" val="343937544"/>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8" name="TextBox 7"/>
          <p:cNvSpPr txBox="1"/>
          <p:nvPr/>
        </p:nvSpPr>
        <p:spPr>
          <a:xfrm>
            <a:off x="2917256" y="1423540"/>
            <a:ext cx="3716628" cy="646331"/>
          </a:xfrm>
          <a:prstGeom prst="rect">
            <a:avLst/>
          </a:prstGeom>
          <a:noFill/>
        </p:spPr>
        <p:txBody>
          <a:bodyPr wrap="square" rtlCol="0">
            <a:spAutoFit/>
          </a:bodyPr>
          <a:lstStyle/>
          <a:p>
            <a:r>
              <a:rPr lang="en-US" sz="3600" b="1" dirty="0"/>
              <a:t>Continental </a:t>
            </a:r>
            <a:r>
              <a:rPr lang="en-US" sz="3600" b="1" dirty="0" smtClean="0"/>
              <a:t>Drift?</a:t>
            </a:r>
            <a:endParaRPr lang="en-US" sz="3600" b="1" dirty="0"/>
          </a:p>
        </p:txBody>
      </p:sp>
      <p:pic>
        <p:nvPicPr>
          <p:cNvPr id="3" name="Picture 2"/>
          <p:cNvPicPr>
            <a:picLocks noChangeAspect="1"/>
          </p:cNvPicPr>
          <p:nvPr/>
        </p:nvPicPr>
        <p:blipFill>
          <a:blip r:embed="rId2"/>
          <a:stretch>
            <a:fillRect/>
          </a:stretch>
        </p:blipFill>
        <p:spPr>
          <a:xfrm>
            <a:off x="140447" y="2069871"/>
            <a:ext cx="4707933" cy="4321735"/>
          </a:xfrm>
          <a:prstGeom prst="rect">
            <a:avLst/>
          </a:prstGeom>
        </p:spPr>
      </p:pic>
      <p:sp>
        <p:nvSpPr>
          <p:cNvPr id="7" name="TextBox 6"/>
          <p:cNvSpPr txBox="1"/>
          <p:nvPr/>
        </p:nvSpPr>
        <p:spPr>
          <a:xfrm>
            <a:off x="5214471" y="2114695"/>
            <a:ext cx="3600823" cy="4801315"/>
          </a:xfrm>
          <a:prstGeom prst="rect">
            <a:avLst/>
          </a:prstGeom>
          <a:noFill/>
        </p:spPr>
        <p:txBody>
          <a:bodyPr wrap="square" rtlCol="0">
            <a:spAutoFit/>
          </a:bodyPr>
          <a:lstStyle/>
          <a:p>
            <a:r>
              <a:rPr lang="en-US" dirty="0"/>
              <a:t>Although some people mistakenly talk about “continental drift,” it’s the plates that move. Continents are just the tops of plates that rise above the ocean. We see only the continents atop the plates, just as sailors see only the tips of icebergs at sea.</a:t>
            </a:r>
          </a:p>
          <a:p>
            <a:r>
              <a:rPr lang="en-US" dirty="0"/>
              <a:t>Plates continue to glide slowly across Earth’s mantle. As the plates move, expect the future placement of continents and oceans to become completely </a:t>
            </a:r>
            <a:r>
              <a:rPr lang="en-US" dirty="0" smtClean="0"/>
              <a:t>reshuffled.  The </a:t>
            </a:r>
            <a:r>
              <a:rPr lang="en-US" dirty="0"/>
              <a:t>Atlantic Ocean will open and close over cycles of 300 million to 500 million years</a:t>
            </a:r>
            <a:r>
              <a:rPr lang="en-US" dirty="0" smtClean="0"/>
              <a:t>.</a:t>
            </a:r>
            <a:endParaRPr lang="en-US" dirty="0"/>
          </a:p>
          <a:p>
            <a:endParaRPr lang="en-US" dirty="0"/>
          </a:p>
        </p:txBody>
      </p:sp>
    </p:spTree>
    <p:extLst>
      <p:ext uri="{BB962C8B-B14F-4D97-AF65-F5344CB8AC3E}">
        <p14:creationId xmlns:p14="http://schemas.microsoft.com/office/powerpoint/2010/main" val="1371905129"/>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4" name="TextBox 3"/>
          <p:cNvSpPr txBox="1"/>
          <p:nvPr/>
        </p:nvSpPr>
        <p:spPr>
          <a:xfrm>
            <a:off x="418353" y="1807882"/>
            <a:ext cx="8576235" cy="523220"/>
          </a:xfrm>
          <a:prstGeom prst="rect">
            <a:avLst/>
          </a:prstGeom>
          <a:noFill/>
        </p:spPr>
        <p:txBody>
          <a:bodyPr wrap="square" rtlCol="0">
            <a:spAutoFit/>
          </a:bodyPr>
          <a:lstStyle/>
          <a:p>
            <a:r>
              <a:rPr lang="en-US" sz="2800" b="1" i="1" dirty="0" smtClean="0"/>
              <a:t>WHAT ABOUT EARTHQUAKES AND VOLCANOES???</a:t>
            </a:r>
            <a:endParaRPr lang="en-US" sz="2800" b="1" i="1" dirty="0"/>
          </a:p>
        </p:txBody>
      </p:sp>
      <p:pic>
        <p:nvPicPr>
          <p:cNvPr id="5" name="Picture 4"/>
          <p:cNvPicPr>
            <a:picLocks noChangeAspect="1"/>
          </p:cNvPicPr>
          <p:nvPr/>
        </p:nvPicPr>
        <p:blipFill>
          <a:blip r:embed="rId2"/>
          <a:stretch>
            <a:fillRect/>
          </a:stretch>
        </p:blipFill>
        <p:spPr>
          <a:xfrm>
            <a:off x="254000" y="2375926"/>
            <a:ext cx="3968445" cy="2659252"/>
          </a:xfrm>
          <a:prstGeom prst="rect">
            <a:avLst/>
          </a:prstGeom>
        </p:spPr>
      </p:pic>
      <p:sp>
        <p:nvSpPr>
          <p:cNvPr id="6" name="TextBox 5"/>
          <p:cNvSpPr txBox="1"/>
          <p:nvPr/>
        </p:nvSpPr>
        <p:spPr>
          <a:xfrm>
            <a:off x="851648" y="5061029"/>
            <a:ext cx="3018118" cy="276999"/>
          </a:xfrm>
          <a:prstGeom prst="rect">
            <a:avLst/>
          </a:prstGeom>
          <a:noFill/>
        </p:spPr>
        <p:txBody>
          <a:bodyPr wrap="square" rtlCol="0">
            <a:spAutoFit/>
          </a:bodyPr>
          <a:lstStyle/>
          <a:p>
            <a:r>
              <a:rPr lang="en-US" sz="1200" b="1" dirty="0" smtClean="0"/>
              <a:t>1906 EARTHQUAKE IN SAN FRANCISCO</a:t>
            </a:r>
            <a:endParaRPr lang="en-US" sz="1200" b="1" dirty="0"/>
          </a:p>
        </p:txBody>
      </p:sp>
      <p:pic>
        <p:nvPicPr>
          <p:cNvPr id="9" name="Picture 8"/>
          <p:cNvPicPr>
            <a:picLocks noChangeAspect="1"/>
          </p:cNvPicPr>
          <p:nvPr/>
        </p:nvPicPr>
        <p:blipFill>
          <a:blip r:embed="rId3"/>
          <a:stretch>
            <a:fillRect/>
          </a:stretch>
        </p:blipFill>
        <p:spPr>
          <a:xfrm>
            <a:off x="4222445" y="2375925"/>
            <a:ext cx="4909670" cy="2685104"/>
          </a:xfrm>
          <a:prstGeom prst="rect">
            <a:avLst/>
          </a:prstGeom>
        </p:spPr>
      </p:pic>
      <p:sp>
        <p:nvSpPr>
          <p:cNvPr id="10" name="TextBox 9"/>
          <p:cNvSpPr txBox="1"/>
          <p:nvPr/>
        </p:nvSpPr>
        <p:spPr>
          <a:xfrm>
            <a:off x="4222445" y="5035178"/>
            <a:ext cx="4772143" cy="461665"/>
          </a:xfrm>
          <a:prstGeom prst="rect">
            <a:avLst/>
          </a:prstGeom>
          <a:noFill/>
        </p:spPr>
        <p:txBody>
          <a:bodyPr wrap="square" rtlCol="0">
            <a:spAutoFit/>
          </a:bodyPr>
          <a:lstStyle/>
          <a:p>
            <a:r>
              <a:rPr lang="en-US" sz="1200" dirty="0"/>
              <a:t>The Indonesian volcano </a:t>
            </a:r>
            <a:r>
              <a:rPr lang="en-US" sz="1200" dirty="0" err="1"/>
              <a:t>Anak</a:t>
            </a:r>
            <a:r>
              <a:rPr lang="en-US" sz="1200" dirty="0"/>
              <a:t> Krakatau erupts at night (credit: Getty Images/Tom Pfeiffer/</a:t>
            </a:r>
            <a:r>
              <a:rPr lang="en-US" sz="1200" dirty="0" err="1"/>
              <a:t>VolcanoDiscovery</a:t>
            </a:r>
            <a:r>
              <a:rPr lang="en-US" sz="1200" dirty="0"/>
              <a:t>)</a:t>
            </a:r>
          </a:p>
        </p:txBody>
      </p:sp>
    </p:spTree>
    <p:extLst>
      <p:ext uri="{BB962C8B-B14F-4D97-AF65-F5344CB8AC3E}">
        <p14:creationId xmlns:p14="http://schemas.microsoft.com/office/powerpoint/2010/main" val="2988588025"/>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4" name="TextBox 3"/>
          <p:cNvSpPr txBox="1"/>
          <p:nvPr/>
        </p:nvSpPr>
        <p:spPr>
          <a:xfrm>
            <a:off x="418353" y="1807882"/>
            <a:ext cx="8576235" cy="523220"/>
          </a:xfrm>
          <a:prstGeom prst="rect">
            <a:avLst/>
          </a:prstGeom>
          <a:noFill/>
        </p:spPr>
        <p:txBody>
          <a:bodyPr wrap="square" rtlCol="0">
            <a:spAutoFit/>
          </a:bodyPr>
          <a:lstStyle/>
          <a:p>
            <a:r>
              <a:rPr lang="en-US" sz="2800" b="1" i="1" dirty="0" smtClean="0"/>
              <a:t>WHAT ABOUT EARTHQUAKES AND VOLCANOES???</a:t>
            </a:r>
            <a:endParaRPr lang="en-US" sz="2800" b="1" i="1" dirty="0"/>
          </a:p>
        </p:txBody>
      </p:sp>
      <p:pic>
        <p:nvPicPr>
          <p:cNvPr id="5" name="Picture 4"/>
          <p:cNvPicPr>
            <a:picLocks noChangeAspect="1"/>
          </p:cNvPicPr>
          <p:nvPr/>
        </p:nvPicPr>
        <p:blipFill>
          <a:blip r:embed="rId2"/>
          <a:stretch>
            <a:fillRect/>
          </a:stretch>
        </p:blipFill>
        <p:spPr>
          <a:xfrm>
            <a:off x="254000" y="2375926"/>
            <a:ext cx="3968445" cy="2659252"/>
          </a:xfrm>
          <a:prstGeom prst="rect">
            <a:avLst/>
          </a:prstGeom>
        </p:spPr>
      </p:pic>
      <p:sp>
        <p:nvSpPr>
          <p:cNvPr id="6" name="TextBox 5"/>
          <p:cNvSpPr txBox="1"/>
          <p:nvPr/>
        </p:nvSpPr>
        <p:spPr>
          <a:xfrm>
            <a:off x="851648" y="5061029"/>
            <a:ext cx="3018118" cy="276999"/>
          </a:xfrm>
          <a:prstGeom prst="rect">
            <a:avLst/>
          </a:prstGeom>
          <a:noFill/>
        </p:spPr>
        <p:txBody>
          <a:bodyPr wrap="square" rtlCol="0">
            <a:spAutoFit/>
          </a:bodyPr>
          <a:lstStyle/>
          <a:p>
            <a:r>
              <a:rPr lang="en-US" sz="1200" b="1" dirty="0" smtClean="0"/>
              <a:t>1906 EARTHQUAKE IN SAN FRANCISCO</a:t>
            </a:r>
            <a:endParaRPr lang="en-US" sz="1200" b="1" dirty="0"/>
          </a:p>
        </p:txBody>
      </p:sp>
      <p:pic>
        <p:nvPicPr>
          <p:cNvPr id="9" name="Picture 8"/>
          <p:cNvPicPr>
            <a:picLocks noChangeAspect="1"/>
          </p:cNvPicPr>
          <p:nvPr/>
        </p:nvPicPr>
        <p:blipFill>
          <a:blip r:embed="rId3"/>
          <a:stretch>
            <a:fillRect/>
          </a:stretch>
        </p:blipFill>
        <p:spPr>
          <a:xfrm>
            <a:off x="4222445" y="2375925"/>
            <a:ext cx="4909670" cy="2685104"/>
          </a:xfrm>
          <a:prstGeom prst="rect">
            <a:avLst/>
          </a:prstGeom>
        </p:spPr>
      </p:pic>
      <p:sp>
        <p:nvSpPr>
          <p:cNvPr id="10" name="TextBox 9"/>
          <p:cNvSpPr txBox="1"/>
          <p:nvPr/>
        </p:nvSpPr>
        <p:spPr>
          <a:xfrm>
            <a:off x="4222445" y="5035178"/>
            <a:ext cx="4772143" cy="461665"/>
          </a:xfrm>
          <a:prstGeom prst="rect">
            <a:avLst/>
          </a:prstGeom>
          <a:noFill/>
        </p:spPr>
        <p:txBody>
          <a:bodyPr wrap="square" rtlCol="0">
            <a:spAutoFit/>
          </a:bodyPr>
          <a:lstStyle/>
          <a:p>
            <a:r>
              <a:rPr lang="en-US" sz="1200" dirty="0"/>
              <a:t>The Indonesian volcano </a:t>
            </a:r>
            <a:r>
              <a:rPr lang="en-US" sz="1200" dirty="0" err="1"/>
              <a:t>Anak</a:t>
            </a:r>
            <a:r>
              <a:rPr lang="en-US" sz="1200" dirty="0"/>
              <a:t> Krakatau erupts at night (credit: Getty Images/Tom Pfeiffer/</a:t>
            </a:r>
            <a:r>
              <a:rPr lang="en-US" sz="1200" dirty="0" err="1"/>
              <a:t>VolcanoDiscovery</a:t>
            </a:r>
            <a:r>
              <a:rPr lang="en-US" sz="1200" dirty="0"/>
              <a:t>)</a:t>
            </a:r>
          </a:p>
        </p:txBody>
      </p:sp>
      <p:sp>
        <p:nvSpPr>
          <p:cNvPr id="3" name="TextBox 2"/>
          <p:cNvSpPr txBox="1"/>
          <p:nvPr/>
        </p:nvSpPr>
        <p:spPr>
          <a:xfrm>
            <a:off x="732118" y="5827059"/>
            <a:ext cx="7694706" cy="369332"/>
          </a:xfrm>
          <a:prstGeom prst="rect">
            <a:avLst/>
          </a:prstGeom>
          <a:noFill/>
        </p:spPr>
        <p:txBody>
          <a:bodyPr wrap="square" rtlCol="0">
            <a:spAutoFit/>
          </a:bodyPr>
          <a:lstStyle/>
          <a:p>
            <a:r>
              <a:rPr lang="en-US" b="1" dirty="0" smtClean="0"/>
              <a:t>How do Earth’s </a:t>
            </a:r>
            <a:r>
              <a:rPr lang="en-US" b="1" i="1" dirty="0" smtClean="0"/>
              <a:t>GEODYNAMICS</a:t>
            </a:r>
            <a:r>
              <a:rPr lang="en-US" b="1" dirty="0" smtClean="0"/>
              <a:t> account for what happens on the surface???</a:t>
            </a:r>
            <a:endParaRPr lang="en-US" b="1" dirty="0"/>
          </a:p>
        </p:txBody>
      </p:sp>
    </p:spTree>
    <p:extLst>
      <p:ext uri="{BB962C8B-B14F-4D97-AF65-F5344CB8AC3E}">
        <p14:creationId xmlns:p14="http://schemas.microsoft.com/office/powerpoint/2010/main" val="713434000"/>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1800412" y="1807882"/>
            <a:ext cx="5565588" cy="3727602"/>
          </a:xfrm>
          <a:prstGeom prst="rect">
            <a:avLst/>
          </a:prstGeom>
        </p:spPr>
      </p:pic>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4" name="TextBox 3"/>
          <p:cNvSpPr txBox="1"/>
          <p:nvPr/>
        </p:nvSpPr>
        <p:spPr>
          <a:xfrm>
            <a:off x="418353" y="1807882"/>
            <a:ext cx="8576235" cy="523220"/>
          </a:xfrm>
          <a:prstGeom prst="rect">
            <a:avLst/>
          </a:prstGeom>
          <a:noFill/>
        </p:spPr>
        <p:txBody>
          <a:bodyPr wrap="square" rtlCol="0">
            <a:spAutoFit/>
          </a:bodyPr>
          <a:lstStyle/>
          <a:p>
            <a:r>
              <a:rPr lang="en-US" sz="2800" b="1" i="1" dirty="0" smtClean="0"/>
              <a:t>WHAT ABOUT EARTHQUAKES AND VOLCANOES???</a:t>
            </a:r>
            <a:endParaRPr lang="en-US" sz="2800" b="1" i="1" dirty="0"/>
          </a:p>
        </p:txBody>
      </p:sp>
      <p:sp>
        <p:nvSpPr>
          <p:cNvPr id="8" name="TextBox 7"/>
          <p:cNvSpPr txBox="1"/>
          <p:nvPr/>
        </p:nvSpPr>
        <p:spPr>
          <a:xfrm>
            <a:off x="164353" y="5374921"/>
            <a:ext cx="8650941" cy="1477328"/>
          </a:xfrm>
          <a:prstGeom prst="rect">
            <a:avLst/>
          </a:prstGeom>
          <a:noFill/>
        </p:spPr>
        <p:txBody>
          <a:bodyPr wrap="square" rtlCol="0">
            <a:spAutoFit/>
          </a:bodyPr>
          <a:lstStyle/>
          <a:p>
            <a:r>
              <a:rPr lang="en-US" dirty="0"/>
              <a:t>There are 20 moving plates under the earth’s surface, when one of these plates slips past the other; there is a sudden increase in pressure which sometimes breaks the crust. This break in the crust helps releasing the build up pressure in the energy form, which creates huge waves and results in an earthquake. </a:t>
            </a:r>
            <a:r>
              <a:rPr lang="en-US" dirty="0" smtClean="0"/>
              <a:t> These waves are in the </a:t>
            </a:r>
            <a:r>
              <a:rPr lang="en-US" b="1" i="1" dirty="0" smtClean="0"/>
              <a:t>infrasonic </a:t>
            </a:r>
            <a:r>
              <a:rPr lang="en-US" dirty="0" smtClean="0"/>
              <a:t>range of the human audio spectrum. That is, they are below the audio (hearing) capability of humans.</a:t>
            </a:r>
            <a:endParaRPr lang="en-US" dirty="0"/>
          </a:p>
        </p:txBody>
      </p:sp>
    </p:spTree>
    <p:extLst>
      <p:ext uri="{BB962C8B-B14F-4D97-AF65-F5344CB8AC3E}">
        <p14:creationId xmlns:p14="http://schemas.microsoft.com/office/powerpoint/2010/main" val="2961664495"/>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4" name="TextBox 3"/>
          <p:cNvSpPr txBox="1"/>
          <p:nvPr/>
        </p:nvSpPr>
        <p:spPr>
          <a:xfrm>
            <a:off x="418353" y="1807882"/>
            <a:ext cx="8576235" cy="523220"/>
          </a:xfrm>
          <a:prstGeom prst="rect">
            <a:avLst/>
          </a:prstGeom>
          <a:noFill/>
        </p:spPr>
        <p:txBody>
          <a:bodyPr wrap="square" rtlCol="0">
            <a:spAutoFit/>
          </a:bodyPr>
          <a:lstStyle/>
          <a:p>
            <a:r>
              <a:rPr lang="en-US" sz="2800" b="1" i="1" dirty="0" smtClean="0"/>
              <a:t>WHAT ABOUT EARTHQUAKES AND VOLCANOES???</a:t>
            </a:r>
            <a:endParaRPr lang="en-US" sz="2800" b="1" i="1" dirty="0"/>
          </a:p>
        </p:txBody>
      </p:sp>
      <p:sp>
        <p:nvSpPr>
          <p:cNvPr id="8" name="TextBox 7"/>
          <p:cNvSpPr txBox="1"/>
          <p:nvPr/>
        </p:nvSpPr>
        <p:spPr>
          <a:xfrm>
            <a:off x="4264212" y="2331102"/>
            <a:ext cx="4422588" cy="3970318"/>
          </a:xfrm>
          <a:prstGeom prst="rect">
            <a:avLst/>
          </a:prstGeom>
          <a:noFill/>
        </p:spPr>
        <p:txBody>
          <a:bodyPr wrap="square" rtlCol="0">
            <a:spAutoFit/>
          </a:bodyPr>
          <a:lstStyle/>
          <a:p>
            <a:r>
              <a:rPr lang="en-US" dirty="0"/>
              <a:t>While the edges of faults are stuck together, and the rest of the block is moving, the energy that would normally cause the blocks to slide past one another is being stored up. When the force of the moving blocks finally overcomes the </a:t>
            </a:r>
            <a:r>
              <a:rPr lang="en-US" i="1" dirty="0"/>
              <a:t>friction</a:t>
            </a:r>
            <a:r>
              <a:rPr lang="en-US" dirty="0"/>
              <a:t> of the jagged edges of the fault and it unsticks, all that stored up energy is released. The energy radiates outward from the fault in all directions in the form of </a:t>
            </a:r>
            <a:r>
              <a:rPr lang="en-US" i="1" dirty="0"/>
              <a:t>seismic waves</a:t>
            </a:r>
            <a:r>
              <a:rPr lang="en-US" dirty="0"/>
              <a:t> like ripples on a pond. The seismic waves shake the earth as they move through it, and when the waves reach the earth’s surface, they shake the ground and anything on it, like our houses and us!</a:t>
            </a:r>
          </a:p>
        </p:txBody>
      </p:sp>
      <p:pic>
        <p:nvPicPr>
          <p:cNvPr id="3" name="Picture 2"/>
          <p:cNvPicPr>
            <a:picLocks noChangeAspect="1"/>
          </p:cNvPicPr>
          <p:nvPr/>
        </p:nvPicPr>
        <p:blipFill>
          <a:blip r:embed="rId2"/>
          <a:stretch>
            <a:fillRect/>
          </a:stretch>
        </p:blipFill>
        <p:spPr>
          <a:xfrm>
            <a:off x="457200" y="2331102"/>
            <a:ext cx="3771900" cy="2540000"/>
          </a:xfrm>
          <a:prstGeom prst="rect">
            <a:avLst/>
          </a:prstGeom>
        </p:spPr>
      </p:pic>
      <p:sp>
        <p:nvSpPr>
          <p:cNvPr id="5" name="TextBox 4"/>
          <p:cNvSpPr txBox="1"/>
          <p:nvPr/>
        </p:nvSpPr>
        <p:spPr>
          <a:xfrm>
            <a:off x="457200" y="4930866"/>
            <a:ext cx="3771900" cy="1754327"/>
          </a:xfrm>
          <a:prstGeom prst="rect">
            <a:avLst/>
          </a:prstGeom>
          <a:noFill/>
        </p:spPr>
        <p:txBody>
          <a:bodyPr wrap="square" rtlCol="0">
            <a:spAutoFit/>
          </a:bodyPr>
          <a:lstStyle/>
          <a:p>
            <a:r>
              <a:rPr lang="en-US" b="1" dirty="0"/>
              <a:t>Seismic waves</a:t>
            </a:r>
            <a:r>
              <a:rPr lang="en-US" dirty="0"/>
              <a:t> are the waves of energy caused by the sudden breaking of rock within the earth or an explosion. They are the energy that travels through the earth and is recorded on seismographs.</a:t>
            </a:r>
          </a:p>
        </p:txBody>
      </p:sp>
    </p:spTree>
    <p:extLst>
      <p:ext uri="{BB962C8B-B14F-4D97-AF65-F5344CB8AC3E}">
        <p14:creationId xmlns:p14="http://schemas.microsoft.com/office/powerpoint/2010/main" val="231892979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3" name="Content Placeholder 2"/>
          <p:cNvSpPr>
            <a:spLocks noGrp="1"/>
          </p:cNvSpPr>
          <p:nvPr>
            <p:ph idx="1"/>
          </p:nvPr>
        </p:nvSpPr>
        <p:spPr/>
        <p:txBody>
          <a:bodyPr/>
          <a:lstStyle/>
          <a:p>
            <a:pPr marL="118872" indent="0">
              <a:buNone/>
            </a:pPr>
            <a:r>
              <a:rPr lang="en-US" dirty="0" smtClean="0"/>
              <a:t>Pre-Modular Questions:</a:t>
            </a:r>
          </a:p>
          <a:p>
            <a:pPr marL="118872" indent="0">
              <a:buNone/>
            </a:pPr>
            <a:endParaRPr lang="en-US" dirty="0"/>
          </a:p>
          <a:p>
            <a:pPr marL="461772" indent="-342900">
              <a:buAutoNum type="arabicPeriod"/>
            </a:pPr>
            <a:r>
              <a:rPr lang="en-US" sz="1800" dirty="0" smtClean="0"/>
              <a:t>Most of the Earth’s mass consists of liquid water.  (T/F)</a:t>
            </a:r>
          </a:p>
          <a:p>
            <a:pPr marL="461772" indent="-342900">
              <a:buAutoNum type="arabicPeriod"/>
            </a:pPr>
            <a:endParaRPr lang="en-US" sz="1800" dirty="0"/>
          </a:p>
          <a:p>
            <a:pPr marL="461772" indent="-342900">
              <a:buAutoNum type="arabicPeriod"/>
            </a:pPr>
            <a:r>
              <a:rPr lang="en-US" sz="1800" dirty="0" smtClean="0"/>
              <a:t>The core of the Earth is approximately as large as the Moon.  (T/F)</a:t>
            </a:r>
          </a:p>
          <a:p>
            <a:pPr marL="461772" indent="-342900">
              <a:buAutoNum type="arabicPeriod"/>
            </a:pPr>
            <a:endParaRPr lang="en-US" sz="1800" dirty="0"/>
          </a:p>
          <a:p>
            <a:pPr marL="461772" indent="-342900">
              <a:buAutoNum type="arabicPeriod"/>
            </a:pPr>
            <a:r>
              <a:rPr lang="en-US" sz="1800" dirty="0" smtClean="0"/>
              <a:t>The Earth is more dense than the planet Jupiter.  (T/F)</a:t>
            </a:r>
          </a:p>
          <a:p>
            <a:pPr marL="461772" indent="-342900">
              <a:buAutoNum type="arabicPeriod"/>
            </a:pPr>
            <a:endParaRPr lang="en-US" sz="1800" dirty="0"/>
          </a:p>
          <a:p>
            <a:pPr marL="461772" indent="-342900">
              <a:buAutoNum type="arabicPeriod"/>
            </a:pPr>
            <a:endParaRPr lang="en-US" sz="1800" dirty="0"/>
          </a:p>
        </p:txBody>
      </p:sp>
    </p:spTree>
    <p:extLst>
      <p:ext uri="{BB962C8B-B14F-4D97-AF65-F5344CB8AC3E}">
        <p14:creationId xmlns:p14="http://schemas.microsoft.com/office/powerpoint/2010/main" val="4170625230"/>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4" name="TextBox 3"/>
          <p:cNvSpPr txBox="1"/>
          <p:nvPr/>
        </p:nvSpPr>
        <p:spPr>
          <a:xfrm>
            <a:off x="418353" y="1807882"/>
            <a:ext cx="8576235" cy="523220"/>
          </a:xfrm>
          <a:prstGeom prst="rect">
            <a:avLst/>
          </a:prstGeom>
          <a:noFill/>
        </p:spPr>
        <p:txBody>
          <a:bodyPr wrap="square" rtlCol="0">
            <a:spAutoFit/>
          </a:bodyPr>
          <a:lstStyle/>
          <a:p>
            <a:r>
              <a:rPr lang="en-US" sz="2800" b="1" i="1" dirty="0" smtClean="0"/>
              <a:t>WHAT ABOUT EARTHQUAKES AND VOLCANOES???</a:t>
            </a:r>
            <a:endParaRPr lang="en-US" sz="2800" b="1" i="1" dirty="0"/>
          </a:p>
        </p:txBody>
      </p:sp>
      <p:pic>
        <p:nvPicPr>
          <p:cNvPr id="6" name="Picture 5"/>
          <p:cNvPicPr>
            <a:picLocks noChangeAspect="1"/>
          </p:cNvPicPr>
          <p:nvPr/>
        </p:nvPicPr>
        <p:blipFill>
          <a:blip r:embed="rId2"/>
          <a:stretch>
            <a:fillRect/>
          </a:stretch>
        </p:blipFill>
        <p:spPr>
          <a:xfrm>
            <a:off x="418353" y="2331102"/>
            <a:ext cx="3695700" cy="3136900"/>
          </a:xfrm>
          <a:prstGeom prst="rect">
            <a:avLst/>
          </a:prstGeom>
        </p:spPr>
      </p:pic>
      <p:sp>
        <p:nvSpPr>
          <p:cNvPr id="7" name="TextBox 6"/>
          <p:cNvSpPr txBox="1"/>
          <p:nvPr/>
        </p:nvSpPr>
        <p:spPr>
          <a:xfrm>
            <a:off x="4243294" y="2659529"/>
            <a:ext cx="4631765" cy="2308324"/>
          </a:xfrm>
          <a:prstGeom prst="rect">
            <a:avLst/>
          </a:prstGeom>
          <a:noFill/>
        </p:spPr>
        <p:txBody>
          <a:bodyPr wrap="square" rtlCol="0">
            <a:spAutoFit/>
          </a:bodyPr>
          <a:lstStyle/>
          <a:p>
            <a:r>
              <a:rPr lang="en-US" dirty="0"/>
              <a:t>There are several different kinds of seismic waves, and they all move in different ways. The two main types of waves are </a:t>
            </a:r>
            <a:r>
              <a:rPr lang="en-US" b="1" dirty="0"/>
              <a:t>body waves</a:t>
            </a:r>
            <a:r>
              <a:rPr lang="en-US" dirty="0"/>
              <a:t> and </a:t>
            </a:r>
            <a:r>
              <a:rPr lang="en-US" b="1" dirty="0"/>
              <a:t>surface waves</a:t>
            </a:r>
            <a:r>
              <a:rPr lang="en-US" dirty="0"/>
              <a:t>. Body waves can travel through the earth's inner layers, but surface waves can only move along the surface of the planet like ripples on water. Earthquakes radiate seismic energy as both body and surface waves.</a:t>
            </a:r>
          </a:p>
        </p:txBody>
      </p:sp>
    </p:spTree>
    <p:extLst>
      <p:ext uri="{BB962C8B-B14F-4D97-AF65-F5344CB8AC3E}">
        <p14:creationId xmlns:p14="http://schemas.microsoft.com/office/powerpoint/2010/main" val="1859988551"/>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4" name="TextBox 3"/>
          <p:cNvSpPr txBox="1"/>
          <p:nvPr/>
        </p:nvSpPr>
        <p:spPr>
          <a:xfrm>
            <a:off x="418353" y="1807882"/>
            <a:ext cx="8576235" cy="523220"/>
          </a:xfrm>
          <a:prstGeom prst="rect">
            <a:avLst/>
          </a:prstGeom>
          <a:noFill/>
        </p:spPr>
        <p:txBody>
          <a:bodyPr wrap="square" rtlCol="0">
            <a:spAutoFit/>
          </a:bodyPr>
          <a:lstStyle/>
          <a:p>
            <a:r>
              <a:rPr lang="en-US" sz="2800" b="1" i="1" dirty="0" smtClean="0"/>
              <a:t>WHAT ABOUT EARTHQUAKES AND VOLCANOES???</a:t>
            </a:r>
            <a:endParaRPr lang="en-US" sz="2800" b="1" i="1" dirty="0"/>
          </a:p>
        </p:txBody>
      </p:sp>
      <p:pic>
        <p:nvPicPr>
          <p:cNvPr id="6" name="Picture 5"/>
          <p:cNvPicPr>
            <a:picLocks noChangeAspect="1"/>
          </p:cNvPicPr>
          <p:nvPr/>
        </p:nvPicPr>
        <p:blipFill>
          <a:blip r:embed="rId2"/>
          <a:stretch>
            <a:fillRect/>
          </a:stretch>
        </p:blipFill>
        <p:spPr>
          <a:xfrm>
            <a:off x="418353" y="2331102"/>
            <a:ext cx="3695700" cy="3136900"/>
          </a:xfrm>
          <a:prstGeom prst="rect">
            <a:avLst/>
          </a:prstGeom>
        </p:spPr>
      </p:pic>
      <p:sp>
        <p:nvSpPr>
          <p:cNvPr id="7" name="TextBox 6"/>
          <p:cNvSpPr txBox="1"/>
          <p:nvPr/>
        </p:nvSpPr>
        <p:spPr>
          <a:xfrm>
            <a:off x="4114053" y="2360984"/>
            <a:ext cx="4631765" cy="3539431"/>
          </a:xfrm>
          <a:prstGeom prst="rect">
            <a:avLst/>
          </a:prstGeom>
          <a:noFill/>
        </p:spPr>
        <p:txBody>
          <a:bodyPr wrap="square" rtlCol="0">
            <a:spAutoFit/>
          </a:bodyPr>
          <a:lstStyle/>
          <a:p>
            <a:r>
              <a:rPr lang="en-US" sz="1400" dirty="0" smtClean="0"/>
              <a:t>The </a:t>
            </a:r>
            <a:r>
              <a:rPr lang="en-US" sz="1400" dirty="0"/>
              <a:t>first kind of body wave is the </a:t>
            </a:r>
            <a:r>
              <a:rPr lang="en-US" sz="1400" b="1" dirty="0"/>
              <a:t>P wave</a:t>
            </a:r>
            <a:r>
              <a:rPr lang="en-US" sz="1400" dirty="0"/>
              <a:t> or </a:t>
            </a:r>
            <a:r>
              <a:rPr lang="en-US" sz="1400" b="1" dirty="0" smtClean="0"/>
              <a:t>primary wave</a:t>
            </a:r>
            <a:r>
              <a:rPr lang="en-US" sz="1400" dirty="0" smtClean="0"/>
              <a:t>. This is the fastest kind of seismic wave, and, consequently, the first to 'arrive' at a seismic station. The P wave can move through solid rock and fluids, like water or the liquid layers of the earth. It pushes and pulls the rock it moves through just like sound waves push and pull the air. Have you ever heard a big clap of thunder and heard the windows rattle at the same time? The windows rattle because the sound waves were pushing and </a:t>
            </a:r>
            <a:r>
              <a:rPr lang="en-US" sz="1400" dirty="0"/>
              <a:t>pulling on the window glass much like P waves push and pull on rock. Sometimes animals can hear the P waves of an earthquake. Dogs, for instance, commonly begin barking hysterically just before an earthquake 'hits' (or more specifically, before the surface waves arrive). Usually people can only feel the bump and rattle of these waves.</a:t>
            </a:r>
            <a:br>
              <a:rPr lang="en-US" sz="1400" dirty="0"/>
            </a:br>
            <a:r>
              <a:rPr lang="en-US" sz="1400" dirty="0"/>
              <a:t/>
            </a:r>
            <a:br>
              <a:rPr lang="en-US" sz="1400" dirty="0"/>
            </a:br>
            <a:endParaRPr lang="en-US" sz="1400" dirty="0"/>
          </a:p>
        </p:txBody>
      </p:sp>
    </p:spTree>
    <p:extLst>
      <p:ext uri="{BB962C8B-B14F-4D97-AF65-F5344CB8AC3E}">
        <p14:creationId xmlns:p14="http://schemas.microsoft.com/office/powerpoint/2010/main" val="3350006385"/>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3" name="TextBox 2"/>
          <p:cNvSpPr txBox="1"/>
          <p:nvPr/>
        </p:nvSpPr>
        <p:spPr>
          <a:xfrm>
            <a:off x="300762" y="2576934"/>
            <a:ext cx="8386038" cy="2031325"/>
          </a:xfrm>
          <a:prstGeom prst="rect">
            <a:avLst/>
          </a:prstGeom>
          <a:noFill/>
        </p:spPr>
        <p:txBody>
          <a:bodyPr wrap="square" rtlCol="0">
            <a:spAutoFit/>
          </a:bodyPr>
          <a:lstStyle/>
          <a:p>
            <a:r>
              <a:rPr lang="en-US" dirty="0"/>
              <a:t>P waves are also known as </a:t>
            </a:r>
            <a:r>
              <a:rPr lang="en-US" b="1" dirty="0"/>
              <a:t>compressional waves</a:t>
            </a:r>
            <a:r>
              <a:rPr lang="en-US" dirty="0"/>
              <a:t>, because of the pushing and pulling they do. Subjected to a P wave, particles move in the same direction that the the wave is moving in, which is the direction that the energy is traveling in, and is sometimes called the 'direction of wave propagation'</a:t>
            </a:r>
            <a:r>
              <a:rPr lang="en-US" dirty="0" smtClean="0"/>
              <a:t>.</a:t>
            </a:r>
          </a:p>
          <a:p>
            <a:endParaRPr lang="en-US" dirty="0"/>
          </a:p>
          <a:p>
            <a:r>
              <a:rPr lang="en-US" dirty="0" smtClean="0"/>
              <a:t>Let’s look at how the P wave moves:</a:t>
            </a:r>
            <a:endParaRPr lang="en-US" dirty="0"/>
          </a:p>
          <a:p>
            <a:endParaRPr lang="en-US" dirty="0"/>
          </a:p>
        </p:txBody>
      </p:sp>
    </p:spTree>
    <p:extLst>
      <p:ext uri="{BB962C8B-B14F-4D97-AF65-F5344CB8AC3E}">
        <p14:creationId xmlns:p14="http://schemas.microsoft.com/office/powerpoint/2010/main" val="3556477307"/>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pic>
        <p:nvPicPr>
          <p:cNvPr id="4" name="P-wave_animation.gif">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143000"/>
            <a:ext cx="9144000" cy="4572000"/>
          </a:xfrm>
          <a:prstGeom prst="rect">
            <a:avLst/>
          </a:prstGeom>
        </p:spPr>
      </p:pic>
    </p:spTree>
    <p:extLst>
      <p:ext uri="{BB962C8B-B14F-4D97-AF65-F5344CB8AC3E}">
        <p14:creationId xmlns:p14="http://schemas.microsoft.com/office/powerpoint/2010/main" val="2592745668"/>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3" name="TextBox 2"/>
          <p:cNvSpPr txBox="1"/>
          <p:nvPr/>
        </p:nvSpPr>
        <p:spPr>
          <a:xfrm>
            <a:off x="217217" y="1854981"/>
            <a:ext cx="8621844" cy="3447098"/>
          </a:xfrm>
          <a:prstGeom prst="rect">
            <a:avLst/>
          </a:prstGeom>
          <a:noFill/>
        </p:spPr>
        <p:txBody>
          <a:bodyPr wrap="square" rtlCol="0">
            <a:spAutoFit/>
          </a:bodyPr>
          <a:lstStyle/>
          <a:p>
            <a:r>
              <a:rPr lang="en-US" sz="2800" b="1" i="1" dirty="0"/>
              <a:t>S </a:t>
            </a:r>
            <a:r>
              <a:rPr lang="en-US" sz="2800" b="1" i="1" dirty="0" smtClean="0"/>
              <a:t>Waves</a:t>
            </a:r>
          </a:p>
          <a:p>
            <a:endParaRPr lang="en-US" sz="2800" b="1" i="1" dirty="0"/>
          </a:p>
          <a:p>
            <a:r>
              <a:rPr lang="en-US" dirty="0"/>
              <a:t>The second type of body wave is the </a:t>
            </a:r>
            <a:r>
              <a:rPr lang="en-US" b="1" dirty="0"/>
              <a:t>S wave</a:t>
            </a:r>
            <a:r>
              <a:rPr lang="en-US" dirty="0"/>
              <a:t> or </a:t>
            </a:r>
            <a:r>
              <a:rPr lang="en-US" b="1" dirty="0"/>
              <a:t>secondary wave</a:t>
            </a:r>
            <a:r>
              <a:rPr lang="en-US" dirty="0"/>
              <a:t>, which is the second wave you feel in an earthquake. An S wave is slower than a P wave and can only move through solid rock, not through any liquid medium. It is this property of S waves that led seismologists to conclude that the Earth's </a:t>
            </a:r>
            <a:r>
              <a:rPr lang="en-US" b="1" dirty="0"/>
              <a:t>outer core</a:t>
            </a:r>
            <a:r>
              <a:rPr lang="en-US" dirty="0"/>
              <a:t> is a liquid. S waves move rock particles up and down, or side-to-side--</a:t>
            </a:r>
            <a:r>
              <a:rPr lang="en-US" dirty="0" smtClean="0"/>
              <a:t>perpendicular </a:t>
            </a:r>
            <a:r>
              <a:rPr lang="en-US" dirty="0"/>
              <a:t>to the direction that the wave is traveling in (the direction of wave propagation)</a:t>
            </a:r>
            <a:r>
              <a:rPr lang="en-US" dirty="0" smtClean="0"/>
              <a:t>.</a:t>
            </a:r>
          </a:p>
          <a:p>
            <a:endParaRPr lang="en-US" dirty="0"/>
          </a:p>
          <a:p>
            <a:r>
              <a:rPr lang="en-US" dirty="0" smtClean="0"/>
              <a:t>Let’s see how an S wave moves:</a:t>
            </a:r>
            <a:endParaRPr lang="en-US" dirty="0"/>
          </a:p>
          <a:p>
            <a:endParaRPr lang="en-US" dirty="0"/>
          </a:p>
        </p:txBody>
      </p:sp>
    </p:spTree>
    <p:extLst>
      <p:ext uri="{BB962C8B-B14F-4D97-AF65-F5344CB8AC3E}">
        <p14:creationId xmlns:p14="http://schemas.microsoft.com/office/powerpoint/2010/main" val="2974521384"/>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pic>
        <p:nvPicPr>
          <p:cNvPr id="4" name="S-wave_animation.gif">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408176"/>
            <a:ext cx="9144000" cy="4791808"/>
          </a:xfrm>
          <a:prstGeom prst="rect">
            <a:avLst/>
          </a:prstGeom>
        </p:spPr>
      </p:pic>
    </p:spTree>
    <p:extLst>
      <p:ext uri="{BB962C8B-B14F-4D97-AF65-F5344CB8AC3E}">
        <p14:creationId xmlns:p14="http://schemas.microsoft.com/office/powerpoint/2010/main" val="4184753742"/>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3" name="TextBox 2"/>
          <p:cNvSpPr txBox="1"/>
          <p:nvPr/>
        </p:nvSpPr>
        <p:spPr>
          <a:xfrm>
            <a:off x="1" y="1424887"/>
            <a:ext cx="3442054" cy="4555093"/>
          </a:xfrm>
          <a:prstGeom prst="rect">
            <a:avLst/>
          </a:prstGeom>
          <a:noFill/>
        </p:spPr>
        <p:txBody>
          <a:bodyPr wrap="square" rtlCol="0">
            <a:spAutoFit/>
          </a:bodyPr>
          <a:lstStyle/>
          <a:p>
            <a:r>
              <a:rPr lang="en-US" dirty="0"/>
              <a:t>Travelling only through the crust, </a:t>
            </a:r>
            <a:r>
              <a:rPr lang="en-US" b="1" dirty="0"/>
              <a:t>surface waves</a:t>
            </a:r>
            <a:r>
              <a:rPr lang="en-US" dirty="0"/>
              <a:t> are of a lower frequency than body waves, and are easily distinguished on a seismogram as a result. Though they arrive after body waves, it is surface waves that are almost </a:t>
            </a:r>
            <a:r>
              <a:rPr lang="en-US" dirty="0" smtClean="0"/>
              <a:t>entirely </a:t>
            </a:r>
            <a:r>
              <a:rPr lang="en-US" dirty="0"/>
              <a:t>responsible for the damage and destruction associated with earthquakes. This damage and the strength of the surface waves are reduced in deeper earthquakes. </a:t>
            </a:r>
          </a:p>
          <a:p>
            <a:r>
              <a:rPr lang="en-US" sz="1400" dirty="0" smtClean="0"/>
              <a:t>The </a:t>
            </a:r>
            <a:r>
              <a:rPr lang="en-US" sz="1400" dirty="0"/>
              <a:t>first kind of surface wave is called a </a:t>
            </a:r>
            <a:r>
              <a:rPr lang="en-US" sz="1400" b="1" dirty="0"/>
              <a:t>Love wave</a:t>
            </a:r>
            <a:r>
              <a:rPr lang="en-US" sz="1400" dirty="0"/>
              <a:t>, named after A.E.H. Love, a British mathematician who worked out the mathematical model for </a:t>
            </a:r>
            <a:r>
              <a:rPr lang="en-US" sz="1400" dirty="0" smtClean="0"/>
              <a:t>this</a:t>
            </a:r>
            <a:endParaRPr lang="en-US" sz="1400" dirty="0"/>
          </a:p>
        </p:txBody>
      </p:sp>
      <p:pic>
        <p:nvPicPr>
          <p:cNvPr id="5" name="Picture 4"/>
          <p:cNvPicPr>
            <a:picLocks noChangeAspect="1"/>
          </p:cNvPicPr>
          <p:nvPr/>
        </p:nvPicPr>
        <p:blipFill>
          <a:blip r:embed="rId2"/>
          <a:stretch>
            <a:fillRect/>
          </a:stretch>
        </p:blipFill>
        <p:spPr>
          <a:xfrm>
            <a:off x="3289300" y="1424887"/>
            <a:ext cx="5854700" cy="4800600"/>
          </a:xfrm>
          <a:prstGeom prst="rect">
            <a:avLst/>
          </a:prstGeom>
        </p:spPr>
      </p:pic>
      <p:sp>
        <p:nvSpPr>
          <p:cNvPr id="6" name="TextBox 5"/>
          <p:cNvSpPr txBox="1"/>
          <p:nvPr/>
        </p:nvSpPr>
        <p:spPr>
          <a:xfrm>
            <a:off x="1458" y="5867841"/>
            <a:ext cx="3287842" cy="738664"/>
          </a:xfrm>
          <a:prstGeom prst="rect">
            <a:avLst/>
          </a:prstGeom>
          <a:noFill/>
        </p:spPr>
        <p:txBody>
          <a:bodyPr wrap="square" rtlCol="0">
            <a:spAutoFit/>
          </a:bodyPr>
          <a:lstStyle/>
          <a:p>
            <a:r>
              <a:rPr lang="en-US" sz="1400" dirty="0"/>
              <a:t>kind of wave in 1911. It's the fastest surface wave and moves the ground from side-to-side. </a:t>
            </a:r>
            <a:endParaRPr lang="en-US" dirty="0"/>
          </a:p>
        </p:txBody>
      </p:sp>
      <p:sp>
        <p:nvSpPr>
          <p:cNvPr id="8" name="TextBox 7"/>
          <p:cNvSpPr txBox="1"/>
          <p:nvPr/>
        </p:nvSpPr>
        <p:spPr>
          <a:xfrm>
            <a:off x="1458" y="6596390"/>
            <a:ext cx="9021402" cy="523220"/>
          </a:xfrm>
          <a:prstGeom prst="rect">
            <a:avLst/>
          </a:prstGeom>
          <a:noFill/>
        </p:spPr>
        <p:txBody>
          <a:bodyPr wrap="square" rtlCol="0">
            <a:spAutoFit/>
          </a:bodyPr>
          <a:lstStyle/>
          <a:p>
            <a:r>
              <a:rPr lang="en-US" sz="1400" dirty="0"/>
              <a:t>Confined to the surface of the crust, Love waves produce </a:t>
            </a:r>
            <a:r>
              <a:rPr lang="en-US" sz="1400" dirty="0" smtClean="0"/>
              <a:t>entirely horizontal motion.  Here’s how a </a:t>
            </a:r>
            <a:r>
              <a:rPr lang="en-US" sz="1400" b="1" dirty="0" smtClean="0"/>
              <a:t>Love Wave </a:t>
            </a:r>
            <a:r>
              <a:rPr lang="en-US" sz="1400" dirty="0" smtClean="0"/>
              <a:t>moves:</a:t>
            </a:r>
            <a:endParaRPr lang="en-US" sz="1400" dirty="0"/>
          </a:p>
          <a:p>
            <a:endParaRPr lang="en-US" sz="1400" dirty="0"/>
          </a:p>
        </p:txBody>
      </p:sp>
    </p:spTree>
    <p:extLst>
      <p:ext uri="{BB962C8B-B14F-4D97-AF65-F5344CB8AC3E}">
        <p14:creationId xmlns:p14="http://schemas.microsoft.com/office/powerpoint/2010/main" val="4031874710"/>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pic>
        <p:nvPicPr>
          <p:cNvPr id="4" name="Love_animation.gif">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143000"/>
            <a:ext cx="9144000" cy="4572000"/>
          </a:xfrm>
          <a:prstGeom prst="rect">
            <a:avLst/>
          </a:prstGeom>
        </p:spPr>
      </p:pic>
    </p:spTree>
    <p:extLst>
      <p:ext uri="{BB962C8B-B14F-4D97-AF65-F5344CB8AC3E}">
        <p14:creationId xmlns:p14="http://schemas.microsoft.com/office/powerpoint/2010/main" val="232104670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3" name="TextBox 2"/>
          <p:cNvSpPr txBox="1"/>
          <p:nvPr/>
        </p:nvSpPr>
        <p:spPr>
          <a:xfrm>
            <a:off x="200508" y="1754712"/>
            <a:ext cx="8788934" cy="3354765"/>
          </a:xfrm>
          <a:prstGeom prst="rect">
            <a:avLst/>
          </a:prstGeom>
          <a:noFill/>
        </p:spPr>
        <p:txBody>
          <a:bodyPr wrap="square" rtlCol="0">
            <a:spAutoFit/>
          </a:bodyPr>
          <a:lstStyle/>
          <a:p>
            <a:r>
              <a:rPr lang="en-US" sz="3200" b="1" dirty="0"/>
              <a:t>Rayleigh </a:t>
            </a:r>
            <a:r>
              <a:rPr lang="en-US" sz="3200" b="1" dirty="0" smtClean="0"/>
              <a:t>Waves</a:t>
            </a:r>
          </a:p>
          <a:p>
            <a:endParaRPr lang="en-US" b="1" dirty="0"/>
          </a:p>
          <a:p>
            <a:r>
              <a:rPr lang="en-US" dirty="0"/>
              <a:t>The other kind of surface wave is the </a:t>
            </a:r>
            <a:r>
              <a:rPr lang="en-US" b="1" dirty="0"/>
              <a:t>Rayleigh wave</a:t>
            </a:r>
            <a:r>
              <a:rPr lang="en-US" dirty="0"/>
              <a:t>, named for John William </a:t>
            </a:r>
            <a:r>
              <a:rPr lang="en-US" dirty="0" err="1"/>
              <a:t>Strutt</a:t>
            </a:r>
            <a:r>
              <a:rPr lang="en-US" dirty="0"/>
              <a:t>, Lord Rayleigh, who mathematically predicted the existence of this kind of wave in 1885. A Rayleigh wave rolls along the ground just like a wave rolls across a lake or an ocean. Because it rolls, it moves the ground up and down, and side-to-side in the same direction that the wave is moving. Most of the shaking felt from an earthquake is due to the Rayleigh wave, which can be much larger than the other waves. </a:t>
            </a:r>
            <a:endParaRPr lang="en-US" dirty="0" smtClean="0"/>
          </a:p>
          <a:p>
            <a:endParaRPr lang="en-US" dirty="0"/>
          </a:p>
          <a:p>
            <a:r>
              <a:rPr lang="en-US" dirty="0" smtClean="0"/>
              <a:t>Here’s how a Rayleigh Wave moves:</a:t>
            </a:r>
            <a:endParaRPr lang="en-US" dirty="0"/>
          </a:p>
          <a:p>
            <a:endParaRPr lang="en-US" dirty="0"/>
          </a:p>
        </p:txBody>
      </p:sp>
    </p:spTree>
    <p:extLst>
      <p:ext uri="{BB962C8B-B14F-4D97-AF65-F5344CB8AC3E}">
        <p14:creationId xmlns:p14="http://schemas.microsoft.com/office/powerpoint/2010/main" val="1458194430"/>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pic>
        <p:nvPicPr>
          <p:cNvPr id="4" name="Rayleigh_animation.gif">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143000"/>
            <a:ext cx="9144000" cy="4572000"/>
          </a:xfrm>
          <a:prstGeom prst="rect">
            <a:avLst/>
          </a:prstGeom>
        </p:spPr>
      </p:pic>
    </p:spTree>
    <p:extLst>
      <p:ext uri="{BB962C8B-B14F-4D97-AF65-F5344CB8AC3E}">
        <p14:creationId xmlns:p14="http://schemas.microsoft.com/office/powerpoint/2010/main" val="3378188881"/>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3" name="Content Placeholder 2"/>
          <p:cNvSpPr>
            <a:spLocks noGrp="1"/>
          </p:cNvSpPr>
          <p:nvPr>
            <p:ph idx="1"/>
          </p:nvPr>
        </p:nvSpPr>
        <p:spPr/>
        <p:txBody>
          <a:bodyPr/>
          <a:lstStyle/>
          <a:p>
            <a:pPr marL="118872" indent="0">
              <a:buNone/>
            </a:pPr>
            <a:r>
              <a:rPr lang="en-US" dirty="0" smtClean="0"/>
              <a:t>Pre-Modular Questions:</a:t>
            </a:r>
          </a:p>
          <a:p>
            <a:pPr marL="118872" indent="0">
              <a:buNone/>
            </a:pPr>
            <a:endParaRPr lang="en-US" dirty="0"/>
          </a:p>
          <a:p>
            <a:pPr marL="461772" indent="-342900">
              <a:buAutoNum type="arabicPeriod"/>
            </a:pPr>
            <a:r>
              <a:rPr lang="en-US" sz="1800" dirty="0" smtClean="0"/>
              <a:t>Most of the Earth’s mass consists of liquid water.  (T/F)</a:t>
            </a:r>
          </a:p>
          <a:p>
            <a:pPr marL="461772" indent="-342900">
              <a:buAutoNum type="arabicPeriod"/>
            </a:pPr>
            <a:endParaRPr lang="en-US" sz="1800" dirty="0"/>
          </a:p>
          <a:p>
            <a:pPr marL="461772" indent="-342900">
              <a:buAutoNum type="arabicPeriod"/>
            </a:pPr>
            <a:r>
              <a:rPr lang="en-US" sz="1800" dirty="0" smtClean="0"/>
              <a:t>The core of the Earth is approximately as large as the Moon.  (T/F)</a:t>
            </a:r>
          </a:p>
          <a:p>
            <a:pPr marL="461772" indent="-342900">
              <a:buAutoNum type="arabicPeriod"/>
            </a:pPr>
            <a:endParaRPr lang="en-US" sz="1800" dirty="0"/>
          </a:p>
          <a:p>
            <a:pPr marL="461772" indent="-342900">
              <a:buAutoNum type="arabicPeriod"/>
            </a:pPr>
            <a:r>
              <a:rPr lang="en-US" sz="1800" dirty="0" smtClean="0"/>
              <a:t>The Earth is more dense than the planet Jupiter.  (T/F)</a:t>
            </a:r>
          </a:p>
          <a:p>
            <a:pPr marL="461772" indent="-342900">
              <a:buAutoNum type="arabicPeriod"/>
            </a:pPr>
            <a:endParaRPr lang="en-US" sz="1800" dirty="0"/>
          </a:p>
          <a:p>
            <a:pPr marL="461772" indent="-342900">
              <a:buAutoNum type="arabicPeriod"/>
            </a:pPr>
            <a:r>
              <a:rPr lang="en-US" sz="1800" dirty="0" smtClean="0"/>
              <a:t>The geometric center of the Earth is so hot, and the pressure is so great that iron there exists as a liquid.  (T/F)</a:t>
            </a:r>
          </a:p>
          <a:p>
            <a:pPr marL="461772" indent="-342900">
              <a:buAutoNum type="arabicPeriod"/>
            </a:pPr>
            <a:endParaRPr lang="en-US" sz="1800" dirty="0"/>
          </a:p>
          <a:p>
            <a:pPr marL="461772" indent="-342900">
              <a:buAutoNum type="arabicPeriod"/>
            </a:pPr>
            <a:endParaRPr lang="en-US" sz="1800" dirty="0"/>
          </a:p>
        </p:txBody>
      </p:sp>
    </p:spTree>
    <p:extLst>
      <p:ext uri="{BB962C8B-B14F-4D97-AF65-F5344CB8AC3E}">
        <p14:creationId xmlns:p14="http://schemas.microsoft.com/office/powerpoint/2010/main" val="2109335209"/>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pic>
        <p:nvPicPr>
          <p:cNvPr id="3" name="Picture 2"/>
          <p:cNvPicPr>
            <a:picLocks noChangeAspect="1"/>
          </p:cNvPicPr>
          <p:nvPr/>
        </p:nvPicPr>
        <p:blipFill>
          <a:blip r:embed="rId2"/>
          <a:stretch>
            <a:fillRect/>
          </a:stretch>
        </p:blipFill>
        <p:spPr>
          <a:xfrm>
            <a:off x="700985" y="1452181"/>
            <a:ext cx="7751421" cy="5405819"/>
          </a:xfrm>
          <a:prstGeom prst="rect">
            <a:avLst/>
          </a:prstGeom>
        </p:spPr>
      </p:pic>
    </p:spTree>
    <p:extLst>
      <p:ext uri="{BB962C8B-B14F-4D97-AF65-F5344CB8AC3E}">
        <p14:creationId xmlns:p14="http://schemas.microsoft.com/office/powerpoint/2010/main" val="3265721332"/>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3" name="TextBox 2"/>
          <p:cNvSpPr txBox="1"/>
          <p:nvPr/>
        </p:nvSpPr>
        <p:spPr>
          <a:xfrm>
            <a:off x="457200" y="1888405"/>
            <a:ext cx="7880591" cy="1200329"/>
          </a:xfrm>
          <a:prstGeom prst="rect">
            <a:avLst/>
          </a:prstGeom>
          <a:noFill/>
        </p:spPr>
        <p:txBody>
          <a:bodyPr wrap="square" rtlCol="0">
            <a:spAutoFit/>
          </a:bodyPr>
          <a:lstStyle/>
          <a:p>
            <a:r>
              <a:rPr lang="en-US" dirty="0" smtClean="0"/>
              <a:t>Of course, earthquakes CAN be VERY DESTRUCTIVE, depending on where they strike!   They are most likely to occur at locations on or near FAULT LINES, where plates meet.</a:t>
            </a:r>
          </a:p>
          <a:p>
            <a:endParaRPr lang="en-US" dirty="0"/>
          </a:p>
        </p:txBody>
      </p:sp>
      <p:pic>
        <p:nvPicPr>
          <p:cNvPr id="5" name="Picture 4"/>
          <p:cNvPicPr>
            <a:picLocks noChangeAspect="1"/>
          </p:cNvPicPr>
          <p:nvPr/>
        </p:nvPicPr>
        <p:blipFill>
          <a:blip r:embed="rId2"/>
          <a:stretch>
            <a:fillRect/>
          </a:stretch>
        </p:blipFill>
        <p:spPr>
          <a:xfrm>
            <a:off x="2422805" y="2586904"/>
            <a:ext cx="4612209" cy="3153020"/>
          </a:xfrm>
          <a:prstGeom prst="rect">
            <a:avLst/>
          </a:prstGeom>
        </p:spPr>
      </p:pic>
    </p:spTree>
    <p:extLst>
      <p:ext uri="{BB962C8B-B14F-4D97-AF65-F5344CB8AC3E}">
        <p14:creationId xmlns:p14="http://schemas.microsoft.com/office/powerpoint/2010/main" val="1258463428"/>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3" name="TextBox 2"/>
          <p:cNvSpPr txBox="1"/>
          <p:nvPr/>
        </p:nvSpPr>
        <p:spPr>
          <a:xfrm>
            <a:off x="457200" y="1888405"/>
            <a:ext cx="7880591" cy="1200329"/>
          </a:xfrm>
          <a:prstGeom prst="rect">
            <a:avLst/>
          </a:prstGeom>
          <a:noFill/>
        </p:spPr>
        <p:txBody>
          <a:bodyPr wrap="square" rtlCol="0">
            <a:spAutoFit/>
          </a:bodyPr>
          <a:lstStyle/>
          <a:p>
            <a:r>
              <a:rPr lang="en-US" dirty="0" smtClean="0"/>
              <a:t>Of course, earthquakes CAN be VERY DESTRUCTIVE, depending on where they strike!   They are most likely to occur at locations on or near FAULT LINES, where plates meet.</a:t>
            </a:r>
          </a:p>
          <a:p>
            <a:endParaRPr lang="en-US" dirty="0"/>
          </a:p>
        </p:txBody>
      </p:sp>
      <p:pic>
        <p:nvPicPr>
          <p:cNvPr id="5" name="Picture 4"/>
          <p:cNvPicPr>
            <a:picLocks noChangeAspect="1"/>
          </p:cNvPicPr>
          <p:nvPr/>
        </p:nvPicPr>
        <p:blipFill>
          <a:blip r:embed="rId2"/>
          <a:stretch>
            <a:fillRect/>
          </a:stretch>
        </p:blipFill>
        <p:spPr>
          <a:xfrm>
            <a:off x="2422805" y="2586904"/>
            <a:ext cx="4612209" cy="3153020"/>
          </a:xfrm>
          <a:prstGeom prst="rect">
            <a:avLst/>
          </a:prstGeom>
        </p:spPr>
      </p:pic>
      <p:sp>
        <p:nvSpPr>
          <p:cNvPr id="4" name="TextBox 3"/>
          <p:cNvSpPr txBox="1"/>
          <p:nvPr/>
        </p:nvSpPr>
        <p:spPr>
          <a:xfrm>
            <a:off x="457200" y="6083002"/>
            <a:ext cx="8229600" cy="461665"/>
          </a:xfrm>
          <a:prstGeom prst="rect">
            <a:avLst/>
          </a:prstGeom>
          <a:noFill/>
        </p:spPr>
        <p:txBody>
          <a:bodyPr wrap="square" rtlCol="0">
            <a:spAutoFit/>
          </a:bodyPr>
          <a:lstStyle/>
          <a:p>
            <a:r>
              <a:rPr lang="en-US" sz="2400" b="1" i="1" dirty="0" smtClean="0"/>
              <a:t>But earthquakes can also have other catastrophic effects!!!</a:t>
            </a:r>
            <a:endParaRPr lang="en-US" sz="2400" b="1" i="1" dirty="0"/>
          </a:p>
        </p:txBody>
      </p:sp>
    </p:spTree>
    <p:extLst>
      <p:ext uri="{BB962C8B-B14F-4D97-AF65-F5344CB8AC3E}">
        <p14:creationId xmlns:p14="http://schemas.microsoft.com/office/powerpoint/2010/main" val="3505923733"/>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pic>
        <p:nvPicPr>
          <p:cNvPr id="6" name="Picture 5"/>
          <p:cNvPicPr>
            <a:picLocks noChangeAspect="1"/>
          </p:cNvPicPr>
          <p:nvPr/>
        </p:nvPicPr>
        <p:blipFill>
          <a:blip r:embed="rId2"/>
          <a:stretch>
            <a:fillRect/>
          </a:stretch>
        </p:blipFill>
        <p:spPr>
          <a:xfrm>
            <a:off x="0" y="1486506"/>
            <a:ext cx="9143999" cy="5371494"/>
          </a:xfrm>
          <a:prstGeom prst="rect">
            <a:avLst/>
          </a:prstGeom>
        </p:spPr>
      </p:pic>
      <p:sp>
        <p:nvSpPr>
          <p:cNvPr id="7" name="TextBox 6"/>
          <p:cNvSpPr txBox="1"/>
          <p:nvPr/>
        </p:nvSpPr>
        <p:spPr>
          <a:xfrm>
            <a:off x="1921535" y="2139078"/>
            <a:ext cx="5029409" cy="707886"/>
          </a:xfrm>
          <a:prstGeom prst="rect">
            <a:avLst/>
          </a:prstGeom>
          <a:noFill/>
        </p:spPr>
        <p:txBody>
          <a:bodyPr wrap="square" rtlCol="0">
            <a:spAutoFit/>
          </a:bodyPr>
          <a:lstStyle/>
          <a:p>
            <a:r>
              <a:rPr lang="en-US" sz="4000" b="1" i="1" dirty="0" smtClean="0"/>
              <a:t>SUCH AS TSUNAMIS!!</a:t>
            </a:r>
            <a:endParaRPr lang="en-US" sz="4000" b="1" i="1" dirty="0"/>
          </a:p>
        </p:txBody>
      </p:sp>
    </p:spTree>
    <p:extLst>
      <p:ext uri="{BB962C8B-B14F-4D97-AF65-F5344CB8AC3E}">
        <p14:creationId xmlns:p14="http://schemas.microsoft.com/office/powerpoint/2010/main" val="588381840"/>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1252815"/>
            <a:ext cx="9144000" cy="5605185"/>
          </a:xfrm>
          <a:prstGeom prst="rect">
            <a:avLst/>
          </a:prstGeom>
        </p:spPr>
      </p:pic>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7" name="TextBox 6"/>
          <p:cNvSpPr txBox="1"/>
          <p:nvPr/>
        </p:nvSpPr>
        <p:spPr>
          <a:xfrm>
            <a:off x="1921535" y="2139078"/>
            <a:ext cx="5029409" cy="707886"/>
          </a:xfrm>
          <a:prstGeom prst="rect">
            <a:avLst/>
          </a:prstGeom>
          <a:noFill/>
        </p:spPr>
        <p:txBody>
          <a:bodyPr wrap="square" rtlCol="0">
            <a:spAutoFit/>
          </a:bodyPr>
          <a:lstStyle/>
          <a:p>
            <a:r>
              <a:rPr lang="en-US" sz="4000" b="1" i="1" dirty="0" smtClean="0"/>
              <a:t>SUCH AS TSUNAMIS!!</a:t>
            </a:r>
            <a:endParaRPr lang="en-US" sz="4000" b="1" i="1" dirty="0"/>
          </a:p>
        </p:txBody>
      </p:sp>
    </p:spTree>
    <p:extLst>
      <p:ext uri="{BB962C8B-B14F-4D97-AF65-F5344CB8AC3E}">
        <p14:creationId xmlns:p14="http://schemas.microsoft.com/office/powerpoint/2010/main" val="2020610728"/>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408176"/>
            <a:ext cx="9144000" cy="5458808"/>
          </a:xfrm>
          <a:prstGeom prst="rect">
            <a:avLst/>
          </a:prstGeom>
        </p:spPr>
      </p:pic>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7" name="TextBox 6"/>
          <p:cNvSpPr txBox="1"/>
          <p:nvPr/>
        </p:nvSpPr>
        <p:spPr>
          <a:xfrm>
            <a:off x="1654191" y="3509424"/>
            <a:ext cx="5864859" cy="707886"/>
          </a:xfrm>
          <a:prstGeom prst="rect">
            <a:avLst/>
          </a:prstGeom>
          <a:noFill/>
        </p:spPr>
        <p:txBody>
          <a:bodyPr wrap="square" rtlCol="0">
            <a:spAutoFit/>
          </a:bodyPr>
          <a:lstStyle/>
          <a:p>
            <a:r>
              <a:rPr lang="en-US" sz="4000" b="1" i="1" dirty="0" smtClean="0"/>
              <a:t>And even VOLCANOES!!</a:t>
            </a:r>
            <a:endParaRPr lang="en-US" sz="4000" b="1" i="1" dirty="0"/>
          </a:p>
        </p:txBody>
      </p:sp>
    </p:spTree>
    <p:extLst>
      <p:ext uri="{BB962C8B-B14F-4D97-AF65-F5344CB8AC3E}">
        <p14:creationId xmlns:p14="http://schemas.microsoft.com/office/powerpoint/2010/main" val="1232251472"/>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7" name="TextBox 6"/>
          <p:cNvSpPr txBox="1"/>
          <p:nvPr/>
        </p:nvSpPr>
        <p:spPr>
          <a:xfrm>
            <a:off x="3542308" y="3509424"/>
            <a:ext cx="1888117" cy="707886"/>
          </a:xfrm>
          <a:prstGeom prst="rect">
            <a:avLst/>
          </a:prstGeom>
          <a:noFill/>
        </p:spPr>
        <p:txBody>
          <a:bodyPr wrap="square" rtlCol="0">
            <a:spAutoFit/>
          </a:bodyPr>
          <a:lstStyle/>
          <a:p>
            <a:r>
              <a:rPr lang="en-US" sz="4000" b="1" i="1" dirty="0" smtClean="0"/>
              <a:t>How???</a:t>
            </a:r>
            <a:endParaRPr lang="en-US" sz="4000" b="1" i="1" dirty="0"/>
          </a:p>
        </p:txBody>
      </p:sp>
    </p:spTree>
    <p:extLst>
      <p:ext uri="{BB962C8B-B14F-4D97-AF65-F5344CB8AC3E}">
        <p14:creationId xmlns:p14="http://schemas.microsoft.com/office/powerpoint/2010/main" val="870200084"/>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7" name="TextBox 6"/>
          <p:cNvSpPr txBox="1"/>
          <p:nvPr/>
        </p:nvSpPr>
        <p:spPr>
          <a:xfrm>
            <a:off x="2579655" y="1737548"/>
            <a:ext cx="6917526" cy="1938992"/>
          </a:xfrm>
          <a:prstGeom prst="rect">
            <a:avLst/>
          </a:prstGeom>
          <a:noFill/>
        </p:spPr>
        <p:txBody>
          <a:bodyPr wrap="square" rtlCol="0">
            <a:spAutoFit/>
          </a:bodyPr>
          <a:lstStyle/>
          <a:p>
            <a:r>
              <a:rPr lang="en-US" sz="4000" b="1" i="1" dirty="0" smtClean="0"/>
              <a:t>    See how in modular #2 –</a:t>
            </a:r>
          </a:p>
          <a:p>
            <a:r>
              <a:rPr lang="en-US" sz="4000" b="1" i="1" dirty="0"/>
              <a:t> </a:t>
            </a:r>
            <a:r>
              <a:rPr lang="en-US" sz="4000" b="1" i="1" dirty="0" smtClean="0"/>
              <a:t>   The Dynamics of Physics</a:t>
            </a:r>
          </a:p>
          <a:p>
            <a:r>
              <a:rPr lang="en-US" sz="4000" b="1" i="1" dirty="0"/>
              <a:t>a</a:t>
            </a:r>
            <a:r>
              <a:rPr lang="en-US" sz="4000" b="1" i="1" dirty="0" smtClean="0"/>
              <a:t>s demonstrated inside Earth!</a:t>
            </a:r>
            <a:endParaRPr lang="en-US" sz="4000" b="1" i="1" dirty="0"/>
          </a:p>
        </p:txBody>
      </p:sp>
      <p:pic>
        <p:nvPicPr>
          <p:cNvPr id="3" name="Picture 2"/>
          <p:cNvPicPr>
            <a:picLocks noChangeAspect="1"/>
          </p:cNvPicPr>
          <p:nvPr/>
        </p:nvPicPr>
        <p:blipFill>
          <a:blip r:embed="rId2"/>
          <a:stretch>
            <a:fillRect/>
          </a:stretch>
        </p:blipFill>
        <p:spPr>
          <a:xfrm>
            <a:off x="0" y="1435100"/>
            <a:ext cx="2579655" cy="2313559"/>
          </a:xfrm>
          <a:prstGeom prst="rect">
            <a:avLst/>
          </a:prstGeom>
        </p:spPr>
      </p:pic>
      <p:pic>
        <p:nvPicPr>
          <p:cNvPr id="4" name="Picture 3"/>
          <p:cNvPicPr>
            <a:picLocks noChangeAspect="1"/>
          </p:cNvPicPr>
          <p:nvPr/>
        </p:nvPicPr>
        <p:blipFill>
          <a:blip r:embed="rId3"/>
          <a:stretch>
            <a:fillRect/>
          </a:stretch>
        </p:blipFill>
        <p:spPr>
          <a:xfrm>
            <a:off x="0" y="3748659"/>
            <a:ext cx="3923358" cy="1696863"/>
          </a:xfrm>
          <a:prstGeom prst="rect">
            <a:avLst/>
          </a:prstGeom>
        </p:spPr>
      </p:pic>
      <p:pic>
        <p:nvPicPr>
          <p:cNvPr id="5" name="Picture 4"/>
          <p:cNvPicPr>
            <a:picLocks noChangeAspect="1"/>
          </p:cNvPicPr>
          <p:nvPr/>
        </p:nvPicPr>
        <p:blipFill>
          <a:blip r:embed="rId4"/>
          <a:stretch>
            <a:fillRect/>
          </a:stretch>
        </p:blipFill>
        <p:spPr>
          <a:xfrm>
            <a:off x="3925047" y="3676540"/>
            <a:ext cx="5218953" cy="1885840"/>
          </a:xfrm>
          <a:prstGeom prst="rect">
            <a:avLst/>
          </a:prstGeom>
        </p:spPr>
      </p:pic>
      <p:pic>
        <p:nvPicPr>
          <p:cNvPr id="6" name="Picture 5"/>
          <p:cNvPicPr>
            <a:picLocks noChangeAspect="1"/>
          </p:cNvPicPr>
          <p:nvPr/>
        </p:nvPicPr>
        <p:blipFill>
          <a:blip r:embed="rId5"/>
          <a:stretch>
            <a:fillRect/>
          </a:stretch>
        </p:blipFill>
        <p:spPr>
          <a:xfrm>
            <a:off x="-1" y="5369387"/>
            <a:ext cx="3925047" cy="1488613"/>
          </a:xfrm>
          <a:prstGeom prst="rect">
            <a:avLst/>
          </a:prstGeom>
        </p:spPr>
      </p:pic>
      <p:pic>
        <p:nvPicPr>
          <p:cNvPr id="9" name="Picture 8"/>
          <p:cNvPicPr>
            <a:picLocks noChangeAspect="1"/>
          </p:cNvPicPr>
          <p:nvPr/>
        </p:nvPicPr>
        <p:blipFill>
          <a:blip r:embed="rId6"/>
          <a:stretch>
            <a:fillRect/>
          </a:stretch>
        </p:blipFill>
        <p:spPr>
          <a:xfrm>
            <a:off x="3925047" y="5562380"/>
            <a:ext cx="5218953" cy="1211358"/>
          </a:xfrm>
          <a:prstGeom prst="rect">
            <a:avLst/>
          </a:prstGeom>
        </p:spPr>
      </p:pic>
    </p:spTree>
    <p:extLst>
      <p:ext uri="{BB962C8B-B14F-4D97-AF65-F5344CB8AC3E}">
        <p14:creationId xmlns:p14="http://schemas.microsoft.com/office/powerpoint/2010/main" val="1589698677"/>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8" name="TextBox 7"/>
          <p:cNvSpPr txBox="1"/>
          <p:nvPr/>
        </p:nvSpPr>
        <p:spPr>
          <a:xfrm>
            <a:off x="248171" y="1766510"/>
            <a:ext cx="8554594" cy="584776"/>
          </a:xfrm>
          <a:prstGeom prst="rect">
            <a:avLst/>
          </a:prstGeom>
          <a:noFill/>
        </p:spPr>
        <p:txBody>
          <a:bodyPr wrap="square" rtlCol="0">
            <a:spAutoFit/>
          </a:bodyPr>
          <a:lstStyle/>
          <a:p>
            <a:r>
              <a:rPr lang="en-US" sz="3200" b="1" dirty="0" smtClean="0"/>
              <a:t>POST-MODULAR QUESTIONS:</a:t>
            </a:r>
            <a:endParaRPr lang="en-US" sz="3200" b="1" dirty="0"/>
          </a:p>
        </p:txBody>
      </p:sp>
    </p:spTree>
    <p:extLst>
      <p:ext uri="{BB962C8B-B14F-4D97-AF65-F5344CB8AC3E}">
        <p14:creationId xmlns:p14="http://schemas.microsoft.com/office/powerpoint/2010/main" val="283288076"/>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8" name="TextBox 7"/>
          <p:cNvSpPr txBox="1"/>
          <p:nvPr/>
        </p:nvSpPr>
        <p:spPr>
          <a:xfrm>
            <a:off x="248171" y="1766510"/>
            <a:ext cx="8554594" cy="584776"/>
          </a:xfrm>
          <a:prstGeom prst="rect">
            <a:avLst/>
          </a:prstGeom>
          <a:noFill/>
        </p:spPr>
        <p:txBody>
          <a:bodyPr wrap="square" rtlCol="0">
            <a:spAutoFit/>
          </a:bodyPr>
          <a:lstStyle/>
          <a:p>
            <a:r>
              <a:rPr lang="en-US" sz="3200" b="1" dirty="0" smtClean="0"/>
              <a:t>POST-MODULAR QUESTIONS:</a:t>
            </a:r>
            <a:endParaRPr lang="en-US" sz="3200" b="1" dirty="0"/>
          </a:p>
        </p:txBody>
      </p:sp>
      <p:sp>
        <p:nvSpPr>
          <p:cNvPr id="3" name="TextBox 2"/>
          <p:cNvSpPr txBox="1"/>
          <p:nvPr/>
        </p:nvSpPr>
        <p:spPr>
          <a:xfrm>
            <a:off x="457200" y="2598667"/>
            <a:ext cx="8082796" cy="1477328"/>
          </a:xfrm>
          <a:prstGeom prst="rect">
            <a:avLst/>
          </a:prstGeom>
          <a:noFill/>
        </p:spPr>
        <p:txBody>
          <a:bodyPr wrap="square" rtlCol="0">
            <a:spAutoFit/>
          </a:bodyPr>
          <a:lstStyle/>
          <a:p>
            <a:pPr marL="342900" indent="-342900">
              <a:buAutoNum type="arabicPeriod"/>
            </a:pPr>
            <a:r>
              <a:rPr lang="en-US" dirty="0" smtClean="0"/>
              <a:t>The surface, or crust, of the Earth extends this far down:</a:t>
            </a:r>
          </a:p>
          <a:p>
            <a:r>
              <a:rPr lang="en-US" dirty="0"/>
              <a:t>	</a:t>
            </a:r>
            <a:r>
              <a:rPr lang="en-US" dirty="0" smtClean="0"/>
              <a:t>a. 70 km.</a:t>
            </a:r>
          </a:p>
          <a:p>
            <a:r>
              <a:rPr lang="en-US" dirty="0"/>
              <a:t>	</a:t>
            </a:r>
            <a:r>
              <a:rPr lang="en-US" dirty="0" smtClean="0"/>
              <a:t>b. 200 km.</a:t>
            </a:r>
          </a:p>
          <a:p>
            <a:r>
              <a:rPr lang="en-US" dirty="0"/>
              <a:t>	</a:t>
            </a:r>
            <a:r>
              <a:rPr lang="en-US" dirty="0" smtClean="0"/>
              <a:t>c.  500 km.</a:t>
            </a:r>
          </a:p>
          <a:p>
            <a:r>
              <a:rPr lang="en-US" dirty="0"/>
              <a:t>	</a:t>
            </a:r>
            <a:r>
              <a:rPr lang="en-US" dirty="0" smtClean="0"/>
              <a:t>d.  1000 km.</a:t>
            </a:r>
            <a:endParaRPr lang="en-US" dirty="0"/>
          </a:p>
        </p:txBody>
      </p:sp>
    </p:spTree>
    <p:extLst>
      <p:ext uri="{BB962C8B-B14F-4D97-AF65-F5344CB8AC3E}">
        <p14:creationId xmlns:p14="http://schemas.microsoft.com/office/powerpoint/2010/main" val="209319390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3" name="Content Placeholder 2"/>
          <p:cNvSpPr>
            <a:spLocks noGrp="1"/>
          </p:cNvSpPr>
          <p:nvPr>
            <p:ph idx="1"/>
          </p:nvPr>
        </p:nvSpPr>
        <p:spPr/>
        <p:txBody>
          <a:bodyPr/>
          <a:lstStyle/>
          <a:p>
            <a:pPr marL="118872" indent="0">
              <a:buNone/>
            </a:pPr>
            <a:r>
              <a:rPr lang="en-US" dirty="0" smtClean="0"/>
              <a:t>Pre-Modular Questions:</a:t>
            </a:r>
          </a:p>
          <a:p>
            <a:pPr marL="118872" indent="0">
              <a:buNone/>
            </a:pPr>
            <a:endParaRPr lang="en-US" dirty="0"/>
          </a:p>
          <a:p>
            <a:pPr marL="461772" indent="-342900">
              <a:buAutoNum type="arabicPeriod"/>
            </a:pPr>
            <a:r>
              <a:rPr lang="en-US" sz="1800" dirty="0" smtClean="0"/>
              <a:t>Most of the Earth’s mass consists of liquid water.  (T/F)</a:t>
            </a:r>
          </a:p>
          <a:p>
            <a:pPr marL="461772" indent="-342900">
              <a:buAutoNum type="arabicPeriod"/>
            </a:pPr>
            <a:endParaRPr lang="en-US" sz="1800" dirty="0"/>
          </a:p>
          <a:p>
            <a:pPr marL="461772" indent="-342900">
              <a:buAutoNum type="arabicPeriod"/>
            </a:pPr>
            <a:r>
              <a:rPr lang="en-US" sz="1800" dirty="0" smtClean="0"/>
              <a:t>The core of the Earth is approximately as large as the Moon.  (T/F)</a:t>
            </a:r>
          </a:p>
          <a:p>
            <a:pPr marL="461772" indent="-342900">
              <a:buAutoNum type="arabicPeriod"/>
            </a:pPr>
            <a:endParaRPr lang="en-US" sz="1800" dirty="0"/>
          </a:p>
          <a:p>
            <a:pPr marL="461772" indent="-342900">
              <a:buAutoNum type="arabicPeriod"/>
            </a:pPr>
            <a:r>
              <a:rPr lang="en-US" sz="1800" dirty="0" smtClean="0"/>
              <a:t>The Earth is more dense than the planet Jupiter.  (T/F)</a:t>
            </a:r>
          </a:p>
          <a:p>
            <a:pPr marL="461772" indent="-342900">
              <a:buAutoNum type="arabicPeriod"/>
            </a:pPr>
            <a:endParaRPr lang="en-US" sz="1800" dirty="0"/>
          </a:p>
          <a:p>
            <a:pPr marL="461772" indent="-342900">
              <a:buAutoNum type="arabicPeriod"/>
            </a:pPr>
            <a:r>
              <a:rPr lang="en-US" sz="1800" dirty="0" smtClean="0"/>
              <a:t>The geometric center of the Earth is so hot, and the pressure is so great that iron there exists as a liquid.  (T/F)</a:t>
            </a:r>
          </a:p>
          <a:p>
            <a:pPr marL="461772" indent="-342900">
              <a:buAutoNum type="arabicPeriod"/>
            </a:pPr>
            <a:endParaRPr lang="en-US" sz="1800" dirty="0"/>
          </a:p>
          <a:p>
            <a:pPr marL="461772" indent="-342900">
              <a:buAutoNum type="arabicPeriod"/>
            </a:pPr>
            <a:r>
              <a:rPr lang="en-US" sz="1800" dirty="0" smtClean="0"/>
              <a:t>The deepest interior of the Earth is as hot as the surface of the Sun.  (T/F)</a:t>
            </a:r>
          </a:p>
          <a:p>
            <a:pPr marL="461772" indent="-342900">
              <a:buAutoNum type="arabicPeriod"/>
            </a:pPr>
            <a:endParaRPr lang="en-US" sz="1800" dirty="0"/>
          </a:p>
          <a:p>
            <a:pPr marL="461772" indent="-342900">
              <a:buAutoNum type="arabicPeriod"/>
            </a:pPr>
            <a:endParaRPr lang="en-US" sz="1800" dirty="0"/>
          </a:p>
        </p:txBody>
      </p:sp>
    </p:spTree>
    <p:extLst>
      <p:ext uri="{BB962C8B-B14F-4D97-AF65-F5344CB8AC3E}">
        <p14:creationId xmlns:p14="http://schemas.microsoft.com/office/powerpoint/2010/main" val="4240785158"/>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8" name="TextBox 7"/>
          <p:cNvSpPr txBox="1"/>
          <p:nvPr/>
        </p:nvSpPr>
        <p:spPr>
          <a:xfrm>
            <a:off x="248171" y="1766510"/>
            <a:ext cx="8554594" cy="584776"/>
          </a:xfrm>
          <a:prstGeom prst="rect">
            <a:avLst/>
          </a:prstGeom>
          <a:noFill/>
        </p:spPr>
        <p:txBody>
          <a:bodyPr wrap="square" rtlCol="0">
            <a:spAutoFit/>
          </a:bodyPr>
          <a:lstStyle/>
          <a:p>
            <a:r>
              <a:rPr lang="en-US" sz="3200" b="1" dirty="0" smtClean="0"/>
              <a:t>POST-MODULAR QUESTIONS:</a:t>
            </a:r>
            <a:endParaRPr lang="en-US" sz="3200" b="1" dirty="0"/>
          </a:p>
        </p:txBody>
      </p:sp>
      <p:sp>
        <p:nvSpPr>
          <p:cNvPr id="3" name="TextBox 2"/>
          <p:cNvSpPr txBox="1"/>
          <p:nvPr/>
        </p:nvSpPr>
        <p:spPr>
          <a:xfrm>
            <a:off x="457200" y="2598667"/>
            <a:ext cx="8082796" cy="1477328"/>
          </a:xfrm>
          <a:prstGeom prst="rect">
            <a:avLst/>
          </a:prstGeom>
          <a:noFill/>
        </p:spPr>
        <p:txBody>
          <a:bodyPr wrap="square" rtlCol="0">
            <a:spAutoFit/>
          </a:bodyPr>
          <a:lstStyle/>
          <a:p>
            <a:pPr marL="342900" indent="-342900">
              <a:buAutoNum type="arabicPeriod" startAt="2"/>
            </a:pPr>
            <a:r>
              <a:rPr lang="en-US" dirty="0" smtClean="0"/>
              <a:t>The major interior layer between the Earth’s crust and core is called the</a:t>
            </a:r>
          </a:p>
          <a:p>
            <a:r>
              <a:rPr lang="en-US" dirty="0"/>
              <a:t>	</a:t>
            </a:r>
            <a:r>
              <a:rPr lang="en-US" dirty="0" smtClean="0"/>
              <a:t>a.  semi-rigid Layer.</a:t>
            </a:r>
          </a:p>
          <a:p>
            <a:r>
              <a:rPr lang="en-US" dirty="0"/>
              <a:t>	</a:t>
            </a:r>
            <a:r>
              <a:rPr lang="en-US" dirty="0" smtClean="0"/>
              <a:t>b.  “O” Zone.</a:t>
            </a:r>
          </a:p>
          <a:p>
            <a:r>
              <a:rPr lang="en-US" dirty="0"/>
              <a:t>	</a:t>
            </a:r>
            <a:r>
              <a:rPr lang="en-US" dirty="0" smtClean="0"/>
              <a:t>c.  </a:t>
            </a:r>
            <a:r>
              <a:rPr lang="en-US" dirty="0"/>
              <a:t>m</a:t>
            </a:r>
            <a:r>
              <a:rPr lang="en-US" dirty="0" smtClean="0"/>
              <a:t>antle.</a:t>
            </a:r>
          </a:p>
          <a:p>
            <a:r>
              <a:rPr lang="en-US" dirty="0" smtClean="0"/>
              <a:t>	d.  </a:t>
            </a:r>
            <a:r>
              <a:rPr lang="en-US" dirty="0"/>
              <a:t>t</a:t>
            </a:r>
            <a:r>
              <a:rPr lang="en-US" dirty="0" smtClean="0"/>
              <a:t>emperate zone.</a:t>
            </a:r>
            <a:endParaRPr lang="en-US" dirty="0"/>
          </a:p>
        </p:txBody>
      </p:sp>
    </p:spTree>
    <p:extLst>
      <p:ext uri="{BB962C8B-B14F-4D97-AF65-F5344CB8AC3E}">
        <p14:creationId xmlns:p14="http://schemas.microsoft.com/office/powerpoint/2010/main" val="4047369384"/>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8" name="TextBox 7"/>
          <p:cNvSpPr txBox="1"/>
          <p:nvPr/>
        </p:nvSpPr>
        <p:spPr>
          <a:xfrm>
            <a:off x="248171" y="1766510"/>
            <a:ext cx="8554594" cy="584776"/>
          </a:xfrm>
          <a:prstGeom prst="rect">
            <a:avLst/>
          </a:prstGeom>
          <a:noFill/>
        </p:spPr>
        <p:txBody>
          <a:bodyPr wrap="square" rtlCol="0">
            <a:spAutoFit/>
          </a:bodyPr>
          <a:lstStyle/>
          <a:p>
            <a:r>
              <a:rPr lang="en-US" sz="3200" b="1" dirty="0" smtClean="0"/>
              <a:t>POST-MODULAR QUESTIONS:</a:t>
            </a:r>
            <a:endParaRPr lang="en-US" sz="3200" b="1" dirty="0"/>
          </a:p>
        </p:txBody>
      </p:sp>
      <p:sp>
        <p:nvSpPr>
          <p:cNvPr id="3" name="TextBox 2"/>
          <p:cNvSpPr txBox="1"/>
          <p:nvPr/>
        </p:nvSpPr>
        <p:spPr>
          <a:xfrm>
            <a:off x="457200" y="2598667"/>
            <a:ext cx="8082796" cy="1754327"/>
          </a:xfrm>
          <a:prstGeom prst="rect">
            <a:avLst/>
          </a:prstGeom>
          <a:noFill/>
        </p:spPr>
        <p:txBody>
          <a:bodyPr wrap="square" rtlCol="0">
            <a:spAutoFit/>
          </a:bodyPr>
          <a:lstStyle/>
          <a:p>
            <a:pPr marL="342900" indent="-342900">
              <a:buAutoNum type="arabicPeriod" startAt="3"/>
            </a:pPr>
            <a:r>
              <a:rPr lang="en-US" dirty="0" smtClean="0"/>
              <a:t>The primary composition of the Continental Crust is  ________ as compared to the Oceanic Crust.</a:t>
            </a:r>
          </a:p>
          <a:p>
            <a:r>
              <a:rPr lang="en-US" dirty="0"/>
              <a:t>	</a:t>
            </a:r>
            <a:r>
              <a:rPr lang="en-US" dirty="0" smtClean="0"/>
              <a:t>a.  made up of relatively light weight minerals</a:t>
            </a:r>
          </a:p>
          <a:p>
            <a:r>
              <a:rPr lang="en-US" dirty="0"/>
              <a:t>	</a:t>
            </a:r>
            <a:r>
              <a:rPr lang="en-US" dirty="0" smtClean="0"/>
              <a:t>b.  made up of extremely dense minerals</a:t>
            </a:r>
          </a:p>
          <a:p>
            <a:r>
              <a:rPr lang="en-US" dirty="0"/>
              <a:t>	</a:t>
            </a:r>
            <a:r>
              <a:rPr lang="en-US" dirty="0" smtClean="0"/>
              <a:t>c.  </a:t>
            </a:r>
            <a:r>
              <a:rPr lang="en-US" dirty="0"/>
              <a:t>t</a:t>
            </a:r>
            <a:r>
              <a:rPr lang="en-US" dirty="0" smtClean="0"/>
              <a:t>he same</a:t>
            </a:r>
          </a:p>
          <a:p>
            <a:r>
              <a:rPr lang="en-US" dirty="0"/>
              <a:t>	</a:t>
            </a:r>
            <a:r>
              <a:rPr lang="en-US" dirty="0" smtClean="0"/>
              <a:t>d.  molten</a:t>
            </a:r>
            <a:endParaRPr lang="en-US" dirty="0"/>
          </a:p>
        </p:txBody>
      </p:sp>
    </p:spTree>
    <p:extLst>
      <p:ext uri="{BB962C8B-B14F-4D97-AF65-F5344CB8AC3E}">
        <p14:creationId xmlns:p14="http://schemas.microsoft.com/office/powerpoint/2010/main" val="1934898917"/>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8" name="TextBox 7"/>
          <p:cNvSpPr txBox="1"/>
          <p:nvPr/>
        </p:nvSpPr>
        <p:spPr>
          <a:xfrm>
            <a:off x="248171" y="1766510"/>
            <a:ext cx="8554594" cy="584776"/>
          </a:xfrm>
          <a:prstGeom prst="rect">
            <a:avLst/>
          </a:prstGeom>
          <a:noFill/>
        </p:spPr>
        <p:txBody>
          <a:bodyPr wrap="square" rtlCol="0">
            <a:spAutoFit/>
          </a:bodyPr>
          <a:lstStyle/>
          <a:p>
            <a:r>
              <a:rPr lang="en-US" sz="3200" b="1" dirty="0" smtClean="0"/>
              <a:t>POST-MODULAR QUESTIONS:</a:t>
            </a:r>
            <a:endParaRPr lang="en-US" sz="3200" b="1" dirty="0"/>
          </a:p>
        </p:txBody>
      </p:sp>
      <p:sp>
        <p:nvSpPr>
          <p:cNvPr id="3" name="TextBox 2"/>
          <p:cNvSpPr txBox="1"/>
          <p:nvPr/>
        </p:nvSpPr>
        <p:spPr>
          <a:xfrm>
            <a:off x="457200" y="2598667"/>
            <a:ext cx="8082796" cy="1477328"/>
          </a:xfrm>
          <a:prstGeom prst="rect">
            <a:avLst/>
          </a:prstGeom>
          <a:noFill/>
        </p:spPr>
        <p:txBody>
          <a:bodyPr wrap="square" rtlCol="0">
            <a:spAutoFit/>
          </a:bodyPr>
          <a:lstStyle/>
          <a:p>
            <a:pPr marL="342900" indent="-342900">
              <a:buAutoNum type="arabicPeriod" startAt="4"/>
            </a:pPr>
            <a:r>
              <a:rPr lang="en-US" dirty="0" smtClean="0"/>
              <a:t>“Plates” is a term used to describe</a:t>
            </a:r>
          </a:p>
          <a:p>
            <a:r>
              <a:rPr lang="en-US" dirty="0"/>
              <a:t>	</a:t>
            </a:r>
            <a:r>
              <a:rPr lang="en-US" dirty="0" smtClean="0"/>
              <a:t>a.  the continents of the Earth as we know them today.</a:t>
            </a:r>
          </a:p>
          <a:p>
            <a:r>
              <a:rPr lang="en-US" dirty="0"/>
              <a:t>	</a:t>
            </a:r>
            <a:r>
              <a:rPr lang="en-US" dirty="0" smtClean="0"/>
              <a:t>b.  </a:t>
            </a:r>
            <a:r>
              <a:rPr lang="en-US" dirty="0"/>
              <a:t>t</a:t>
            </a:r>
            <a:r>
              <a:rPr lang="en-US" dirty="0" smtClean="0"/>
              <a:t>he bottom layer of the Earth’s crust.</a:t>
            </a:r>
          </a:p>
          <a:p>
            <a:r>
              <a:rPr lang="en-US" dirty="0"/>
              <a:t>	</a:t>
            </a:r>
            <a:r>
              <a:rPr lang="en-US" dirty="0" smtClean="0"/>
              <a:t>c.  massive, irregularly-shaped slabs of solid rock.</a:t>
            </a:r>
          </a:p>
          <a:p>
            <a:r>
              <a:rPr lang="en-US" dirty="0"/>
              <a:t>	</a:t>
            </a:r>
            <a:r>
              <a:rPr lang="en-US" dirty="0" smtClean="0"/>
              <a:t>d.  the basins that hold sea water.</a:t>
            </a:r>
            <a:endParaRPr lang="en-US" dirty="0"/>
          </a:p>
        </p:txBody>
      </p:sp>
    </p:spTree>
    <p:extLst>
      <p:ext uri="{BB962C8B-B14F-4D97-AF65-F5344CB8AC3E}">
        <p14:creationId xmlns:p14="http://schemas.microsoft.com/office/powerpoint/2010/main" val="899524773"/>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8" name="TextBox 7"/>
          <p:cNvSpPr txBox="1"/>
          <p:nvPr/>
        </p:nvSpPr>
        <p:spPr>
          <a:xfrm>
            <a:off x="248171" y="1766510"/>
            <a:ext cx="8554594" cy="584776"/>
          </a:xfrm>
          <a:prstGeom prst="rect">
            <a:avLst/>
          </a:prstGeom>
          <a:noFill/>
        </p:spPr>
        <p:txBody>
          <a:bodyPr wrap="square" rtlCol="0">
            <a:spAutoFit/>
          </a:bodyPr>
          <a:lstStyle/>
          <a:p>
            <a:r>
              <a:rPr lang="en-US" sz="3200" b="1" dirty="0" smtClean="0"/>
              <a:t>POST-MODULAR QUESTIONS:</a:t>
            </a:r>
            <a:endParaRPr lang="en-US" sz="3200" b="1" dirty="0"/>
          </a:p>
        </p:txBody>
      </p:sp>
      <p:sp>
        <p:nvSpPr>
          <p:cNvPr id="3" name="TextBox 2"/>
          <p:cNvSpPr txBox="1"/>
          <p:nvPr/>
        </p:nvSpPr>
        <p:spPr>
          <a:xfrm>
            <a:off x="457200" y="2598667"/>
            <a:ext cx="8082796" cy="1477328"/>
          </a:xfrm>
          <a:prstGeom prst="rect">
            <a:avLst/>
          </a:prstGeom>
          <a:noFill/>
        </p:spPr>
        <p:txBody>
          <a:bodyPr wrap="square" rtlCol="0">
            <a:spAutoFit/>
          </a:bodyPr>
          <a:lstStyle/>
          <a:p>
            <a:pPr marL="342900" indent="-342900">
              <a:buAutoNum type="arabicPeriod" startAt="5"/>
            </a:pPr>
            <a:r>
              <a:rPr lang="en-US" dirty="0" smtClean="0"/>
              <a:t>The word “tectonics” comes from</a:t>
            </a:r>
          </a:p>
          <a:p>
            <a:r>
              <a:rPr lang="en-US" dirty="0"/>
              <a:t>	</a:t>
            </a:r>
            <a:r>
              <a:rPr lang="en-US" dirty="0" smtClean="0"/>
              <a:t>a.  the English word “technical.”</a:t>
            </a:r>
          </a:p>
          <a:p>
            <a:r>
              <a:rPr lang="en-US" dirty="0"/>
              <a:t>	</a:t>
            </a:r>
            <a:r>
              <a:rPr lang="en-US" dirty="0" smtClean="0"/>
              <a:t>b.  the Latin word for deep.</a:t>
            </a:r>
          </a:p>
          <a:p>
            <a:r>
              <a:rPr lang="en-US" dirty="0"/>
              <a:t>	</a:t>
            </a:r>
            <a:r>
              <a:rPr lang="en-US" dirty="0" smtClean="0"/>
              <a:t>c.  the physics term for sliding friction.</a:t>
            </a:r>
          </a:p>
          <a:p>
            <a:r>
              <a:rPr lang="en-US" dirty="0"/>
              <a:t>	</a:t>
            </a:r>
            <a:r>
              <a:rPr lang="en-US" dirty="0" smtClean="0"/>
              <a:t>d.  The Greek word meaning “to build.”</a:t>
            </a:r>
            <a:endParaRPr lang="en-US" dirty="0"/>
          </a:p>
        </p:txBody>
      </p:sp>
    </p:spTree>
    <p:extLst>
      <p:ext uri="{BB962C8B-B14F-4D97-AF65-F5344CB8AC3E}">
        <p14:creationId xmlns:p14="http://schemas.microsoft.com/office/powerpoint/2010/main" val="3078006938"/>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8" name="TextBox 7"/>
          <p:cNvSpPr txBox="1"/>
          <p:nvPr/>
        </p:nvSpPr>
        <p:spPr>
          <a:xfrm>
            <a:off x="248171" y="1766510"/>
            <a:ext cx="8554594" cy="584776"/>
          </a:xfrm>
          <a:prstGeom prst="rect">
            <a:avLst/>
          </a:prstGeom>
          <a:noFill/>
        </p:spPr>
        <p:txBody>
          <a:bodyPr wrap="square" rtlCol="0">
            <a:spAutoFit/>
          </a:bodyPr>
          <a:lstStyle/>
          <a:p>
            <a:r>
              <a:rPr lang="en-US" sz="3200" b="1" dirty="0" smtClean="0"/>
              <a:t>POST-MODULAR QUESTIONS:</a:t>
            </a:r>
            <a:endParaRPr lang="en-US" sz="3200" b="1" dirty="0"/>
          </a:p>
        </p:txBody>
      </p:sp>
      <p:sp>
        <p:nvSpPr>
          <p:cNvPr id="3" name="TextBox 2"/>
          <p:cNvSpPr txBox="1"/>
          <p:nvPr/>
        </p:nvSpPr>
        <p:spPr>
          <a:xfrm>
            <a:off x="457200" y="2598667"/>
            <a:ext cx="8082796" cy="1477328"/>
          </a:xfrm>
          <a:prstGeom prst="rect">
            <a:avLst/>
          </a:prstGeom>
          <a:noFill/>
        </p:spPr>
        <p:txBody>
          <a:bodyPr wrap="square" rtlCol="0">
            <a:spAutoFit/>
          </a:bodyPr>
          <a:lstStyle/>
          <a:p>
            <a:pPr marL="342900" indent="-342900">
              <a:buAutoNum type="arabicPeriod" startAt="6"/>
            </a:pPr>
            <a:r>
              <a:rPr lang="en-US" dirty="0" smtClean="0"/>
              <a:t>The number of plates that cover the Earth’s surface is approximately</a:t>
            </a:r>
          </a:p>
          <a:p>
            <a:r>
              <a:rPr lang="en-US" dirty="0"/>
              <a:t>	</a:t>
            </a:r>
            <a:r>
              <a:rPr lang="en-US" dirty="0" smtClean="0"/>
              <a:t>a.  12</a:t>
            </a:r>
          </a:p>
          <a:p>
            <a:r>
              <a:rPr lang="en-US" dirty="0"/>
              <a:t>	</a:t>
            </a:r>
            <a:r>
              <a:rPr lang="en-US" dirty="0" smtClean="0"/>
              <a:t>b.  53</a:t>
            </a:r>
          </a:p>
          <a:p>
            <a:r>
              <a:rPr lang="en-US" dirty="0"/>
              <a:t>	</a:t>
            </a:r>
            <a:r>
              <a:rPr lang="en-US" dirty="0" smtClean="0"/>
              <a:t>c.  128</a:t>
            </a:r>
          </a:p>
          <a:p>
            <a:r>
              <a:rPr lang="en-US" dirty="0"/>
              <a:t>	</a:t>
            </a:r>
            <a:r>
              <a:rPr lang="en-US" dirty="0" smtClean="0"/>
              <a:t>d.  2012</a:t>
            </a:r>
            <a:endParaRPr lang="en-US" dirty="0"/>
          </a:p>
        </p:txBody>
      </p:sp>
    </p:spTree>
    <p:extLst>
      <p:ext uri="{BB962C8B-B14F-4D97-AF65-F5344CB8AC3E}">
        <p14:creationId xmlns:p14="http://schemas.microsoft.com/office/powerpoint/2010/main" val="1246041135"/>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8" name="TextBox 7"/>
          <p:cNvSpPr txBox="1"/>
          <p:nvPr/>
        </p:nvSpPr>
        <p:spPr>
          <a:xfrm>
            <a:off x="248171" y="1766510"/>
            <a:ext cx="8554594" cy="584776"/>
          </a:xfrm>
          <a:prstGeom prst="rect">
            <a:avLst/>
          </a:prstGeom>
          <a:noFill/>
        </p:spPr>
        <p:txBody>
          <a:bodyPr wrap="square" rtlCol="0">
            <a:spAutoFit/>
          </a:bodyPr>
          <a:lstStyle/>
          <a:p>
            <a:r>
              <a:rPr lang="en-US" sz="3200" b="1" dirty="0" smtClean="0"/>
              <a:t>POST-MODULAR QUESTIONS:</a:t>
            </a:r>
            <a:endParaRPr lang="en-US" sz="3200" b="1" dirty="0"/>
          </a:p>
        </p:txBody>
      </p:sp>
      <p:sp>
        <p:nvSpPr>
          <p:cNvPr id="3" name="TextBox 2"/>
          <p:cNvSpPr txBox="1"/>
          <p:nvPr/>
        </p:nvSpPr>
        <p:spPr>
          <a:xfrm>
            <a:off x="457200" y="2598667"/>
            <a:ext cx="8082796" cy="1477328"/>
          </a:xfrm>
          <a:prstGeom prst="rect">
            <a:avLst/>
          </a:prstGeom>
          <a:noFill/>
        </p:spPr>
        <p:txBody>
          <a:bodyPr wrap="square" rtlCol="0">
            <a:spAutoFit/>
          </a:bodyPr>
          <a:lstStyle/>
          <a:p>
            <a:pPr marL="342900" indent="-342900">
              <a:buAutoNum type="arabicPeriod" startAt="7"/>
            </a:pPr>
            <a:r>
              <a:rPr lang="en-US" dirty="0" smtClean="0"/>
              <a:t>Most plates are</a:t>
            </a:r>
          </a:p>
          <a:p>
            <a:r>
              <a:rPr lang="en-US" dirty="0" smtClean="0"/>
              <a:t>	a.  mostly Oceanic.</a:t>
            </a:r>
          </a:p>
          <a:p>
            <a:r>
              <a:rPr lang="en-US" dirty="0" smtClean="0"/>
              <a:t>	b.  mostly Continental.</a:t>
            </a:r>
          </a:p>
          <a:p>
            <a:r>
              <a:rPr lang="en-US" dirty="0"/>
              <a:t>	</a:t>
            </a:r>
            <a:r>
              <a:rPr lang="en-US" dirty="0" smtClean="0"/>
              <a:t>c.  partly Oceanic and partly Continental.</a:t>
            </a:r>
          </a:p>
          <a:p>
            <a:r>
              <a:rPr lang="en-US" dirty="0"/>
              <a:t>	</a:t>
            </a:r>
            <a:r>
              <a:rPr lang="en-US" dirty="0" smtClean="0"/>
              <a:t>d.  neither Oceanic nor Continental.</a:t>
            </a:r>
            <a:endParaRPr lang="en-US" dirty="0"/>
          </a:p>
        </p:txBody>
      </p:sp>
    </p:spTree>
    <p:extLst>
      <p:ext uri="{BB962C8B-B14F-4D97-AF65-F5344CB8AC3E}">
        <p14:creationId xmlns:p14="http://schemas.microsoft.com/office/powerpoint/2010/main" val="274487655"/>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8" name="TextBox 7"/>
          <p:cNvSpPr txBox="1"/>
          <p:nvPr/>
        </p:nvSpPr>
        <p:spPr>
          <a:xfrm>
            <a:off x="248171" y="1766510"/>
            <a:ext cx="8554594" cy="584776"/>
          </a:xfrm>
          <a:prstGeom prst="rect">
            <a:avLst/>
          </a:prstGeom>
          <a:noFill/>
        </p:spPr>
        <p:txBody>
          <a:bodyPr wrap="square" rtlCol="0">
            <a:spAutoFit/>
          </a:bodyPr>
          <a:lstStyle/>
          <a:p>
            <a:r>
              <a:rPr lang="en-US" sz="3200" b="1" dirty="0" smtClean="0"/>
              <a:t>POST-MODULAR QUESTIONS:</a:t>
            </a:r>
            <a:endParaRPr lang="en-US" sz="3200" b="1" dirty="0"/>
          </a:p>
        </p:txBody>
      </p:sp>
      <p:sp>
        <p:nvSpPr>
          <p:cNvPr id="3" name="TextBox 2"/>
          <p:cNvSpPr txBox="1"/>
          <p:nvPr/>
        </p:nvSpPr>
        <p:spPr>
          <a:xfrm>
            <a:off x="457200" y="2598667"/>
            <a:ext cx="8082796" cy="1754327"/>
          </a:xfrm>
          <a:prstGeom prst="rect">
            <a:avLst/>
          </a:prstGeom>
          <a:noFill/>
        </p:spPr>
        <p:txBody>
          <a:bodyPr wrap="square" rtlCol="0">
            <a:spAutoFit/>
          </a:bodyPr>
          <a:lstStyle/>
          <a:p>
            <a:pPr marL="342900" indent="-342900">
              <a:buAutoNum type="arabicPeriod" startAt="8"/>
            </a:pPr>
            <a:r>
              <a:rPr lang="en-US" dirty="0" smtClean="0"/>
              <a:t>Heat from deep within the Earth rises toward the crust, causing the plates to move (very slowly) is due primarily to</a:t>
            </a:r>
          </a:p>
          <a:p>
            <a:r>
              <a:rPr lang="en-US" dirty="0"/>
              <a:t>	</a:t>
            </a:r>
            <a:r>
              <a:rPr lang="en-US" dirty="0" smtClean="0"/>
              <a:t>a.  </a:t>
            </a:r>
            <a:r>
              <a:rPr lang="en-US" dirty="0"/>
              <a:t>c</a:t>
            </a:r>
            <a:r>
              <a:rPr lang="en-US" dirty="0" smtClean="0"/>
              <a:t>onvection.</a:t>
            </a:r>
          </a:p>
          <a:p>
            <a:r>
              <a:rPr lang="en-US" dirty="0"/>
              <a:t>	</a:t>
            </a:r>
            <a:r>
              <a:rPr lang="en-US" dirty="0" smtClean="0"/>
              <a:t>b.  </a:t>
            </a:r>
            <a:r>
              <a:rPr lang="en-US" dirty="0"/>
              <a:t>c</a:t>
            </a:r>
            <a:r>
              <a:rPr lang="en-US" dirty="0" smtClean="0"/>
              <a:t>onduction.</a:t>
            </a:r>
          </a:p>
          <a:p>
            <a:r>
              <a:rPr lang="en-US" dirty="0"/>
              <a:t>	</a:t>
            </a:r>
            <a:r>
              <a:rPr lang="en-US" dirty="0" smtClean="0"/>
              <a:t>c.  </a:t>
            </a:r>
            <a:r>
              <a:rPr lang="en-US" dirty="0"/>
              <a:t>r</a:t>
            </a:r>
            <a:r>
              <a:rPr lang="en-US" dirty="0" smtClean="0"/>
              <a:t>adiation.</a:t>
            </a:r>
          </a:p>
          <a:p>
            <a:r>
              <a:rPr lang="en-US" dirty="0"/>
              <a:t>	</a:t>
            </a:r>
            <a:r>
              <a:rPr lang="en-US" dirty="0" smtClean="0"/>
              <a:t>d.  </a:t>
            </a:r>
            <a:r>
              <a:rPr lang="en-US" dirty="0" err="1"/>
              <a:t>s</a:t>
            </a:r>
            <a:r>
              <a:rPr lang="en-US" dirty="0" err="1" smtClean="0"/>
              <a:t>ubduction</a:t>
            </a:r>
            <a:r>
              <a:rPr lang="en-US" dirty="0" smtClean="0"/>
              <a:t>.</a:t>
            </a:r>
            <a:endParaRPr lang="en-US" dirty="0"/>
          </a:p>
        </p:txBody>
      </p:sp>
    </p:spTree>
    <p:extLst>
      <p:ext uri="{BB962C8B-B14F-4D97-AF65-F5344CB8AC3E}">
        <p14:creationId xmlns:p14="http://schemas.microsoft.com/office/powerpoint/2010/main" val="1244055894"/>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8" name="TextBox 7"/>
          <p:cNvSpPr txBox="1"/>
          <p:nvPr/>
        </p:nvSpPr>
        <p:spPr>
          <a:xfrm>
            <a:off x="248171" y="1766510"/>
            <a:ext cx="8554594" cy="584776"/>
          </a:xfrm>
          <a:prstGeom prst="rect">
            <a:avLst/>
          </a:prstGeom>
          <a:noFill/>
        </p:spPr>
        <p:txBody>
          <a:bodyPr wrap="square" rtlCol="0">
            <a:spAutoFit/>
          </a:bodyPr>
          <a:lstStyle/>
          <a:p>
            <a:r>
              <a:rPr lang="en-US" sz="3200" b="1" dirty="0" smtClean="0"/>
              <a:t>POST-MODULAR QUESTIONS:</a:t>
            </a:r>
            <a:endParaRPr lang="en-US" sz="3200" b="1" dirty="0"/>
          </a:p>
        </p:txBody>
      </p:sp>
      <p:sp>
        <p:nvSpPr>
          <p:cNvPr id="3" name="TextBox 2"/>
          <p:cNvSpPr txBox="1"/>
          <p:nvPr/>
        </p:nvSpPr>
        <p:spPr>
          <a:xfrm>
            <a:off x="457200" y="2598667"/>
            <a:ext cx="8082796" cy="1754327"/>
          </a:xfrm>
          <a:prstGeom prst="rect">
            <a:avLst/>
          </a:prstGeom>
          <a:noFill/>
        </p:spPr>
        <p:txBody>
          <a:bodyPr wrap="square" rtlCol="0">
            <a:spAutoFit/>
          </a:bodyPr>
          <a:lstStyle/>
          <a:p>
            <a:pPr marL="342900" indent="-342900">
              <a:buAutoNum type="arabicPeriod" startAt="9"/>
            </a:pPr>
            <a:r>
              <a:rPr lang="en-US" dirty="0" smtClean="0"/>
              <a:t>The term for the geological process by which the edge of one plate slides under the edge of an adjacent plate is called</a:t>
            </a:r>
          </a:p>
          <a:p>
            <a:r>
              <a:rPr lang="en-US" dirty="0"/>
              <a:t>	</a:t>
            </a:r>
            <a:r>
              <a:rPr lang="en-US" dirty="0" smtClean="0"/>
              <a:t>a.  </a:t>
            </a:r>
            <a:r>
              <a:rPr lang="en-US" dirty="0"/>
              <a:t>c</a:t>
            </a:r>
            <a:r>
              <a:rPr lang="en-US" dirty="0" smtClean="0"/>
              <a:t>rusting.</a:t>
            </a:r>
          </a:p>
          <a:p>
            <a:r>
              <a:rPr lang="en-US" dirty="0"/>
              <a:t>	</a:t>
            </a:r>
            <a:r>
              <a:rPr lang="en-US" dirty="0" smtClean="0"/>
              <a:t>b.  </a:t>
            </a:r>
            <a:r>
              <a:rPr lang="en-US" dirty="0"/>
              <a:t>a</a:t>
            </a:r>
            <a:r>
              <a:rPr lang="en-US" dirty="0" smtClean="0"/>
              <a:t>bduction.</a:t>
            </a:r>
          </a:p>
          <a:p>
            <a:r>
              <a:rPr lang="en-US" dirty="0"/>
              <a:t>	</a:t>
            </a:r>
            <a:r>
              <a:rPr lang="en-US" dirty="0" smtClean="0"/>
              <a:t>c.  </a:t>
            </a:r>
            <a:r>
              <a:rPr lang="en-US" dirty="0"/>
              <a:t>t</a:t>
            </a:r>
            <a:r>
              <a:rPr lang="en-US" dirty="0" smtClean="0"/>
              <a:t>ransition.</a:t>
            </a:r>
          </a:p>
          <a:p>
            <a:r>
              <a:rPr lang="en-US" dirty="0"/>
              <a:t>	</a:t>
            </a:r>
            <a:r>
              <a:rPr lang="en-US" dirty="0" smtClean="0"/>
              <a:t>d.  </a:t>
            </a:r>
            <a:r>
              <a:rPr lang="en-US" dirty="0" err="1"/>
              <a:t>s</a:t>
            </a:r>
            <a:r>
              <a:rPr lang="en-US" dirty="0" err="1" smtClean="0"/>
              <a:t>ubduction</a:t>
            </a:r>
            <a:r>
              <a:rPr lang="en-US" dirty="0" smtClean="0"/>
              <a:t>.</a:t>
            </a:r>
            <a:endParaRPr lang="en-US" dirty="0"/>
          </a:p>
        </p:txBody>
      </p:sp>
    </p:spTree>
    <p:extLst>
      <p:ext uri="{BB962C8B-B14F-4D97-AF65-F5344CB8AC3E}">
        <p14:creationId xmlns:p14="http://schemas.microsoft.com/office/powerpoint/2010/main" val="4020620033"/>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8" name="TextBox 7"/>
          <p:cNvSpPr txBox="1"/>
          <p:nvPr/>
        </p:nvSpPr>
        <p:spPr>
          <a:xfrm>
            <a:off x="248171" y="1766510"/>
            <a:ext cx="8554594" cy="584776"/>
          </a:xfrm>
          <a:prstGeom prst="rect">
            <a:avLst/>
          </a:prstGeom>
          <a:noFill/>
        </p:spPr>
        <p:txBody>
          <a:bodyPr wrap="square" rtlCol="0">
            <a:spAutoFit/>
          </a:bodyPr>
          <a:lstStyle/>
          <a:p>
            <a:r>
              <a:rPr lang="en-US" sz="3200" b="1" dirty="0" smtClean="0"/>
              <a:t>POST-MODULAR QUESTIONS:</a:t>
            </a:r>
            <a:endParaRPr lang="en-US" sz="3200" b="1" dirty="0"/>
          </a:p>
        </p:txBody>
      </p:sp>
      <p:sp>
        <p:nvSpPr>
          <p:cNvPr id="3" name="TextBox 2"/>
          <p:cNvSpPr txBox="1"/>
          <p:nvPr/>
        </p:nvSpPr>
        <p:spPr>
          <a:xfrm>
            <a:off x="457200" y="2598667"/>
            <a:ext cx="8082796" cy="1477328"/>
          </a:xfrm>
          <a:prstGeom prst="rect">
            <a:avLst/>
          </a:prstGeom>
          <a:noFill/>
        </p:spPr>
        <p:txBody>
          <a:bodyPr wrap="square" rtlCol="0">
            <a:spAutoFit/>
          </a:bodyPr>
          <a:lstStyle/>
          <a:p>
            <a:pPr marL="342900" indent="-342900">
              <a:buAutoNum type="arabicPeriod" startAt="10"/>
            </a:pPr>
            <a:r>
              <a:rPr lang="en-US" dirty="0" smtClean="0"/>
              <a:t>The phrase “Continental Drift”</a:t>
            </a:r>
          </a:p>
          <a:p>
            <a:r>
              <a:rPr lang="en-US" dirty="0"/>
              <a:t>	</a:t>
            </a:r>
            <a:r>
              <a:rPr lang="en-US" dirty="0" smtClean="0"/>
              <a:t>a.  </a:t>
            </a:r>
            <a:r>
              <a:rPr lang="en-US" dirty="0"/>
              <a:t>d</a:t>
            </a:r>
            <a:r>
              <a:rPr lang="en-US" dirty="0" smtClean="0"/>
              <a:t>escribes the actual movements of the continents over eons of time.</a:t>
            </a:r>
          </a:p>
          <a:p>
            <a:r>
              <a:rPr lang="en-US" dirty="0"/>
              <a:t>	</a:t>
            </a:r>
            <a:r>
              <a:rPr lang="en-US" dirty="0" smtClean="0"/>
              <a:t>b.  is misleading, since the continents do not drift, the plates move.</a:t>
            </a:r>
          </a:p>
          <a:p>
            <a:r>
              <a:rPr lang="en-US" dirty="0" smtClean="0"/>
              <a:t>	c.  is a measure of the water flow patterns on the surface of the Earth.</a:t>
            </a:r>
          </a:p>
          <a:p>
            <a:r>
              <a:rPr lang="en-US" dirty="0"/>
              <a:t>	</a:t>
            </a:r>
            <a:r>
              <a:rPr lang="en-US" dirty="0" smtClean="0"/>
              <a:t>d.  Is used to describe the motion of molten crust after an external impact.</a:t>
            </a:r>
            <a:endParaRPr lang="en-US" dirty="0"/>
          </a:p>
        </p:txBody>
      </p:sp>
    </p:spTree>
    <p:extLst>
      <p:ext uri="{BB962C8B-B14F-4D97-AF65-F5344CB8AC3E}">
        <p14:creationId xmlns:p14="http://schemas.microsoft.com/office/powerpoint/2010/main" val="1830667116"/>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8" name="TextBox 7"/>
          <p:cNvSpPr txBox="1"/>
          <p:nvPr/>
        </p:nvSpPr>
        <p:spPr>
          <a:xfrm>
            <a:off x="248171" y="1766510"/>
            <a:ext cx="8554594" cy="584776"/>
          </a:xfrm>
          <a:prstGeom prst="rect">
            <a:avLst/>
          </a:prstGeom>
          <a:noFill/>
        </p:spPr>
        <p:txBody>
          <a:bodyPr wrap="square" rtlCol="0">
            <a:spAutoFit/>
          </a:bodyPr>
          <a:lstStyle/>
          <a:p>
            <a:r>
              <a:rPr lang="en-US" sz="3200" b="1" dirty="0" smtClean="0"/>
              <a:t>POST-MODULAR QUESTIONS:</a:t>
            </a:r>
            <a:endParaRPr lang="en-US" sz="3200" b="1" dirty="0"/>
          </a:p>
        </p:txBody>
      </p:sp>
      <p:sp>
        <p:nvSpPr>
          <p:cNvPr id="3" name="TextBox 2"/>
          <p:cNvSpPr txBox="1"/>
          <p:nvPr/>
        </p:nvSpPr>
        <p:spPr>
          <a:xfrm>
            <a:off x="457200" y="2598667"/>
            <a:ext cx="8082796" cy="1477328"/>
          </a:xfrm>
          <a:prstGeom prst="rect">
            <a:avLst/>
          </a:prstGeom>
          <a:noFill/>
        </p:spPr>
        <p:txBody>
          <a:bodyPr wrap="square" rtlCol="0">
            <a:spAutoFit/>
          </a:bodyPr>
          <a:lstStyle/>
          <a:p>
            <a:pPr marL="342900" indent="-342900">
              <a:buAutoNum type="arabicPeriod" startAt="11"/>
            </a:pPr>
            <a:r>
              <a:rPr lang="en-US" dirty="0" smtClean="0"/>
              <a:t>The Atlantic Ocean will</a:t>
            </a:r>
          </a:p>
          <a:p>
            <a:r>
              <a:rPr lang="en-US" dirty="0"/>
              <a:t>	</a:t>
            </a:r>
            <a:r>
              <a:rPr lang="en-US" dirty="0" smtClean="0"/>
              <a:t>a.  open and close over cycles of 300 to 500 million years.</a:t>
            </a:r>
          </a:p>
          <a:p>
            <a:r>
              <a:rPr lang="en-US" dirty="0"/>
              <a:t>	</a:t>
            </a:r>
            <a:r>
              <a:rPr lang="en-US" dirty="0" smtClean="0"/>
              <a:t>b.  </a:t>
            </a:r>
            <a:r>
              <a:rPr lang="en-US" dirty="0"/>
              <a:t>e</a:t>
            </a:r>
            <a:r>
              <a:rPr lang="en-US" dirty="0" smtClean="0"/>
              <a:t>ventually evaporate due to increased heat from the core of the Earth.</a:t>
            </a:r>
          </a:p>
          <a:p>
            <a:r>
              <a:rPr lang="en-US" dirty="0"/>
              <a:t>	</a:t>
            </a:r>
            <a:r>
              <a:rPr lang="en-US" dirty="0" smtClean="0"/>
              <a:t>c.  In time drain into the major Atlantic Fault Line.</a:t>
            </a:r>
          </a:p>
          <a:p>
            <a:r>
              <a:rPr lang="en-US" dirty="0"/>
              <a:t>	</a:t>
            </a:r>
            <a:r>
              <a:rPr lang="en-US" dirty="0" smtClean="0"/>
              <a:t>d.  </a:t>
            </a:r>
            <a:r>
              <a:rPr lang="en-US" dirty="0"/>
              <a:t>r</a:t>
            </a:r>
            <a:r>
              <a:rPr lang="en-US" dirty="0" smtClean="0"/>
              <a:t>emain much the same indefinitely.</a:t>
            </a:r>
            <a:endParaRPr lang="en-US" dirty="0"/>
          </a:p>
        </p:txBody>
      </p:sp>
    </p:spTree>
    <p:extLst>
      <p:ext uri="{BB962C8B-B14F-4D97-AF65-F5344CB8AC3E}">
        <p14:creationId xmlns:p14="http://schemas.microsoft.com/office/powerpoint/2010/main" val="177328959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3" name="Content Placeholder 2"/>
          <p:cNvSpPr>
            <a:spLocks noGrp="1"/>
          </p:cNvSpPr>
          <p:nvPr>
            <p:ph idx="1"/>
          </p:nvPr>
        </p:nvSpPr>
        <p:spPr/>
        <p:txBody>
          <a:bodyPr/>
          <a:lstStyle/>
          <a:p>
            <a:pPr marL="118872" indent="0">
              <a:buNone/>
            </a:pPr>
            <a:r>
              <a:rPr lang="en-US" dirty="0" smtClean="0"/>
              <a:t>Question,</a:t>
            </a:r>
            <a:endParaRPr lang="en-US" dirty="0"/>
          </a:p>
          <a:p>
            <a:pPr marL="118872" indent="0">
              <a:buNone/>
            </a:pPr>
            <a:r>
              <a:rPr lang="en-US" dirty="0" smtClean="0"/>
              <a:t>What does the inside of an avocado have in common with the interior of the Earth?</a:t>
            </a:r>
            <a:endParaRPr lang="en-US" dirty="0"/>
          </a:p>
        </p:txBody>
      </p:sp>
    </p:spTree>
    <p:extLst>
      <p:ext uri="{BB962C8B-B14F-4D97-AF65-F5344CB8AC3E}">
        <p14:creationId xmlns:p14="http://schemas.microsoft.com/office/powerpoint/2010/main" val="3385577358"/>
      </p:ext>
    </p:extLst>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Geology: A brief primer</a:t>
            </a:r>
            <a:endParaRPr lang="en-US" dirty="0"/>
          </a:p>
        </p:txBody>
      </p:sp>
      <p:sp>
        <p:nvSpPr>
          <p:cNvPr id="21" name="Title 1"/>
          <p:cNvSpPr txBox="1">
            <a:spLocks/>
          </p:cNvSpPr>
          <p:nvPr/>
        </p:nvSpPr>
        <p:spPr>
          <a:xfrm>
            <a:off x="457200" y="1554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algn="ctr"/>
            <a:r>
              <a:rPr lang="en-US" smtClean="0"/>
              <a:t>Geology: A brief primer</a:t>
            </a:r>
            <a:endParaRPr lang="en-US" dirty="0"/>
          </a:p>
        </p:txBody>
      </p:sp>
      <p:sp>
        <p:nvSpPr>
          <p:cNvPr id="8" name="TextBox 7"/>
          <p:cNvSpPr txBox="1"/>
          <p:nvPr/>
        </p:nvSpPr>
        <p:spPr>
          <a:xfrm>
            <a:off x="248171" y="1766510"/>
            <a:ext cx="8554594" cy="584776"/>
          </a:xfrm>
          <a:prstGeom prst="rect">
            <a:avLst/>
          </a:prstGeom>
          <a:noFill/>
        </p:spPr>
        <p:txBody>
          <a:bodyPr wrap="square" rtlCol="0">
            <a:spAutoFit/>
          </a:bodyPr>
          <a:lstStyle/>
          <a:p>
            <a:r>
              <a:rPr lang="en-US" sz="3200" b="1" dirty="0" smtClean="0"/>
              <a:t>POST-MODULAR QUESTIONS:</a:t>
            </a:r>
            <a:endParaRPr lang="en-US" sz="3200" b="1" dirty="0"/>
          </a:p>
        </p:txBody>
      </p:sp>
      <p:sp>
        <p:nvSpPr>
          <p:cNvPr id="3" name="TextBox 2"/>
          <p:cNvSpPr txBox="1"/>
          <p:nvPr/>
        </p:nvSpPr>
        <p:spPr>
          <a:xfrm>
            <a:off x="457199" y="2598667"/>
            <a:ext cx="8345565" cy="1477328"/>
          </a:xfrm>
          <a:prstGeom prst="rect">
            <a:avLst/>
          </a:prstGeom>
          <a:noFill/>
        </p:spPr>
        <p:txBody>
          <a:bodyPr wrap="square" rtlCol="0">
            <a:spAutoFit/>
          </a:bodyPr>
          <a:lstStyle/>
          <a:p>
            <a:pPr marL="342900" indent="-342900">
              <a:buAutoNum type="arabicPeriod" startAt="12"/>
            </a:pPr>
            <a:r>
              <a:rPr lang="en-US" dirty="0" smtClean="0"/>
              <a:t>The frequencies of seismic waves passing between layers of the mantle and crust</a:t>
            </a:r>
          </a:p>
          <a:p>
            <a:r>
              <a:rPr lang="en-US" dirty="0"/>
              <a:t>	</a:t>
            </a:r>
            <a:r>
              <a:rPr lang="en-US" dirty="0" smtClean="0"/>
              <a:t>a.  are mainly ultrasonic.</a:t>
            </a:r>
          </a:p>
          <a:p>
            <a:r>
              <a:rPr lang="en-US" dirty="0"/>
              <a:t>	</a:t>
            </a:r>
            <a:r>
              <a:rPr lang="en-US" dirty="0" smtClean="0"/>
              <a:t>b.  are mainly infrasonic.</a:t>
            </a:r>
          </a:p>
          <a:p>
            <a:r>
              <a:rPr lang="en-US" dirty="0"/>
              <a:t>	</a:t>
            </a:r>
            <a:r>
              <a:rPr lang="en-US" dirty="0" smtClean="0"/>
              <a:t>c.  are mainly with the human audio frequency range.</a:t>
            </a:r>
          </a:p>
          <a:p>
            <a:r>
              <a:rPr lang="en-US" dirty="0"/>
              <a:t>	</a:t>
            </a:r>
            <a:r>
              <a:rPr lang="en-US" dirty="0" smtClean="0"/>
              <a:t>d.  are inaudible, since they do not generate sound waves.</a:t>
            </a:r>
            <a:endParaRPr lang="en-US" dirty="0"/>
          </a:p>
        </p:txBody>
      </p:sp>
    </p:spTree>
    <p:extLst>
      <p:ext uri="{BB962C8B-B14F-4D97-AF65-F5344CB8AC3E}">
        <p14:creationId xmlns:p14="http://schemas.microsoft.com/office/powerpoint/2010/main" val="1882254350"/>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ＭＳ ゴシック"/>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ＭＳ ゴシック"/>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Module.thmx</Template>
  <TotalTime>559</TotalTime>
  <Words>5939</Words>
  <Application>Microsoft Macintosh PowerPoint</Application>
  <PresentationFormat>On-screen Show (4:3)</PresentationFormat>
  <Paragraphs>575</Paragraphs>
  <Slides>90</Slides>
  <Notes>21</Notes>
  <HiddenSlides>0</HiddenSlides>
  <MMClips>5</MMClips>
  <ScaleCrop>false</ScaleCrop>
  <HeadingPairs>
    <vt:vector size="4" baseType="variant">
      <vt:variant>
        <vt:lpstr>Theme</vt:lpstr>
      </vt:variant>
      <vt:variant>
        <vt:i4>1</vt:i4>
      </vt:variant>
      <vt:variant>
        <vt:lpstr>Slide Titles</vt:lpstr>
      </vt:variant>
      <vt:variant>
        <vt:i4>90</vt:i4>
      </vt:variant>
    </vt:vector>
  </HeadingPairs>
  <TitlesOfParts>
    <vt:vector size="91" baseType="lpstr">
      <vt:lpstr>Module</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lpstr>Geology: A brief primer</vt:lpstr>
    </vt:vector>
  </TitlesOfParts>
  <Company>Wachusett Regional High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GEOLOGY: A Brief Primer</dc:title>
  <dc:creator>Nick Nicastro</dc:creator>
  <cp:lastModifiedBy>Nick Nicastro</cp:lastModifiedBy>
  <cp:revision>51</cp:revision>
  <dcterms:created xsi:type="dcterms:W3CDTF">2014-07-22T16:50:16Z</dcterms:created>
  <dcterms:modified xsi:type="dcterms:W3CDTF">2014-07-25T22:55:27Z</dcterms:modified>
</cp:coreProperties>
</file>