
<file path=[Content_Types].xml><?xml version="1.0" encoding="utf-8"?>
<Types xmlns="http://schemas.openxmlformats.org/package/2006/content-types">
  <Default Extension="xml" ContentType="application/xml"/>
  <Default Extension="jpeg" ContentType="image/jpeg"/>
  <Default Extension="mpg" ContentType="video/unknown"/>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media/media2.gif" ContentType="video/unknown"/>
  <Override PartName="/ppt/notesSlides/notesSlide46.xml" ContentType="application/vnd.openxmlformats-officedocument.presentationml.notesSlide+xml"/>
  <Override PartName="/ppt/media/media3.gif" ContentType="video/unknown"/>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82"/>
  </p:notesMasterIdLst>
  <p:sldIdLst>
    <p:sldId id="256" r:id="rId2"/>
    <p:sldId id="257" r:id="rId3"/>
    <p:sldId id="258" r:id="rId4"/>
    <p:sldId id="260" r:id="rId5"/>
    <p:sldId id="261" r:id="rId6"/>
    <p:sldId id="262" r:id="rId7"/>
    <p:sldId id="263" r:id="rId8"/>
    <p:sldId id="264" r:id="rId9"/>
    <p:sldId id="265" r:id="rId10"/>
    <p:sldId id="266" r:id="rId11"/>
    <p:sldId id="259"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3" r:id="rId26"/>
    <p:sldId id="280" r:id="rId27"/>
    <p:sldId id="281" r:id="rId28"/>
    <p:sldId id="282" r:id="rId29"/>
    <p:sldId id="284" r:id="rId30"/>
    <p:sldId id="317" r:id="rId31"/>
    <p:sldId id="318" r:id="rId32"/>
    <p:sldId id="319" r:id="rId33"/>
    <p:sldId id="320" r:id="rId34"/>
    <p:sldId id="321" r:id="rId35"/>
    <p:sldId id="322" r:id="rId36"/>
    <p:sldId id="323" r:id="rId37"/>
    <p:sldId id="324" r:id="rId38"/>
    <p:sldId id="325" r:id="rId39"/>
    <p:sldId id="316" r:id="rId40"/>
    <p:sldId id="285" r:id="rId41"/>
    <p:sldId id="286" r:id="rId42"/>
    <p:sldId id="287" r:id="rId43"/>
    <p:sldId id="288" r:id="rId44"/>
    <p:sldId id="289" r:id="rId45"/>
    <p:sldId id="290" r:id="rId46"/>
    <p:sldId id="307" r:id="rId47"/>
    <p:sldId id="299" r:id="rId48"/>
    <p:sldId id="302" r:id="rId49"/>
    <p:sldId id="309" r:id="rId50"/>
    <p:sldId id="292" r:id="rId51"/>
    <p:sldId id="300" r:id="rId52"/>
    <p:sldId id="294" r:id="rId53"/>
    <p:sldId id="295" r:id="rId54"/>
    <p:sldId id="303" r:id="rId55"/>
    <p:sldId id="326" r:id="rId56"/>
    <p:sldId id="296" r:id="rId57"/>
    <p:sldId id="310" r:id="rId58"/>
    <p:sldId id="311" r:id="rId59"/>
    <p:sldId id="293" r:id="rId60"/>
    <p:sldId id="297" r:id="rId61"/>
    <p:sldId id="298" r:id="rId62"/>
    <p:sldId id="308" r:id="rId63"/>
    <p:sldId id="304" r:id="rId64"/>
    <p:sldId id="305" r:id="rId65"/>
    <p:sldId id="306" r:id="rId66"/>
    <p:sldId id="312" r:id="rId67"/>
    <p:sldId id="313" r:id="rId68"/>
    <p:sldId id="314" r:id="rId69"/>
    <p:sldId id="315" r:id="rId70"/>
    <p:sldId id="327" r:id="rId71"/>
    <p:sldId id="328" r:id="rId72"/>
    <p:sldId id="329" r:id="rId73"/>
    <p:sldId id="330" r:id="rId74"/>
    <p:sldId id="331" r:id="rId75"/>
    <p:sldId id="332" r:id="rId76"/>
    <p:sldId id="333" r:id="rId77"/>
    <p:sldId id="334" r:id="rId78"/>
    <p:sldId id="335" r:id="rId79"/>
    <p:sldId id="336" r:id="rId80"/>
    <p:sldId id="337"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1656" y="-3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notesMaster" Target="notesMasters/notesMaster1.xml"/><Relationship Id="rId83" Type="http://schemas.openxmlformats.org/officeDocument/2006/relationships/printerSettings" Target="printerSettings/printerSettings1.bin"/><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0261B7-A742-214A-81BB-72FD1CAE3DE7}" type="datetimeFigureOut">
              <a:rPr lang="en-US" smtClean="0"/>
              <a:t>9/30/14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6EE421-E66C-0A4A-AB09-D7DA1B44DA5B}" type="slidenum">
              <a:rPr lang="en-US" smtClean="0"/>
              <a:t>‹#›</a:t>
            </a:fld>
            <a:endParaRPr lang="en-US"/>
          </a:p>
        </p:txBody>
      </p:sp>
    </p:spTree>
    <p:extLst>
      <p:ext uri="{BB962C8B-B14F-4D97-AF65-F5344CB8AC3E}">
        <p14:creationId xmlns:p14="http://schemas.microsoft.com/office/powerpoint/2010/main" val="381801709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Answers:  1. T;  2. F;  3. F;  4. T;  5. F.  6. F.  7. </a:t>
            </a:r>
            <a:r>
              <a:rPr lang="en-US" smtClean="0"/>
              <a:t>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11</a:t>
            </a:fld>
            <a:endParaRPr lang="en-US"/>
          </a:p>
        </p:txBody>
      </p:sp>
    </p:spTree>
    <p:extLst>
      <p:ext uri="{BB962C8B-B14F-4D97-AF65-F5344CB8AC3E}">
        <p14:creationId xmlns:p14="http://schemas.microsoft.com/office/powerpoint/2010/main" val="2625664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the water</a:t>
            </a:r>
            <a:r>
              <a:rPr lang="en-US" baseline="0" dirty="0" smtClean="0"/>
              <a:t> wave gets closer to the shoreline, the trough of the wave encounters friction with the ground and slows the bottom of the wave, while the crest of the wave moves ahead of it. </a:t>
            </a:r>
          </a:p>
          <a:p>
            <a:r>
              <a:rPr lang="en-US" baseline="0" dirty="0" smtClean="0"/>
              <a:t>The wave seems to “break” – hence the term used by surfers as they ride along the crest of the wave “breaker”.  This will have consequences when tsunami waves encounter the shoreline.</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33</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Hertz is a metric unit, </a:t>
            </a:r>
            <a:r>
              <a:rPr lang="en-US" dirty="0" err="1" smtClean="0"/>
              <a:t>eg</a:t>
            </a:r>
            <a:r>
              <a:rPr lang="en-US" dirty="0" smtClean="0"/>
              <a:t>, 1 kHz = 1000 Hz,  1 MHz = 1,000,000 Hz,</a:t>
            </a:r>
            <a:r>
              <a:rPr lang="en-US" baseline="0" dirty="0" smtClean="0"/>
              <a:t> etc.</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16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Geophones</a:t>
            </a:r>
            <a:r>
              <a:rPr lang="en-US" baseline="0" dirty="0" smtClean="0"/>
              <a:t> are ground motion detectors.</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39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43</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Hertz is a metric unit, </a:t>
            </a:r>
            <a:r>
              <a:rPr lang="en-US" dirty="0" err="1" smtClean="0"/>
              <a:t>eg</a:t>
            </a:r>
            <a:r>
              <a:rPr lang="en-US" dirty="0" smtClean="0"/>
              <a:t>, 1 kHz = 1000 Hz,  1 MHz = 1,000,000 Hz,</a:t>
            </a:r>
            <a:r>
              <a:rPr lang="en-US" baseline="0" dirty="0" smtClean="0"/>
              <a:t> etc.</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17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animation – click on the animation to run it.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49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waves travel at 1.5-8 km/sec in the Earth's crust.</a:t>
            </a:r>
          </a:p>
          <a:p>
            <a:r>
              <a:rPr lang="en-US" dirty="0" smtClean="0"/>
              <a:t>S waves travel 1.7 times slower than P waves.</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53</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18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waves travel at 1.5-8 km/sec in the Earth's crust.</a:t>
            </a:r>
          </a:p>
          <a:p>
            <a:r>
              <a:rPr lang="en-US" dirty="0" smtClean="0"/>
              <a:t>S waves travel 1.7 times slower than P waves.</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waves travel at 1.5-8 km/sec in the Earth's crust.</a:t>
            </a:r>
          </a:p>
          <a:p>
            <a:r>
              <a:rPr lang="en-US" dirty="0" smtClean="0"/>
              <a:t>S waves travel 1.7 times slower than P waves.</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59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animation – click on the slide to start.</a:t>
            </a:r>
          </a:p>
          <a:p>
            <a:r>
              <a:rPr lang="en-US" dirty="0" smtClean="0"/>
              <a:t>named after A.E.H. Love, a British mathematician who worked out the mathematical model for this kind of wave in 1911</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animation – click on the slide to start.</a:t>
            </a:r>
          </a:p>
          <a:p>
            <a:r>
              <a:rPr lang="en-US" dirty="0" smtClean="0"/>
              <a:t>named for John William </a:t>
            </a:r>
            <a:r>
              <a:rPr lang="en-US" dirty="0" err="1" smtClean="0"/>
              <a:t>Strutt</a:t>
            </a:r>
            <a:r>
              <a:rPr lang="en-US" dirty="0" smtClean="0"/>
              <a:t>, Lord Rayleigh, who mathematically predicted the existence of this kind of wave in 1885</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63</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19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69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a:t>
            </a:r>
            <a:r>
              <a:rPr lang="en-US" baseline="0" dirty="0" smtClean="0"/>
              <a:t> </a:t>
            </a:r>
            <a:r>
              <a:rPr lang="en-US" dirty="0" smtClean="0"/>
              <a:t>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73</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74</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75</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76</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77</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 F.</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78</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79</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80</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Wavelengths are often expressed in physics by the Greek letter lambda (</a:t>
            </a:r>
            <a:r>
              <a:rPr lang="en-US" dirty="0" err="1" smtClean="0"/>
              <a:t>λ</a:t>
            </a:r>
            <a:r>
              <a:rPr lang="en-US" dirty="0" smtClean="0"/>
              <a:t>).</a:t>
            </a:r>
          </a:p>
          <a:p>
            <a:endParaRPr lang="en-US" dirty="0" smtClean="0"/>
          </a:p>
          <a:p>
            <a:r>
              <a:rPr lang="en-US" dirty="0" smtClean="0"/>
              <a:t>This equation is a simplified version of what is called the </a:t>
            </a:r>
            <a:r>
              <a:rPr lang="en-US" b="1" i="1" dirty="0" smtClean="0"/>
              <a:t>wave equation</a:t>
            </a:r>
            <a:r>
              <a:rPr lang="en-US" dirty="0" smtClean="0"/>
              <a:t>.</a:t>
            </a:r>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21</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22</a:t>
            </a:fld>
            <a:endParaRPr lang="en-US"/>
          </a:p>
        </p:txBody>
      </p:sp>
    </p:spTree>
    <p:extLst>
      <p:ext uri="{BB962C8B-B14F-4D97-AF65-F5344CB8AC3E}">
        <p14:creationId xmlns:p14="http://schemas.microsoft.com/office/powerpoint/2010/main" val="122863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EE421-E66C-0A4A-AB09-D7DA1B44DA5B}" type="slidenum">
              <a:rPr lang="en-US" smtClean="0"/>
              <a:t>23</a:t>
            </a:fld>
            <a:endParaRPr lang="en-US"/>
          </a:p>
        </p:txBody>
      </p:sp>
    </p:spTree>
    <p:extLst>
      <p:ext uri="{BB962C8B-B14F-4D97-AF65-F5344CB8AC3E}">
        <p14:creationId xmlns:p14="http://schemas.microsoft.com/office/powerpoint/2010/main" val="122863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30E2307-1E40-4E12-8716-25BFDA8E7013}" type="datetime1">
              <a:rPr lang="en-US" smtClean="0"/>
              <a:pPr/>
              <a:t>9/30/14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5CFCF5A-EA79-452C-A52C-1A2668C2E7DF}" type="datetime1">
              <a:rPr lang="en-US" smtClean="0"/>
              <a:pPr/>
              <a:t>9/30/14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E5C4C28-BD4B-4892-9A2D-6E19BD753A9A}" type="datetime1">
              <a:rPr lang="en-US" smtClean="0"/>
              <a:pPr/>
              <a:t>9/30/14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1FD9D02-426E-46C9-9EE9-0DE1EF8B2838}" type="datetime1">
              <a:rPr lang="en-US" smtClean="0"/>
              <a:pPr/>
              <a:t>9/30/14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9/30/14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1FAA6B6-10E5-4810-BC9F-DA72D8452E73}" type="datetime1">
              <a:rPr lang="en-US" smtClean="0"/>
              <a:pPr/>
              <a:t>9/30/14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D18D072-EF12-4AA2-BD71-ABC68B06D0E2}" type="datetime1">
              <a:rPr lang="en-US" smtClean="0"/>
              <a:pPr/>
              <a:t>9/30/14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8CDBF60-6CC3-4B74-A60D-3486985E4346}" type="datetime1">
              <a:rPr lang="en-US" smtClean="0"/>
              <a:pPr/>
              <a:t>9/30/14</a:t>
            </a:fld>
            <a:endParaRPr lang="en-US"/>
          </a:p>
        </p:txBody>
      </p:sp>
      <p:sp>
        <p:nvSpPr>
          <p:cNvPr id="8" name="Slide Number Placeholder 7"/>
          <p:cNvSpPr>
            <a:spLocks noGrp="1"/>
          </p:cNvSpPr>
          <p:nvPr>
            <p:ph type="sldNum" sz="quarter" idx="11"/>
          </p:nvPr>
        </p:nvSpPr>
        <p:spPr/>
        <p:txBody>
          <a:bodyPr/>
          <a:lstStyle/>
          <a:p>
            <a:fld id="{687D7A59-36E2-48B9-B146-C1E59501F63F}"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14818-984F-4759-BF72-A33BDC1963BD}" type="datetime1">
              <a:rPr lang="en-US" smtClean="0"/>
              <a:pPr/>
              <a:t>9/30/14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EA7E191-5F94-4FC1-B823-BD7CABF7FA06}" type="datetime1">
              <a:rPr lang="en-US" smtClean="0"/>
              <a:pPr/>
              <a:t>9/30/14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687D7A59-36E2-48B9-B146-C1E59501F63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88856D55-EFBE-4F9B-8A5F-09D42CA22A9B}" type="datetime1">
              <a:rPr lang="en-US" smtClean="0"/>
              <a:pPr/>
              <a:t>9/30/14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9D1D110F-3F4E-48D9-B8AA-5D0E825AFDBA}" type="datetime1">
              <a:rPr lang="en-US" smtClean="0"/>
              <a:pPr/>
              <a:t>9/30/14</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87D7A59-36E2-48B9-B146-C1E59501F63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hf sldNum="0"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0.xml"/><Relationship Id="rId5" Type="http://schemas.openxmlformats.org/officeDocument/2006/relationships/image" Target="../media/image16.png"/><Relationship Id="rId1" Type="http://schemas.microsoft.com/office/2007/relationships/media" Target="../media/media1.mpg"/><Relationship Id="rId2" Type="http://schemas.openxmlformats.org/officeDocument/2006/relationships/video" Target="../media/media1.m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9.gi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9.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1.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2.png"/></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6.xml"/><Relationship Id="rId5" Type="http://schemas.openxmlformats.org/officeDocument/2006/relationships/image" Target="../media/image27.png"/><Relationship Id="rId1" Type="http://schemas.microsoft.com/office/2007/relationships/media" Target="../media/media2.gif"/><Relationship Id="rId2" Type="http://schemas.openxmlformats.org/officeDocument/2006/relationships/video" Target="../media/media2.gif"/></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7.xml"/><Relationship Id="rId5" Type="http://schemas.openxmlformats.org/officeDocument/2006/relationships/image" Target="../media/image28.png"/><Relationship Id="rId1" Type="http://schemas.microsoft.com/office/2007/relationships/media" Target="../media/media3.gif"/><Relationship Id="rId2" Type="http://schemas.openxmlformats.org/officeDocument/2006/relationships/video" Target="../media/media3.gi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29.png"/></Relationships>
</file>

<file path=ppt/slides/_rels/slide6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1.png"/></Relationships>
</file>

<file path=ppt/slides/_rels/slide6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6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4131989" cy="4005439"/>
          </a:xfrm>
          <a:prstGeom prst="rect">
            <a:avLst/>
          </a:prstGeom>
        </p:spPr>
      </p:pic>
      <p:pic>
        <p:nvPicPr>
          <p:cNvPr id="4" name="Picture 3"/>
          <p:cNvPicPr>
            <a:picLocks noChangeAspect="1"/>
          </p:cNvPicPr>
          <p:nvPr/>
        </p:nvPicPr>
        <p:blipFill>
          <a:blip r:embed="rId3"/>
          <a:stretch>
            <a:fillRect/>
          </a:stretch>
        </p:blipFill>
        <p:spPr>
          <a:xfrm>
            <a:off x="4198054" y="2158999"/>
            <a:ext cx="4693227" cy="3824111"/>
          </a:xfrm>
          <a:prstGeom prst="rect">
            <a:avLst/>
          </a:prstGeom>
        </p:spPr>
      </p:pic>
      <p:sp>
        <p:nvSpPr>
          <p:cNvPr id="3" name="Subtitle 2"/>
          <p:cNvSpPr>
            <a:spLocks noGrp="1"/>
          </p:cNvSpPr>
          <p:nvPr>
            <p:ph type="subTitle" idx="1"/>
          </p:nvPr>
        </p:nvSpPr>
        <p:spPr>
          <a:xfrm>
            <a:off x="433050" y="1544812"/>
            <a:ext cx="6862394" cy="1752600"/>
          </a:xfrm>
        </p:spPr>
        <p:txBody>
          <a:bodyPr/>
          <a:lstStyle/>
          <a:p>
            <a:r>
              <a:rPr lang="en-US" dirty="0" smtClean="0"/>
              <a:t>Module 3</a:t>
            </a:r>
            <a:endParaRPr lang="en-US" dirty="0"/>
          </a:p>
        </p:txBody>
      </p:sp>
      <p:pic>
        <p:nvPicPr>
          <p:cNvPr id="6" name="Picture 5"/>
          <p:cNvPicPr>
            <a:picLocks noChangeAspect="1"/>
          </p:cNvPicPr>
          <p:nvPr/>
        </p:nvPicPr>
        <p:blipFill>
          <a:blip r:embed="rId4"/>
          <a:stretch>
            <a:fillRect/>
          </a:stretch>
        </p:blipFill>
        <p:spPr>
          <a:xfrm>
            <a:off x="6642100" y="0"/>
            <a:ext cx="2496254" cy="2286001"/>
          </a:xfrm>
          <a:prstGeom prst="rect">
            <a:avLst/>
          </a:prstGeom>
        </p:spPr>
      </p:pic>
      <p:pic>
        <p:nvPicPr>
          <p:cNvPr id="8" name="Picture 7"/>
          <p:cNvPicPr>
            <a:picLocks noChangeAspect="1"/>
          </p:cNvPicPr>
          <p:nvPr/>
        </p:nvPicPr>
        <p:blipFill>
          <a:blip r:embed="rId5"/>
          <a:stretch>
            <a:fillRect/>
          </a:stretch>
        </p:blipFill>
        <p:spPr>
          <a:xfrm>
            <a:off x="0" y="4126691"/>
            <a:ext cx="4131990" cy="2614328"/>
          </a:xfrm>
          <a:prstGeom prst="rect">
            <a:avLst/>
          </a:prstGeom>
        </p:spPr>
      </p:pic>
      <p:pic>
        <p:nvPicPr>
          <p:cNvPr id="9" name="Picture 8"/>
          <p:cNvPicPr>
            <a:picLocks noChangeAspect="1"/>
          </p:cNvPicPr>
          <p:nvPr/>
        </p:nvPicPr>
        <p:blipFill>
          <a:blip r:embed="rId6"/>
          <a:stretch>
            <a:fillRect/>
          </a:stretch>
        </p:blipFill>
        <p:spPr>
          <a:xfrm>
            <a:off x="3318421" y="197115"/>
            <a:ext cx="3323679" cy="1824982"/>
          </a:xfrm>
          <a:prstGeom prst="rect">
            <a:avLst/>
          </a:prstGeom>
        </p:spPr>
      </p:pic>
      <p:sp>
        <p:nvSpPr>
          <p:cNvPr id="10" name="TextBox 9"/>
          <p:cNvSpPr txBox="1"/>
          <p:nvPr/>
        </p:nvSpPr>
        <p:spPr>
          <a:xfrm>
            <a:off x="4377758" y="5997283"/>
            <a:ext cx="4513523" cy="830997"/>
          </a:xfrm>
          <a:prstGeom prst="rect">
            <a:avLst/>
          </a:prstGeom>
          <a:noFill/>
        </p:spPr>
        <p:txBody>
          <a:bodyPr wrap="square" rtlCol="0">
            <a:spAutoFit/>
          </a:bodyPr>
          <a:lstStyle/>
          <a:p>
            <a:r>
              <a:rPr lang="en-US" sz="1600" b="1" dirty="0" err="1" smtClean="0"/>
              <a:t>Kavli</a:t>
            </a:r>
            <a:r>
              <a:rPr lang="en-US" sz="1600" b="1" dirty="0" smtClean="0"/>
              <a:t> Institute for Theoretical Physics</a:t>
            </a:r>
          </a:p>
          <a:p>
            <a:endParaRPr lang="en-US" sz="1600" b="1" dirty="0"/>
          </a:p>
          <a:p>
            <a:r>
              <a:rPr lang="en-US" sz="1400" b="1" dirty="0" smtClean="0"/>
              <a:t>			by    Nick Nicastro</a:t>
            </a:r>
            <a:endParaRPr lang="en-US" sz="1400" b="1" dirty="0"/>
          </a:p>
        </p:txBody>
      </p:sp>
      <p:sp>
        <p:nvSpPr>
          <p:cNvPr id="2" name="Title 1"/>
          <p:cNvSpPr>
            <a:spLocks noGrp="1"/>
          </p:cNvSpPr>
          <p:nvPr>
            <p:ph type="ctrTitle"/>
          </p:nvPr>
        </p:nvSpPr>
        <p:spPr>
          <a:xfrm>
            <a:off x="895179" y="3337560"/>
            <a:ext cx="6965158" cy="2301240"/>
          </a:xfrm>
        </p:spPr>
        <p:txBody>
          <a:bodyPr>
            <a:prstTxWarp prst="textChevron">
              <a:avLst/>
            </a:prstTxWarp>
          </a:bodyPr>
          <a:lstStyle/>
          <a:p>
            <a:r>
              <a:rPr lang="en-US" dirty="0" smtClean="0">
                <a:solidFill>
                  <a:srgbClr val="FFFF00"/>
                </a:solidFill>
              </a:rPr>
              <a:t>WAVES </a:t>
            </a:r>
            <a:r>
              <a:rPr lang="en-US" i="1" dirty="0" smtClean="0">
                <a:solidFill>
                  <a:srgbClr val="FFFF00"/>
                </a:solidFill>
              </a:rPr>
              <a:t>INSIDE THE EARTH</a:t>
            </a:r>
            <a:endParaRPr lang="en-US" i="1" dirty="0">
              <a:solidFill>
                <a:srgbClr val="FFFF00"/>
              </a:solidFill>
            </a:endParaRPr>
          </a:p>
        </p:txBody>
      </p:sp>
    </p:spTree>
    <p:extLst>
      <p:ext uri="{BB962C8B-B14F-4D97-AF65-F5344CB8AC3E}">
        <p14:creationId xmlns:p14="http://schemas.microsoft.com/office/powerpoint/2010/main" val="20551011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p>
          <a:p>
            <a:pPr marL="461772" indent="-342900">
              <a:buFont typeface="Wingdings 2"/>
              <a:buAutoNum type="arabicPeriod"/>
            </a:pPr>
            <a:r>
              <a:rPr lang="en-US" sz="1600" b="1" dirty="0" smtClean="0"/>
              <a:t>To understand the varieties of geodynamic waves and their differences.</a:t>
            </a:r>
          </a:p>
          <a:p>
            <a:pPr marL="461772" indent="-342900">
              <a:buFont typeface="Wingdings 2"/>
              <a:buAutoNum type="arabicPeriod"/>
            </a:pPr>
            <a:r>
              <a:rPr lang="en-US" sz="1600" b="1" dirty="0" smtClean="0"/>
              <a:t>To show how geodynamic waves </a:t>
            </a:r>
            <a:r>
              <a:rPr lang="en-US" sz="1600" b="1" dirty="0" err="1" smtClean="0"/>
              <a:t>propogate</a:t>
            </a:r>
            <a:r>
              <a:rPr lang="en-US" sz="1600" b="1" dirty="0" smtClean="0"/>
              <a:t> through the Earth.</a:t>
            </a:r>
          </a:p>
          <a:p>
            <a:pPr marL="461772" indent="-342900">
              <a:buFont typeface="Wingdings 2"/>
              <a:buAutoNum type="arabicPeriod"/>
            </a:pPr>
            <a:r>
              <a:rPr lang="en-US" sz="1600" b="1" dirty="0" smtClean="0"/>
              <a:t>To demonstrate the potential effects geodynamic waves can have on the surface of the Earth.</a:t>
            </a:r>
          </a:p>
          <a:p>
            <a:pPr marL="461772" indent="-342900">
              <a:buFont typeface="Wingdings 2"/>
              <a:buAutoNum type="arabicPeriod"/>
            </a:pPr>
            <a:r>
              <a:rPr lang="en-US" sz="1600" b="1" dirty="0" smtClean="0"/>
              <a:t>To understand how these waves are measured.</a:t>
            </a:r>
          </a:p>
          <a:p>
            <a:pPr marL="461772" indent="-342900">
              <a:buFont typeface="Wingdings 2"/>
              <a:buAutoNum type="arabicPeriod"/>
            </a:pPr>
            <a:r>
              <a:rPr lang="en-US" sz="1600" b="1" dirty="0" smtClean="0"/>
              <a:t>To address the question, “Is there any way we can predict seismic occurrences on the surface of the Earth before they happen?”</a:t>
            </a:r>
            <a:endParaRPr lang="en-US" sz="1600" b="1" dirty="0"/>
          </a:p>
        </p:txBody>
      </p:sp>
    </p:spTree>
    <p:extLst>
      <p:ext uri="{BB962C8B-B14F-4D97-AF65-F5344CB8AC3E}">
        <p14:creationId xmlns:p14="http://schemas.microsoft.com/office/powerpoint/2010/main" val="7457017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		    PRE-MODULE QUESTIONS:</a:t>
            </a:r>
            <a:endParaRPr lang="en-US" sz="3200" b="1" dirty="0"/>
          </a:p>
          <a:p>
            <a:endParaRPr lang="en-US" dirty="0"/>
          </a:p>
        </p:txBody>
      </p:sp>
      <p:sp>
        <p:nvSpPr>
          <p:cNvPr id="4" name="TextBox 3"/>
          <p:cNvSpPr txBox="1"/>
          <p:nvPr/>
        </p:nvSpPr>
        <p:spPr>
          <a:xfrm>
            <a:off x="668360" y="2022096"/>
            <a:ext cx="7702849" cy="4524316"/>
          </a:xfrm>
          <a:prstGeom prst="rect">
            <a:avLst/>
          </a:prstGeom>
          <a:noFill/>
        </p:spPr>
        <p:txBody>
          <a:bodyPr wrap="square" rtlCol="0">
            <a:spAutoFit/>
          </a:bodyPr>
          <a:lstStyle/>
          <a:p>
            <a:pPr marL="342900" indent="-342900">
              <a:buAutoNum type="arabicPeriod"/>
            </a:pPr>
            <a:r>
              <a:rPr lang="en-US" dirty="0" smtClean="0">
                <a:solidFill>
                  <a:srgbClr val="FFFF00"/>
                </a:solidFill>
              </a:rPr>
              <a:t>Waves are disturbances traveling through a medium.  (T/F)</a:t>
            </a:r>
            <a:br>
              <a:rPr lang="en-US" dirty="0" smtClean="0">
                <a:solidFill>
                  <a:srgbClr val="FFFF00"/>
                </a:solidFill>
              </a:rPr>
            </a:br>
            <a:endParaRPr lang="en-US" dirty="0" smtClean="0">
              <a:solidFill>
                <a:srgbClr val="FFFF00"/>
              </a:solidFill>
            </a:endParaRPr>
          </a:p>
          <a:p>
            <a:pPr marL="342900" indent="-342900">
              <a:buAutoNum type="arabicPeriod"/>
            </a:pPr>
            <a:r>
              <a:rPr lang="en-US" dirty="0" smtClean="0">
                <a:solidFill>
                  <a:srgbClr val="FFFF00"/>
                </a:solidFill>
              </a:rPr>
              <a:t>Waves cannot pass through solid matter.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Waves transfer energy from point “A” to point “B” by moving a mass from point “A” to point “B”</a:t>
            </a:r>
            <a:r>
              <a:rPr lang="en-US" dirty="0" smtClean="0">
                <a:solidFill>
                  <a:srgbClr val="FFFF00"/>
                </a:solidFill>
              </a:rPr>
              <a:t>.  (T/F)</a:t>
            </a:r>
            <a:endParaRPr lang="en-US" dirty="0" smtClean="0">
              <a:solidFill>
                <a:srgbClr val="FFFF00"/>
              </a:solidFill>
            </a:endParaRP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The greater the energy carried in a wave, the greater the moving disturbance in the medium</a:t>
            </a:r>
            <a:r>
              <a:rPr lang="en-US" dirty="0" smtClean="0">
                <a:solidFill>
                  <a:srgbClr val="FFFF00"/>
                </a:solidFill>
              </a:rPr>
              <a:t>.  (T/F)</a:t>
            </a:r>
            <a:endParaRPr lang="en-US" dirty="0" smtClean="0">
              <a:solidFill>
                <a:srgbClr val="FFFF00"/>
              </a:solidFill>
            </a:endParaRP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The speed of a wave has nothing to do with the medium it is in</a:t>
            </a:r>
            <a:r>
              <a:rPr lang="en-US" dirty="0" smtClean="0">
                <a:solidFill>
                  <a:srgbClr val="FFFF00"/>
                </a:solidFill>
              </a:rPr>
              <a:t>. (T/F)</a:t>
            </a:r>
            <a:endParaRPr lang="en-US" dirty="0" smtClean="0">
              <a:solidFill>
                <a:srgbClr val="FFFF00"/>
              </a:solidFill>
            </a:endParaRP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It is possible to predict the occurrence of an earthquake hours in advance</a:t>
            </a:r>
            <a:r>
              <a:rPr lang="en-US" dirty="0" smtClean="0">
                <a:solidFill>
                  <a:srgbClr val="FFFF00"/>
                </a:solidFill>
              </a:rPr>
              <a:t>. (T/F)</a:t>
            </a:r>
            <a:endParaRPr lang="en-US" dirty="0" smtClean="0">
              <a:solidFill>
                <a:srgbClr val="FFFF00"/>
              </a:solidFill>
            </a:endParaRP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Seismic waves travel at different speeds inside the Earth.  (T/F)</a:t>
            </a:r>
            <a:endParaRPr lang="en-US" dirty="0">
              <a:solidFill>
                <a:srgbClr val="FFFF00"/>
              </a:solidFill>
            </a:endParaRPr>
          </a:p>
        </p:txBody>
      </p:sp>
    </p:spTree>
    <p:extLst>
      <p:ext uri="{BB962C8B-B14F-4D97-AF65-F5344CB8AC3E}">
        <p14:creationId xmlns:p14="http://schemas.microsoft.com/office/powerpoint/2010/main" val="246003833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461665"/>
          </a:xfrm>
          <a:prstGeom prst="rect">
            <a:avLst/>
          </a:prstGeom>
          <a:noFill/>
        </p:spPr>
        <p:txBody>
          <a:bodyPr wrap="square" rtlCol="0">
            <a:spAutoFit/>
          </a:bodyPr>
          <a:lstStyle/>
          <a:p>
            <a:r>
              <a:rPr lang="en-US" sz="2400" dirty="0"/>
              <a:t> </a:t>
            </a:r>
            <a:r>
              <a:rPr lang="en-US" sz="2400" dirty="0" smtClean="0"/>
              <a:t> </a:t>
            </a:r>
            <a:r>
              <a:rPr lang="en-US" sz="2400" dirty="0" smtClean="0"/>
              <a:t>  </a:t>
            </a:r>
            <a:r>
              <a:rPr lang="en-US" sz="2400" dirty="0" smtClean="0"/>
              <a:t>BASIC WAVE THEORY</a:t>
            </a:r>
            <a:r>
              <a:rPr lang="en-US" dirty="0" smtClean="0"/>
              <a:t>.</a:t>
            </a:r>
            <a:endParaRPr lang="en-US" dirty="0"/>
          </a:p>
        </p:txBody>
      </p:sp>
      <p:sp>
        <p:nvSpPr>
          <p:cNvPr id="6" name="TextBox 5"/>
          <p:cNvSpPr txBox="1"/>
          <p:nvPr/>
        </p:nvSpPr>
        <p:spPr>
          <a:xfrm>
            <a:off x="473909" y="1971963"/>
            <a:ext cx="7467600" cy="4524316"/>
          </a:xfrm>
          <a:prstGeom prst="rect">
            <a:avLst/>
          </a:prstGeom>
          <a:noFill/>
        </p:spPr>
        <p:txBody>
          <a:bodyPr wrap="square" rtlCol="0">
            <a:spAutoFit/>
          </a:bodyPr>
          <a:lstStyle/>
          <a:p>
            <a:r>
              <a:rPr lang="en-US" dirty="0" smtClean="0"/>
              <a:t>Def.  A </a:t>
            </a:r>
            <a:r>
              <a:rPr lang="en-US" b="1" dirty="0" smtClean="0">
                <a:solidFill>
                  <a:srgbClr val="FFFF00"/>
                </a:solidFill>
              </a:rPr>
              <a:t>“WAVE” </a:t>
            </a:r>
            <a:r>
              <a:rPr lang="en-US" dirty="0" smtClean="0"/>
              <a:t>is a </a:t>
            </a:r>
            <a:r>
              <a:rPr lang="en-US" b="1" i="1" dirty="0" smtClean="0">
                <a:solidFill>
                  <a:srgbClr val="FFFF00"/>
                </a:solidFill>
              </a:rPr>
              <a:t>disturbance</a:t>
            </a:r>
            <a:r>
              <a:rPr lang="en-US" dirty="0" smtClean="0"/>
              <a:t> traveling in a </a:t>
            </a:r>
            <a:r>
              <a:rPr lang="en-US" b="1" i="1" dirty="0" smtClean="0">
                <a:solidFill>
                  <a:srgbClr val="FFFF00"/>
                </a:solidFill>
              </a:rPr>
              <a:t>medium</a:t>
            </a:r>
            <a:r>
              <a:rPr lang="en-US" dirty="0" smtClean="0"/>
              <a:t>.</a:t>
            </a:r>
          </a:p>
          <a:p>
            <a:r>
              <a:rPr lang="en-US" dirty="0" smtClean="0"/>
              <a:t>The medium can be a: </a:t>
            </a:r>
          </a:p>
          <a:p>
            <a:r>
              <a:rPr lang="en-US" dirty="0" smtClean="0"/>
              <a:t>*</a:t>
            </a:r>
            <a:r>
              <a:rPr lang="en-US" u="sng" dirty="0" smtClean="0"/>
              <a:t>physical substance</a:t>
            </a:r>
            <a:r>
              <a:rPr lang="en-US" dirty="0" smtClean="0"/>
              <a:t>, such as a “fluid” (e.g. air, water, any gas or liquid), or even a solid (wood, crystal, metal, mineral, etc.),   or a</a:t>
            </a:r>
          </a:p>
          <a:p>
            <a:r>
              <a:rPr lang="en-US" dirty="0" smtClean="0"/>
              <a:t>*</a:t>
            </a:r>
            <a:r>
              <a:rPr lang="en-US" u="sng" dirty="0" smtClean="0"/>
              <a:t>force field</a:t>
            </a:r>
            <a:r>
              <a:rPr lang="en-US" dirty="0" smtClean="0"/>
              <a:t> (e.g. electric, magnetic, a.k.a. </a:t>
            </a:r>
            <a:r>
              <a:rPr lang="en-US" i="1" dirty="0" smtClean="0"/>
              <a:t>electromagnetic</a:t>
            </a:r>
            <a:r>
              <a:rPr lang="en-US" dirty="0" smtClean="0"/>
              <a:t>, even gravitational</a:t>
            </a:r>
            <a:r>
              <a:rPr lang="en-US" b="1" dirty="0" smtClean="0"/>
              <a:t>)   </a:t>
            </a:r>
          </a:p>
          <a:p>
            <a:r>
              <a:rPr lang="en-US" b="1" dirty="0" smtClean="0">
                <a:solidFill>
                  <a:srgbClr val="FFFF00"/>
                </a:solidFill>
              </a:rPr>
              <a:t>WAVES </a:t>
            </a:r>
            <a:r>
              <a:rPr lang="en-US" b="1" i="1" dirty="0" smtClean="0">
                <a:solidFill>
                  <a:srgbClr val="FFFF00"/>
                </a:solidFill>
              </a:rPr>
              <a:t>CARRY ENERGY</a:t>
            </a:r>
            <a:r>
              <a:rPr lang="en-US" b="1" dirty="0" smtClean="0">
                <a:solidFill>
                  <a:srgbClr val="FFFF00"/>
                </a:solidFill>
              </a:rPr>
              <a:t> FROM ONE POINT TO ANOTHER THROUGH THE DISTURBANCE (a.k.a., pulse, vibration, </a:t>
            </a:r>
            <a:r>
              <a:rPr lang="en-US" b="1" dirty="0" err="1" smtClean="0">
                <a:solidFill>
                  <a:srgbClr val="FFFF00"/>
                </a:solidFill>
              </a:rPr>
              <a:t>etc</a:t>
            </a:r>
            <a:r>
              <a:rPr lang="en-US" b="1" dirty="0" smtClean="0">
                <a:solidFill>
                  <a:srgbClr val="FFFF00"/>
                </a:solidFill>
              </a:rPr>
              <a:t>).</a:t>
            </a:r>
          </a:p>
          <a:p>
            <a:endParaRPr lang="en-US" dirty="0"/>
          </a:p>
          <a:p>
            <a:r>
              <a:rPr lang="en-US" dirty="0" smtClean="0"/>
              <a:t>Waves that </a:t>
            </a:r>
            <a:r>
              <a:rPr lang="en-US" i="1" dirty="0" smtClean="0"/>
              <a:t>require a physical medium </a:t>
            </a:r>
            <a:r>
              <a:rPr lang="en-US" dirty="0" smtClean="0"/>
              <a:t>are </a:t>
            </a:r>
            <a:r>
              <a:rPr lang="en-US" b="1" dirty="0" smtClean="0">
                <a:solidFill>
                  <a:srgbClr val="FFFF00"/>
                </a:solidFill>
              </a:rPr>
              <a:t>called MECHANICAL WAVES</a:t>
            </a:r>
            <a:r>
              <a:rPr lang="en-US" dirty="0" smtClean="0"/>
              <a:t> (since a mechanical force must be applied to move the medium). These waves travel at </a:t>
            </a:r>
            <a:r>
              <a:rPr lang="en-US" dirty="0" err="1" smtClean="0"/>
              <a:t>sublight</a:t>
            </a:r>
            <a:r>
              <a:rPr lang="en-US" dirty="0" smtClean="0"/>
              <a:t> speeds.</a:t>
            </a:r>
          </a:p>
          <a:p>
            <a:r>
              <a:rPr lang="en-US" dirty="0" smtClean="0"/>
              <a:t>Waves that do </a:t>
            </a:r>
            <a:r>
              <a:rPr lang="en-US" i="1" dirty="0" smtClean="0"/>
              <a:t>not </a:t>
            </a:r>
            <a:r>
              <a:rPr lang="en-US" dirty="0" smtClean="0"/>
              <a:t>require a physical medium are called </a:t>
            </a:r>
          </a:p>
          <a:p>
            <a:r>
              <a:rPr lang="en-US" b="1" dirty="0" smtClean="0">
                <a:solidFill>
                  <a:srgbClr val="FFFF00"/>
                </a:solidFill>
              </a:rPr>
              <a:t>NON-MECHANICAL WAVES</a:t>
            </a:r>
            <a:r>
              <a:rPr lang="en-US" dirty="0" smtClean="0"/>
              <a:t> (electromagnetic, gravity).  These waves travel at the speed of light in a vacuum. Their speed in a transparent non-vacuum depends on the nature of the medium.</a:t>
            </a:r>
            <a:endParaRPr lang="en-US" dirty="0"/>
          </a:p>
        </p:txBody>
      </p:sp>
    </p:spTree>
    <p:extLst>
      <p:ext uri="{BB962C8B-B14F-4D97-AF65-F5344CB8AC3E}">
        <p14:creationId xmlns:p14="http://schemas.microsoft.com/office/powerpoint/2010/main" val="322882776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461665"/>
          </a:xfrm>
          <a:prstGeom prst="rect">
            <a:avLst/>
          </a:prstGeom>
          <a:noFill/>
        </p:spPr>
        <p:txBody>
          <a:bodyPr wrap="square" rtlCol="0">
            <a:spAutoFit/>
          </a:bodyPr>
          <a:lstStyle/>
          <a:p>
            <a:r>
              <a:rPr lang="en-US" sz="2400" dirty="0"/>
              <a:t> </a:t>
            </a:r>
            <a:r>
              <a:rPr lang="en-US" sz="2400" dirty="0" smtClean="0"/>
              <a:t> </a:t>
            </a:r>
            <a:r>
              <a:rPr lang="en-US" sz="2400" dirty="0" smtClean="0"/>
              <a:t>  </a:t>
            </a:r>
            <a:r>
              <a:rPr lang="en-US" sz="2400" dirty="0" smtClean="0"/>
              <a:t>BASIC WAVE </a:t>
            </a:r>
            <a:r>
              <a:rPr lang="en-US" sz="2400" dirty="0" smtClean="0"/>
              <a:t>THEORY</a:t>
            </a:r>
            <a:endParaRPr lang="en-US" dirty="0"/>
          </a:p>
        </p:txBody>
      </p:sp>
      <p:sp>
        <p:nvSpPr>
          <p:cNvPr id="6" name="TextBox 5"/>
          <p:cNvSpPr txBox="1"/>
          <p:nvPr/>
        </p:nvSpPr>
        <p:spPr>
          <a:xfrm>
            <a:off x="457200" y="2239347"/>
            <a:ext cx="7467600" cy="923330"/>
          </a:xfrm>
          <a:prstGeom prst="rect">
            <a:avLst/>
          </a:prstGeom>
          <a:noFill/>
        </p:spPr>
        <p:txBody>
          <a:bodyPr wrap="square" rtlCol="0">
            <a:spAutoFit/>
          </a:bodyPr>
          <a:lstStyle/>
          <a:p>
            <a:r>
              <a:rPr lang="en-US" dirty="0" smtClean="0"/>
              <a:t>There are two major types of waves:</a:t>
            </a:r>
          </a:p>
          <a:p>
            <a:r>
              <a:rPr lang="en-US" dirty="0" smtClean="0"/>
              <a:t>* </a:t>
            </a:r>
            <a:r>
              <a:rPr lang="en-US" b="1" dirty="0" smtClean="0">
                <a:solidFill>
                  <a:srgbClr val="FFFF00"/>
                </a:solidFill>
              </a:rPr>
              <a:t>LONGITUDINAL WAVES:  </a:t>
            </a:r>
            <a:r>
              <a:rPr lang="en-US" dirty="0" smtClean="0"/>
              <a:t>a wave in which the disturbance travels in the same line as the direction of the wave:</a:t>
            </a:r>
            <a:endParaRPr lang="en-US" dirty="0"/>
          </a:p>
        </p:txBody>
      </p:sp>
      <p:pic>
        <p:nvPicPr>
          <p:cNvPr id="3" name="Picture 2"/>
          <p:cNvPicPr>
            <a:picLocks noChangeAspect="1"/>
          </p:cNvPicPr>
          <p:nvPr/>
        </p:nvPicPr>
        <p:blipFill>
          <a:blip r:embed="rId2"/>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7200" y="5097021"/>
            <a:ext cx="8114517" cy="738664"/>
          </a:xfrm>
          <a:prstGeom prst="rect">
            <a:avLst/>
          </a:prstGeom>
          <a:noFill/>
        </p:spPr>
        <p:txBody>
          <a:bodyPr wrap="square" rtlCol="0">
            <a:spAutoFit/>
          </a:bodyPr>
          <a:lstStyle/>
          <a:p>
            <a:r>
              <a:rPr lang="en-US" sz="1400" dirty="0" smtClean="0"/>
              <a:t>These are sometimes called </a:t>
            </a:r>
            <a:r>
              <a:rPr lang="en-US" sz="1400" i="1" dirty="0" smtClean="0">
                <a:solidFill>
                  <a:srgbClr val="FFFF00"/>
                </a:solidFill>
              </a:rPr>
              <a:t>COMPRESSION,</a:t>
            </a:r>
            <a:r>
              <a:rPr lang="en-US" sz="1400" dirty="0" smtClean="0"/>
              <a:t> or </a:t>
            </a:r>
            <a:r>
              <a:rPr lang="en-US" sz="1400" i="1" dirty="0" smtClean="0">
                <a:solidFill>
                  <a:srgbClr val="FFFF00"/>
                </a:solidFill>
              </a:rPr>
              <a:t>PRESSURE</a:t>
            </a:r>
            <a:r>
              <a:rPr lang="en-US" sz="1400" dirty="0" smtClean="0"/>
              <a:t> waves, since the disturbance is a traveling “compression” of part of the medium, leaving a partial vacuum (rarefaction) in its place.</a:t>
            </a:r>
          </a:p>
          <a:p>
            <a:endParaRPr lang="en-US" sz="1400" dirty="0"/>
          </a:p>
        </p:txBody>
      </p: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356244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461665"/>
          </a:xfrm>
          <a:prstGeom prst="rect">
            <a:avLst/>
          </a:prstGeom>
          <a:noFill/>
        </p:spPr>
        <p:txBody>
          <a:bodyPr wrap="square" rtlCol="0">
            <a:spAutoFit/>
          </a:bodyPr>
          <a:lstStyle/>
          <a:p>
            <a:r>
              <a:rPr lang="en-US" sz="2400" dirty="0"/>
              <a:t> </a:t>
            </a:r>
            <a:r>
              <a:rPr lang="en-US" sz="2400" dirty="0" smtClean="0"/>
              <a:t> </a:t>
            </a:r>
            <a:r>
              <a:rPr lang="en-US" sz="2400" dirty="0" smtClean="0"/>
              <a:t> BASIC </a:t>
            </a:r>
            <a:r>
              <a:rPr lang="en-US" sz="2400" dirty="0" smtClean="0"/>
              <a:t>WAVE </a:t>
            </a:r>
            <a:r>
              <a:rPr lang="en-US" sz="2400" dirty="0" smtClean="0"/>
              <a:t>THEORY</a:t>
            </a:r>
            <a:endParaRPr lang="en-US" dirty="0"/>
          </a:p>
        </p:txBody>
      </p:sp>
      <p:sp>
        <p:nvSpPr>
          <p:cNvPr id="6" name="TextBox 5"/>
          <p:cNvSpPr txBox="1"/>
          <p:nvPr/>
        </p:nvSpPr>
        <p:spPr>
          <a:xfrm>
            <a:off x="457200" y="2239347"/>
            <a:ext cx="7467600" cy="923330"/>
          </a:xfrm>
          <a:prstGeom prst="rect">
            <a:avLst/>
          </a:prstGeom>
          <a:noFill/>
        </p:spPr>
        <p:txBody>
          <a:bodyPr wrap="square" rtlCol="0">
            <a:spAutoFit/>
          </a:bodyPr>
          <a:lstStyle/>
          <a:p>
            <a:r>
              <a:rPr lang="en-US" dirty="0" smtClean="0"/>
              <a:t>There are two major types of waves:</a:t>
            </a:r>
          </a:p>
          <a:p>
            <a:r>
              <a:rPr lang="en-US" dirty="0" smtClean="0"/>
              <a:t>* </a:t>
            </a:r>
            <a:r>
              <a:rPr lang="en-US" b="1" dirty="0" smtClean="0">
                <a:solidFill>
                  <a:srgbClr val="FFFF00"/>
                </a:solidFill>
              </a:rPr>
              <a:t>LONGITUDINAL WAVES:  </a:t>
            </a:r>
            <a:r>
              <a:rPr lang="en-US" dirty="0" smtClean="0"/>
              <a:t>a wave in which the disturbance travels in the same line as the direction of the wave:</a:t>
            </a:r>
            <a:endParaRPr lang="en-US" dirty="0"/>
          </a:p>
        </p:txBody>
      </p:sp>
      <p:pic>
        <p:nvPicPr>
          <p:cNvPr id="3" name="Picture 2"/>
          <p:cNvPicPr>
            <a:picLocks noChangeAspect="1"/>
          </p:cNvPicPr>
          <p:nvPr/>
        </p:nvPicPr>
        <p:blipFill>
          <a:blip r:embed="rId2"/>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7200" y="5097021"/>
            <a:ext cx="8114517" cy="1169551"/>
          </a:xfrm>
          <a:prstGeom prst="rect">
            <a:avLst/>
          </a:prstGeom>
          <a:noFill/>
        </p:spPr>
        <p:txBody>
          <a:bodyPr wrap="square" rtlCol="0">
            <a:spAutoFit/>
          </a:bodyPr>
          <a:lstStyle/>
          <a:p>
            <a:r>
              <a:rPr lang="en-US" sz="1400" dirty="0" smtClean="0"/>
              <a:t>These are sometimes called </a:t>
            </a:r>
            <a:r>
              <a:rPr lang="en-US" sz="1400" i="1" dirty="0" smtClean="0">
                <a:solidFill>
                  <a:srgbClr val="FFFF00"/>
                </a:solidFill>
              </a:rPr>
              <a:t>COMPRESSION,</a:t>
            </a:r>
            <a:r>
              <a:rPr lang="en-US" sz="1400" dirty="0" smtClean="0"/>
              <a:t> or </a:t>
            </a:r>
            <a:r>
              <a:rPr lang="en-US" sz="1400" i="1" dirty="0" smtClean="0">
                <a:solidFill>
                  <a:srgbClr val="FFFF00"/>
                </a:solidFill>
              </a:rPr>
              <a:t>PRESSURE</a:t>
            </a:r>
            <a:r>
              <a:rPr lang="en-US" sz="1400" dirty="0" smtClean="0"/>
              <a:t> waves, since the disturbance is a traveling “compression” of part of the medium, leaving a partial vacuum (rarefaction) in its place.</a:t>
            </a:r>
          </a:p>
          <a:p>
            <a:r>
              <a:rPr lang="en-US" sz="1400" dirty="0" smtClean="0"/>
              <a:t>A longitudinal wave can consist of a single disturbance traveling through the medium.</a:t>
            </a:r>
            <a:endParaRPr lang="en-US" sz="1400" dirty="0"/>
          </a:p>
          <a:p>
            <a:r>
              <a:rPr lang="en-US" sz="1400" dirty="0" smtClean="0"/>
              <a:t>A “train of compressions” represents a series of continuous compressions.</a:t>
            </a:r>
          </a:p>
          <a:p>
            <a:endParaRPr lang="en-US" sz="1400" dirty="0"/>
          </a:p>
        </p:txBody>
      </p: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040528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TYPES</a:t>
            </a:r>
            <a:endParaRPr lang="en-US" b="1" dirty="0">
              <a:solidFill>
                <a:srgbClr val="FFFF00"/>
              </a:solidFill>
            </a:endParaRPr>
          </a:p>
        </p:txBody>
      </p:sp>
      <p:sp>
        <p:nvSpPr>
          <p:cNvPr id="6" name="TextBox 5"/>
          <p:cNvSpPr txBox="1"/>
          <p:nvPr/>
        </p:nvSpPr>
        <p:spPr>
          <a:xfrm>
            <a:off x="457200" y="2239347"/>
            <a:ext cx="7467600" cy="923330"/>
          </a:xfrm>
          <a:prstGeom prst="rect">
            <a:avLst/>
          </a:prstGeom>
          <a:noFill/>
        </p:spPr>
        <p:txBody>
          <a:bodyPr wrap="square" rtlCol="0">
            <a:spAutoFit/>
          </a:bodyPr>
          <a:lstStyle/>
          <a:p>
            <a:r>
              <a:rPr lang="en-US" dirty="0" smtClean="0"/>
              <a:t>There are two major types of waves:</a:t>
            </a:r>
          </a:p>
          <a:p>
            <a:r>
              <a:rPr lang="en-US" dirty="0" smtClean="0"/>
              <a:t>* </a:t>
            </a:r>
            <a:r>
              <a:rPr lang="en-US" b="1" dirty="0" smtClean="0">
                <a:solidFill>
                  <a:srgbClr val="FFFF00"/>
                </a:solidFill>
              </a:rPr>
              <a:t>LONGITUDINAL WAVES:  </a:t>
            </a:r>
            <a:r>
              <a:rPr lang="en-US" dirty="0" smtClean="0"/>
              <a:t>a wave in which the disturbance travels in the same line as the direction of the wave:</a:t>
            </a:r>
            <a:endParaRPr lang="en-US" dirty="0"/>
          </a:p>
        </p:txBody>
      </p:sp>
      <p:pic>
        <p:nvPicPr>
          <p:cNvPr id="3" name="Picture 2"/>
          <p:cNvPicPr>
            <a:picLocks noChangeAspect="1"/>
          </p:cNvPicPr>
          <p:nvPr/>
        </p:nvPicPr>
        <p:blipFill>
          <a:blip r:embed="rId2"/>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7200" y="5097021"/>
            <a:ext cx="8114517" cy="1815882"/>
          </a:xfrm>
          <a:prstGeom prst="rect">
            <a:avLst/>
          </a:prstGeom>
          <a:noFill/>
        </p:spPr>
        <p:txBody>
          <a:bodyPr wrap="square" rtlCol="0">
            <a:spAutoFit/>
          </a:bodyPr>
          <a:lstStyle/>
          <a:p>
            <a:r>
              <a:rPr lang="en-US" sz="1400" dirty="0" smtClean="0"/>
              <a:t>These are sometimes called </a:t>
            </a:r>
            <a:r>
              <a:rPr lang="en-US" sz="1400" i="1" dirty="0" smtClean="0">
                <a:solidFill>
                  <a:srgbClr val="FFFF00"/>
                </a:solidFill>
              </a:rPr>
              <a:t>COMPRESSION,</a:t>
            </a:r>
            <a:r>
              <a:rPr lang="en-US" sz="1400" dirty="0" smtClean="0"/>
              <a:t> or </a:t>
            </a:r>
            <a:r>
              <a:rPr lang="en-US" sz="1400" i="1" dirty="0" smtClean="0">
                <a:solidFill>
                  <a:srgbClr val="FFFF00"/>
                </a:solidFill>
              </a:rPr>
              <a:t>PRESSURE</a:t>
            </a:r>
            <a:r>
              <a:rPr lang="en-US" sz="1400" dirty="0" smtClean="0"/>
              <a:t> waves, since the disturbance is a traveling “compression” of part of the medium, leaving a partial vacuum (rarefaction) in its place.</a:t>
            </a:r>
          </a:p>
          <a:p>
            <a:r>
              <a:rPr lang="en-US" sz="1400" dirty="0" smtClean="0"/>
              <a:t>A longitudinal wave can consist of a single disturbance traveling through the medium.</a:t>
            </a:r>
            <a:endParaRPr lang="en-US" sz="1400" dirty="0"/>
          </a:p>
          <a:p>
            <a:r>
              <a:rPr lang="en-US" sz="1400" dirty="0" smtClean="0"/>
              <a:t>A “train of compressions” represents a series of continuous compressions.</a:t>
            </a:r>
          </a:p>
          <a:p>
            <a:endParaRPr lang="en-US" sz="1400" dirty="0"/>
          </a:p>
          <a:p>
            <a:r>
              <a:rPr lang="en-US" sz="1400" dirty="0" smtClean="0"/>
              <a:t>The number of compressions (or rarefactions) passing a stationary point in a given amount of time (usually one second), is known as the wave’s </a:t>
            </a:r>
            <a:r>
              <a:rPr lang="en-US" sz="1400" b="1" dirty="0" smtClean="0">
                <a:solidFill>
                  <a:srgbClr val="FFFF00"/>
                </a:solidFill>
              </a:rPr>
              <a:t>FREQUENCY </a:t>
            </a:r>
            <a:r>
              <a:rPr lang="en-US" sz="1400" dirty="0" smtClean="0"/>
              <a:t>(measured in cycles/sec).</a:t>
            </a:r>
          </a:p>
          <a:p>
            <a:endParaRPr lang="en-US" sz="1400" dirty="0"/>
          </a:p>
        </p:txBody>
      </p: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122389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TYPES</a:t>
            </a:r>
            <a:endParaRPr lang="en-US" b="1" dirty="0">
              <a:solidFill>
                <a:srgbClr val="FFFF00"/>
              </a:solidFill>
            </a:endParaRPr>
          </a:p>
        </p:txBody>
      </p:sp>
      <p:sp>
        <p:nvSpPr>
          <p:cNvPr id="6" name="TextBox 5"/>
          <p:cNvSpPr txBox="1"/>
          <p:nvPr/>
        </p:nvSpPr>
        <p:spPr>
          <a:xfrm>
            <a:off x="457200" y="2239347"/>
            <a:ext cx="7467600" cy="923330"/>
          </a:xfrm>
          <a:prstGeom prst="rect">
            <a:avLst/>
          </a:prstGeom>
          <a:noFill/>
        </p:spPr>
        <p:txBody>
          <a:bodyPr wrap="square" rtlCol="0">
            <a:spAutoFit/>
          </a:bodyPr>
          <a:lstStyle/>
          <a:p>
            <a:r>
              <a:rPr lang="en-US" dirty="0" smtClean="0"/>
              <a:t>There are two major types of waves:</a:t>
            </a:r>
          </a:p>
          <a:p>
            <a:r>
              <a:rPr lang="en-US" dirty="0" smtClean="0"/>
              <a:t>* </a:t>
            </a:r>
            <a:r>
              <a:rPr lang="en-US" b="1" dirty="0" smtClean="0">
                <a:solidFill>
                  <a:srgbClr val="FFFF00"/>
                </a:solidFill>
              </a:rPr>
              <a:t>LONGITUDINAL WAVES:  </a:t>
            </a:r>
            <a:r>
              <a:rPr lang="en-US" dirty="0" smtClean="0"/>
              <a:t>a wave in which the disturbance travels in the same line as the direction of the wave:</a:t>
            </a:r>
            <a:endParaRPr lang="en-US"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7200" y="5097021"/>
            <a:ext cx="8114517" cy="523220"/>
          </a:xfrm>
          <a:prstGeom prst="rect">
            <a:avLst/>
          </a:prstGeom>
          <a:noFill/>
        </p:spPr>
        <p:txBody>
          <a:bodyPr wrap="square" rtlCol="0">
            <a:spAutoFit/>
          </a:bodyPr>
          <a:lstStyle/>
          <a:p>
            <a:r>
              <a:rPr lang="en-US" sz="1400" dirty="0" smtClean="0"/>
              <a:t>For example, if one compression (or pulse, or cycle, or vibration, etc.) passes a given point per  second, it said to have a frequency of </a:t>
            </a:r>
            <a:r>
              <a:rPr lang="en-US" sz="1400" u="sng" dirty="0" smtClean="0"/>
              <a:t>one cycle per second</a:t>
            </a:r>
            <a:r>
              <a:rPr lang="en-US" sz="1400" dirty="0" smtClean="0"/>
              <a:t>, otherwise known as one </a:t>
            </a:r>
            <a:r>
              <a:rPr lang="en-US" sz="1400" b="1" dirty="0" smtClean="0">
                <a:solidFill>
                  <a:srgbClr val="FFFF00"/>
                </a:solidFill>
              </a:rPr>
              <a:t>HERTZ (Hz)</a:t>
            </a:r>
            <a:r>
              <a:rPr lang="en-US" sz="1400" dirty="0" smtClean="0"/>
              <a:t>.</a:t>
            </a:r>
            <a:endParaRPr lang="en-US" sz="1400" dirty="0"/>
          </a:p>
        </p:txBody>
      </p: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048256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SPEED</a:t>
            </a:r>
            <a:endParaRPr lang="en-US" b="1" dirty="0">
              <a:solidFill>
                <a:srgbClr val="FFFF00"/>
              </a:solidFill>
            </a:endParaRPr>
          </a:p>
        </p:txBody>
      </p:sp>
      <p:sp>
        <p:nvSpPr>
          <p:cNvPr id="6" name="TextBox 5"/>
          <p:cNvSpPr txBox="1"/>
          <p:nvPr/>
        </p:nvSpPr>
        <p:spPr>
          <a:xfrm>
            <a:off x="457200" y="2239347"/>
            <a:ext cx="7467600" cy="646331"/>
          </a:xfrm>
          <a:prstGeom prst="rect">
            <a:avLst/>
          </a:prstGeom>
          <a:noFill/>
        </p:spPr>
        <p:txBody>
          <a:bodyPr wrap="square" rtlCol="0">
            <a:spAutoFit/>
          </a:bodyPr>
          <a:lstStyle/>
          <a:p>
            <a:r>
              <a:rPr lang="en-US" dirty="0" smtClean="0"/>
              <a:t>Just like a car traveling at 20 miles/</a:t>
            </a:r>
            <a:r>
              <a:rPr lang="en-US" dirty="0" err="1" smtClean="0"/>
              <a:t>hr</a:t>
            </a:r>
            <a:r>
              <a:rPr lang="en-US" dirty="0" smtClean="0"/>
              <a:t>, waves also have a speed as they travel through the medium.</a:t>
            </a:r>
            <a:endParaRPr lang="en-US"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024413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SPEED</a:t>
            </a:r>
            <a:endParaRPr lang="en-US" b="1" dirty="0">
              <a:solidFill>
                <a:srgbClr val="FFFF00"/>
              </a:solidFill>
            </a:endParaRPr>
          </a:p>
        </p:txBody>
      </p:sp>
      <p:sp>
        <p:nvSpPr>
          <p:cNvPr id="6" name="TextBox 5"/>
          <p:cNvSpPr txBox="1"/>
          <p:nvPr/>
        </p:nvSpPr>
        <p:spPr>
          <a:xfrm>
            <a:off x="457200" y="2239347"/>
            <a:ext cx="7467600" cy="646331"/>
          </a:xfrm>
          <a:prstGeom prst="rect">
            <a:avLst/>
          </a:prstGeom>
          <a:noFill/>
        </p:spPr>
        <p:txBody>
          <a:bodyPr wrap="square" rtlCol="0">
            <a:spAutoFit/>
          </a:bodyPr>
          <a:lstStyle/>
          <a:p>
            <a:r>
              <a:rPr lang="en-US" dirty="0" smtClean="0"/>
              <a:t>Just like a car traveling at 20 miles/</a:t>
            </a:r>
            <a:r>
              <a:rPr lang="en-US" dirty="0" err="1" smtClean="0"/>
              <a:t>hr</a:t>
            </a:r>
            <a:r>
              <a:rPr lang="en-US" dirty="0" smtClean="0"/>
              <a:t>, waves also have a speed as they travel through the medium.</a:t>
            </a:r>
            <a:endParaRPr lang="en-US"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923330"/>
          </a:xfrm>
          <a:prstGeom prst="rect">
            <a:avLst/>
          </a:prstGeom>
          <a:noFill/>
        </p:spPr>
        <p:txBody>
          <a:bodyPr wrap="square" rtlCol="0">
            <a:spAutoFit/>
          </a:bodyPr>
          <a:lstStyle/>
          <a:p>
            <a:r>
              <a:rPr lang="en-US" dirty="0" smtClean="0"/>
              <a:t>IMPORTANT NOTE:  Unlike a car, which travels from point A to point B, it is the </a:t>
            </a:r>
            <a:r>
              <a:rPr lang="en-US" b="1" i="1" dirty="0" smtClean="0">
                <a:solidFill>
                  <a:srgbClr val="FFFF00"/>
                </a:solidFill>
              </a:rPr>
              <a:t>disturbance</a:t>
            </a:r>
            <a:r>
              <a:rPr lang="en-US" dirty="0" smtClean="0"/>
              <a:t> (not the physical material) that travels from point A to point B!  (Its speed can be measured in any proper speed unit.)</a:t>
            </a:r>
            <a:endParaRPr lang="en-US" dirty="0"/>
          </a:p>
        </p:txBody>
      </p:sp>
    </p:spTree>
    <p:extLst>
      <p:ext uri="{BB962C8B-B14F-4D97-AF65-F5344CB8AC3E}">
        <p14:creationId xmlns:p14="http://schemas.microsoft.com/office/powerpoint/2010/main" val="293970811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SPEED</a:t>
            </a:r>
            <a:endParaRPr lang="en-US" b="1" dirty="0">
              <a:solidFill>
                <a:srgbClr val="FFFF00"/>
              </a:solidFill>
            </a:endParaRPr>
          </a:p>
        </p:txBody>
      </p:sp>
      <p:sp>
        <p:nvSpPr>
          <p:cNvPr id="6" name="TextBox 5"/>
          <p:cNvSpPr txBox="1"/>
          <p:nvPr/>
        </p:nvSpPr>
        <p:spPr>
          <a:xfrm>
            <a:off x="457200" y="2239347"/>
            <a:ext cx="7467600" cy="369332"/>
          </a:xfrm>
          <a:prstGeom prst="rect">
            <a:avLst/>
          </a:prstGeom>
          <a:noFill/>
        </p:spPr>
        <p:txBody>
          <a:bodyPr wrap="square" rtlCol="0">
            <a:spAutoFit/>
          </a:bodyPr>
          <a:lstStyle/>
          <a:p>
            <a:r>
              <a:rPr lang="en-US" dirty="0" smtClean="0"/>
              <a:t>The speed of a longitudinal (pressure) wave depends on the medium.</a:t>
            </a:r>
            <a:endParaRPr lang="en-US"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1477328"/>
          </a:xfrm>
          <a:prstGeom prst="rect">
            <a:avLst/>
          </a:prstGeom>
          <a:noFill/>
        </p:spPr>
        <p:txBody>
          <a:bodyPr wrap="square" rtlCol="0">
            <a:spAutoFit/>
          </a:bodyPr>
          <a:lstStyle/>
          <a:p>
            <a:r>
              <a:rPr lang="en-US" dirty="0" smtClean="0"/>
              <a:t>For example, a sound wave is a longitudinal wave, and its speed depends on the density and elasticity of the medium;</a:t>
            </a:r>
          </a:p>
          <a:p>
            <a:r>
              <a:rPr lang="en-US" dirty="0" smtClean="0"/>
              <a:t>In air (or most gases), sound travels at 360 m/sec;  </a:t>
            </a:r>
          </a:p>
          <a:p>
            <a:r>
              <a:rPr lang="en-US" dirty="0" smtClean="0"/>
              <a:t>in water, it travels at 1500 m/sec;</a:t>
            </a:r>
          </a:p>
          <a:p>
            <a:r>
              <a:rPr lang="en-US" dirty="0" smtClean="0"/>
              <a:t>In granite (at 20C), it travels at 6000 m/sec.</a:t>
            </a:r>
            <a:endParaRPr lang="en-US" dirty="0"/>
          </a:p>
        </p:txBody>
      </p:sp>
    </p:spTree>
    <p:extLst>
      <p:ext uri="{BB962C8B-B14F-4D97-AF65-F5344CB8AC3E}">
        <p14:creationId xmlns:p14="http://schemas.microsoft.com/office/powerpoint/2010/main" val="106334294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200" y="1600200"/>
            <a:ext cx="7730210" cy="4525963"/>
          </a:xfrm>
        </p:spPr>
        <p:txBody>
          <a:bodyPr>
            <a:normAutofit fontScale="92500" lnSpcReduction="20000"/>
          </a:bodyPr>
          <a:lstStyle/>
          <a:p>
            <a:r>
              <a:rPr lang="en-US" sz="3200" dirty="0"/>
              <a:t>This module is intended for use by teachers of physics and related sciences. </a:t>
            </a:r>
          </a:p>
          <a:p>
            <a:r>
              <a:rPr lang="en-US" sz="3200" dirty="0"/>
              <a:t>It is based on the findings and compilations of the 2014 Teacher-In-Residence Program at the </a:t>
            </a:r>
            <a:r>
              <a:rPr lang="en-US" sz="3200" dirty="0" err="1"/>
              <a:t>Kavli</a:t>
            </a:r>
            <a:r>
              <a:rPr lang="en-US" sz="3200" dirty="0"/>
              <a:t> Institute for Theoretical Physics at the University of California, Santa Barbara.</a:t>
            </a:r>
          </a:p>
          <a:p>
            <a:r>
              <a:rPr lang="en-US" sz="3200" dirty="0"/>
              <a:t>Some parts of this presentation were based on the 2014 CIDER CONFERENCE (Cooperative Institute for Deep Earth </a:t>
            </a:r>
            <a:r>
              <a:rPr lang="en-US" sz="3200" dirty="0" err="1"/>
              <a:t>Reseach</a:t>
            </a:r>
            <a:r>
              <a:rPr lang="en-US" sz="3200" dirty="0"/>
              <a:t>) at the KITP.</a:t>
            </a:r>
          </a:p>
          <a:p>
            <a:endParaRPr lang="en-US" dirty="0"/>
          </a:p>
        </p:txBody>
      </p:sp>
    </p:spTree>
    <p:extLst>
      <p:ext uri="{BB962C8B-B14F-4D97-AF65-F5344CB8AC3E}">
        <p14:creationId xmlns:p14="http://schemas.microsoft.com/office/powerpoint/2010/main" val="142309496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 SPEED</a:t>
            </a:r>
            <a:endParaRPr lang="en-US" b="1" dirty="0">
              <a:solidFill>
                <a:srgbClr val="FFFF00"/>
              </a:solidFill>
            </a:endParaRPr>
          </a:p>
        </p:txBody>
      </p:sp>
      <p:sp>
        <p:nvSpPr>
          <p:cNvPr id="6" name="TextBox 5"/>
          <p:cNvSpPr txBox="1"/>
          <p:nvPr/>
        </p:nvSpPr>
        <p:spPr>
          <a:xfrm>
            <a:off x="457200" y="2239347"/>
            <a:ext cx="7467600" cy="369332"/>
          </a:xfrm>
          <a:prstGeom prst="rect">
            <a:avLst/>
          </a:prstGeom>
          <a:noFill/>
        </p:spPr>
        <p:txBody>
          <a:bodyPr wrap="square" rtlCol="0">
            <a:spAutoFit/>
          </a:bodyPr>
          <a:lstStyle/>
          <a:p>
            <a:r>
              <a:rPr lang="en-US" dirty="0" smtClean="0"/>
              <a:t>The speed of a longitudinal (pressure) wave depends on the medium.</a:t>
            </a:r>
            <a:endParaRPr lang="en-US"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923330"/>
          </a:xfrm>
          <a:prstGeom prst="rect">
            <a:avLst/>
          </a:prstGeom>
          <a:noFill/>
        </p:spPr>
        <p:txBody>
          <a:bodyPr wrap="square" rtlCol="0">
            <a:spAutoFit/>
          </a:bodyPr>
          <a:lstStyle/>
          <a:p>
            <a:r>
              <a:rPr lang="en-US" dirty="0" smtClean="0"/>
              <a:t>One way to calculate the speed of a longitudinal wave is to determine how far one compression travels in a given time.</a:t>
            </a:r>
          </a:p>
          <a:p>
            <a:r>
              <a:rPr lang="en-US" dirty="0" smtClean="0"/>
              <a:t>Another way. . .</a:t>
            </a:r>
            <a:endParaRPr lang="en-US" dirty="0"/>
          </a:p>
        </p:txBody>
      </p:sp>
    </p:spTree>
    <p:extLst>
      <p:ext uri="{BB962C8B-B14F-4D97-AF65-F5344CB8AC3E}">
        <p14:creationId xmlns:p14="http://schemas.microsoft.com/office/powerpoint/2010/main" val="231729770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b="1" dirty="0" smtClean="0">
                <a:solidFill>
                  <a:srgbClr val="FFFF00"/>
                </a:solidFill>
              </a:rPr>
              <a:t>WAVELENGTH (</a:t>
            </a:r>
            <a:r>
              <a:rPr lang="en-US" b="1" dirty="0" err="1" smtClean="0">
                <a:solidFill>
                  <a:srgbClr val="FFFF00"/>
                </a:solidFill>
                <a:latin typeface="Lucida Grande"/>
                <a:ea typeface="Lucida Grande"/>
                <a:cs typeface="Lucida Grande"/>
              </a:rPr>
              <a:t>λ</a:t>
            </a:r>
            <a:r>
              <a:rPr lang="en-US" b="1" dirty="0" smtClean="0">
                <a:solidFill>
                  <a:srgbClr val="FFFF00"/>
                </a:solidFill>
                <a:latin typeface="Lucida Grande"/>
                <a:ea typeface="Lucida Grande"/>
                <a:cs typeface="Lucida Grande"/>
              </a:rPr>
              <a:t>)</a:t>
            </a:r>
            <a:endParaRPr lang="en-US" b="1" dirty="0">
              <a:solidFill>
                <a:srgbClr val="FFFF00"/>
              </a:solidFill>
            </a:endParaRPr>
          </a:p>
        </p:txBody>
      </p:sp>
      <p:sp>
        <p:nvSpPr>
          <p:cNvPr id="6" name="TextBox 5"/>
          <p:cNvSpPr txBox="1"/>
          <p:nvPr/>
        </p:nvSpPr>
        <p:spPr>
          <a:xfrm>
            <a:off x="457199" y="2239347"/>
            <a:ext cx="7730211" cy="646331"/>
          </a:xfrm>
          <a:prstGeom prst="rect">
            <a:avLst/>
          </a:prstGeom>
          <a:noFill/>
        </p:spPr>
        <p:txBody>
          <a:bodyPr wrap="square" rtlCol="0">
            <a:spAutoFit/>
          </a:bodyPr>
          <a:lstStyle/>
          <a:p>
            <a:r>
              <a:rPr lang="en-US" dirty="0" smtClean="0"/>
              <a:t>The </a:t>
            </a:r>
            <a:r>
              <a:rPr lang="en-US" b="1" i="1" dirty="0" smtClean="0">
                <a:solidFill>
                  <a:srgbClr val="FFFF00"/>
                </a:solidFill>
              </a:rPr>
              <a:t>WAVELENGTH</a:t>
            </a:r>
            <a:r>
              <a:rPr lang="en-US" dirty="0" smtClean="0"/>
              <a:t> of a longitudinal (pressure) wave is the </a:t>
            </a:r>
            <a:r>
              <a:rPr lang="en-US" i="1" dirty="0" smtClean="0"/>
              <a:t>distance between successive compressions</a:t>
            </a:r>
            <a:r>
              <a:rPr lang="en-US" dirty="0" smtClean="0"/>
              <a:t>.  </a:t>
            </a:r>
            <a:r>
              <a:rPr lang="en-US" sz="1400" dirty="0" smtClean="0"/>
              <a:t>(It can be measured in any proper distance unit.)</a:t>
            </a:r>
            <a:endParaRPr lang="en-US" sz="1400"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646331"/>
          </a:xfrm>
          <a:prstGeom prst="rect">
            <a:avLst/>
          </a:prstGeom>
          <a:noFill/>
        </p:spPr>
        <p:txBody>
          <a:bodyPr wrap="square" rtlCol="0">
            <a:spAutoFit/>
          </a:bodyPr>
          <a:lstStyle/>
          <a:p>
            <a:r>
              <a:rPr lang="en-US" dirty="0" smtClean="0"/>
              <a:t>Another way to calculate the speed of a longitudinal wave is to multiply its frequency by its wavelength. </a:t>
            </a:r>
            <a:r>
              <a:rPr lang="en-US" b="1" dirty="0" smtClean="0">
                <a:solidFill>
                  <a:srgbClr val="FFFF00"/>
                </a:solidFill>
              </a:rPr>
              <a:t> v = f </a:t>
            </a:r>
            <a:r>
              <a:rPr lang="en-US" b="1" dirty="0" err="1">
                <a:solidFill>
                  <a:srgbClr val="FFFF00"/>
                </a:solidFill>
                <a:latin typeface="Lucida Grande"/>
                <a:ea typeface="Lucida Grande"/>
                <a:cs typeface="Lucida Grande"/>
              </a:rPr>
              <a:t>λ</a:t>
            </a:r>
            <a:endParaRPr lang="en-US" b="1" dirty="0">
              <a:solidFill>
                <a:srgbClr val="FFFF00"/>
              </a:solidFill>
            </a:endParaRPr>
          </a:p>
        </p:txBody>
      </p:sp>
    </p:spTree>
    <p:extLst>
      <p:ext uri="{BB962C8B-B14F-4D97-AF65-F5344CB8AC3E}">
        <p14:creationId xmlns:p14="http://schemas.microsoft.com/office/powerpoint/2010/main" val="298680042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a:t>
            </a:r>
            <a:r>
              <a:rPr lang="en-US" b="1" dirty="0" smtClean="0">
                <a:solidFill>
                  <a:srgbClr val="FFFF00"/>
                </a:solidFill>
              </a:rPr>
              <a:t>ENERGY</a:t>
            </a:r>
            <a:endParaRPr lang="en-US" b="1" dirty="0">
              <a:solidFill>
                <a:srgbClr val="FFFF00"/>
              </a:solidFill>
            </a:endParaRPr>
          </a:p>
        </p:txBody>
      </p:sp>
      <p:sp>
        <p:nvSpPr>
          <p:cNvPr id="6" name="TextBox 5"/>
          <p:cNvSpPr txBox="1"/>
          <p:nvPr/>
        </p:nvSpPr>
        <p:spPr>
          <a:xfrm>
            <a:off x="457199" y="2239347"/>
            <a:ext cx="7730211" cy="646331"/>
          </a:xfrm>
          <a:prstGeom prst="rect">
            <a:avLst/>
          </a:prstGeom>
          <a:noFill/>
        </p:spPr>
        <p:txBody>
          <a:bodyPr wrap="square" rtlCol="0">
            <a:spAutoFit/>
          </a:bodyPr>
          <a:lstStyle/>
          <a:p>
            <a:r>
              <a:rPr lang="en-US" dirty="0" smtClean="0"/>
              <a:t>The </a:t>
            </a:r>
            <a:r>
              <a:rPr lang="en-US" b="1" i="1" dirty="0" smtClean="0">
                <a:solidFill>
                  <a:srgbClr val="FFFF00"/>
                </a:solidFill>
              </a:rPr>
              <a:t>ENERGY </a:t>
            </a:r>
            <a:r>
              <a:rPr lang="en-US" dirty="0" smtClean="0"/>
              <a:t> carried in a wave depends on the magnitude of the disturbance </a:t>
            </a:r>
            <a:r>
              <a:rPr lang="en-US" sz="1400" dirty="0" smtClean="0"/>
              <a:t>(e.g. a loud sound produces a larger compression than a soft sound.)</a:t>
            </a:r>
            <a:endParaRPr lang="en-US" sz="1400"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646331"/>
          </a:xfrm>
          <a:prstGeom prst="rect">
            <a:avLst/>
          </a:prstGeom>
          <a:noFill/>
        </p:spPr>
        <p:txBody>
          <a:bodyPr wrap="square" rtlCol="0">
            <a:spAutoFit/>
          </a:bodyPr>
          <a:lstStyle/>
          <a:p>
            <a:r>
              <a:rPr lang="en-US" dirty="0" smtClean="0"/>
              <a:t>IMPORTANT NOTE:   The size of the disturbance is not directly related to its speed. </a:t>
            </a:r>
            <a:r>
              <a:rPr lang="en-US" sz="1400" dirty="0" smtClean="0"/>
              <a:t>(e.g. A loud sound </a:t>
            </a:r>
            <a:r>
              <a:rPr lang="en-US" sz="1400" b="1" i="1" dirty="0" smtClean="0"/>
              <a:t>doesn’t</a:t>
            </a:r>
            <a:r>
              <a:rPr lang="en-US" sz="1400" i="1" dirty="0" smtClean="0"/>
              <a:t> travel faster </a:t>
            </a:r>
            <a:r>
              <a:rPr lang="en-US" sz="1400" dirty="0" smtClean="0"/>
              <a:t>than a soft sound.)</a:t>
            </a:r>
            <a:endParaRPr lang="en-US" b="1" dirty="0">
              <a:solidFill>
                <a:srgbClr val="FFFF00"/>
              </a:solidFill>
            </a:endParaRPr>
          </a:p>
        </p:txBody>
      </p:sp>
    </p:spTree>
    <p:extLst>
      <p:ext uri="{BB962C8B-B14F-4D97-AF65-F5344CB8AC3E}">
        <p14:creationId xmlns:p14="http://schemas.microsoft.com/office/powerpoint/2010/main" val="409643026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a:t>
            </a:r>
            <a:r>
              <a:rPr lang="en-US" b="1" dirty="0" smtClean="0">
                <a:solidFill>
                  <a:srgbClr val="FFFF00"/>
                </a:solidFill>
              </a:rPr>
              <a:t>ENERGY</a:t>
            </a:r>
            <a:endParaRPr lang="en-US" b="1" dirty="0">
              <a:solidFill>
                <a:srgbClr val="FFFF00"/>
              </a:solidFill>
            </a:endParaRPr>
          </a:p>
        </p:txBody>
      </p:sp>
      <p:sp>
        <p:nvSpPr>
          <p:cNvPr id="6" name="TextBox 5"/>
          <p:cNvSpPr txBox="1"/>
          <p:nvPr/>
        </p:nvSpPr>
        <p:spPr>
          <a:xfrm>
            <a:off x="457199" y="2239347"/>
            <a:ext cx="7730211" cy="646331"/>
          </a:xfrm>
          <a:prstGeom prst="rect">
            <a:avLst/>
          </a:prstGeom>
          <a:noFill/>
        </p:spPr>
        <p:txBody>
          <a:bodyPr wrap="square" rtlCol="0">
            <a:spAutoFit/>
          </a:bodyPr>
          <a:lstStyle/>
          <a:p>
            <a:r>
              <a:rPr lang="en-US" dirty="0" smtClean="0"/>
              <a:t>The </a:t>
            </a:r>
            <a:r>
              <a:rPr lang="en-US" b="1" i="1" dirty="0" smtClean="0">
                <a:solidFill>
                  <a:srgbClr val="FFFF00"/>
                </a:solidFill>
              </a:rPr>
              <a:t>ENERGY </a:t>
            </a:r>
            <a:r>
              <a:rPr lang="en-US" dirty="0" smtClean="0"/>
              <a:t> carried in a wave depends on the magnitude of the disturbance </a:t>
            </a:r>
            <a:r>
              <a:rPr lang="en-US" sz="1400" dirty="0" smtClean="0"/>
              <a:t>(e.g. a loud sound produces a larger compression than a soft sound.)</a:t>
            </a:r>
            <a:endParaRPr lang="en-US" sz="1400" dirty="0"/>
          </a:p>
        </p:txBody>
      </p:sp>
      <p:pic>
        <p:nvPicPr>
          <p:cNvPr id="3" name="Picture 2"/>
          <p:cNvPicPr>
            <a:picLocks noChangeAspect="1"/>
          </p:cNvPicPr>
          <p:nvPr/>
        </p:nvPicPr>
        <p:blipFill>
          <a:blip r:embed="rId3"/>
          <a:stretch>
            <a:fillRect/>
          </a:stretch>
        </p:blipFill>
        <p:spPr>
          <a:xfrm>
            <a:off x="1481102" y="3162677"/>
            <a:ext cx="5079369" cy="1742128"/>
          </a:xfrm>
          <a:prstGeom prst="rect">
            <a:avLst/>
          </a:prstGeom>
        </p:spPr>
      </p:pic>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461665"/>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18233" y="5214002"/>
            <a:ext cx="7569177" cy="646331"/>
          </a:xfrm>
          <a:prstGeom prst="rect">
            <a:avLst/>
          </a:prstGeom>
          <a:noFill/>
        </p:spPr>
        <p:txBody>
          <a:bodyPr wrap="square" rtlCol="0">
            <a:spAutoFit/>
          </a:bodyPr>
          <a:lstStyle/>
          <a:p>
            <a:r>
              <a:rPr lang="en-US" b="1" i="1" dirty="0" smtClean="0">
                <a:solidFill>
                  <a:srgbClr val="FFFF00"/>
                </a:solidFill>
              </a:rPr>
              <a:t>REMEMBER:  Since energy is the ability to do work, the more energy a wave carries, the more work it is able to do!</a:t>
            </a:r>
            <a:endParaRPr lang="en-US" b="1" i="1" dirty="0">
              <a:solidFill>
                <a:srgbClr val="FFFF00"/>
              </a:solidFill>
            </a:endParaRPr>
          </a:p>
        </p:txBody>
      </p:sp>
    </p:spTree>
    <p:extLst>
      <p:ext uri="{BB962C8B-B14F-4D97-AF65-F5344CB8AC3E}">
        <p14:creationId xmlns:p14="http://schemas.microsoft.com/office/powerpoint/2010/main" val="370203001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TRANSVERSE WAVE</a:t>
            </a:r>
            <a:endParaRPr lang="en-US" b="1" dirty="0">
              <a:solidFill>
                <a:srgbClr val="FFFF00"/>
              </a:solidFill>
            </a:endParaRPr>
          </a:p>
        </p:txBody>
      </p:sp>
      <p:sp>
        <p:nvSpPr>
          <p:cNvPr id="6" name="TextBox 5"/>
          <p:cNvSpPr txBox="1"/>
          <p:nvPr/>
        </p:nvSpPr>
        <p:spPr>
          <a:xfrm>
            <a:off x="457199" y="2239347"/>
            <a:ext cx="8465407" cy="646331"/>
          </a:xfrm>
          <a:prstGeom prst="rect">
            <a:avLst/>
          </a:prstGeom>
          <a:noFill/>
        </p:spPr>
        <p:txBody>
          <a:bodyPr wrap="square" rtlCol="0">
            <a:spAutoFit/>
          </a:bodyPr>
          <a:lstStyle/>
          <a:p>
            <a:r>
              <a:rPr lang="en-US" dirty="0" smtClean="0"/>
              <a:t>A </a:t>
            </a:r>
            <a:r>
              <a:rPr lang="en-US" b="1" dirty="0" smtClean="0">
                <a:solidFill>
                  <a:srgbClr val="FFFF00"/>
                </a:solidFill>
              </a:rPr>
              <a:t>TRANSVERSE WAVE </a:t>
            </a:r>
            <a:r>
              <a:rPr lang="en-US" dirty="0" smtClean="0"/>
              <a:t>is one in which the </a:t>
            </a:r>
            <a:r>
              <a:rPr lang="en-US" dirty="0" smtClean="0">
                <a:solidFill>
                  <a:srgbClr val="FFFF00"/>
                </a:solidFill>
              </a:rPr>
              <a:t>disturbance</a:t>
            </a:r>
            <a:r>
              <a:rPr lang="en-US" dirty="0" smtClean="0"/>
              <a:t> is </a:t>
            </a:r>
            <a:r>
              <a:rPr lang="en-US" b="1" i="1" dirty="0" smtClean="0">
                <a:solidFill>
                  <a:srgbClr val="FFFF00"/>
                </a:solidFill>
              </a:rPr>
              <a:t>perpendicular</a:t>
            </a:r>
            <a:r>
              <a:rPr lang="en-US" dirty="0" smtClean="0"/>
              <a:t> to its </a:t>
            </a:r>
            <a:r>
              <a:rPr lang="en-US" dirty="0" smtClean="0">
                <a:solidFill>
                  <a:srgbClr val="FFFF00"/>
                </a:solidFill>
              </a:rPr>
              <a:t>direction</a:t>
            </a:r>
            <a:r>
              <a:rPr lang="en-US" dirty="0" smtClean="0"/>
              <a:t>.</a:t>
            </a:r>
            <a:endParaRPr lang="en-US" sz="1400" dirty="0"/>
          </a:p>
        </p:txBody>
      </p:sp>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1200329"/>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endParaRPr lang="en-US" sz="1200" dirty="0">
              <a:solidFill>
                <a:srgbClr val="FFFF00"/>
              </a:solidFill>
            </a:endParaRPr>
          </a:p>
          <a:p>
            <a:endParaRPr lang="en-US" sz="1200" dirty="0" smtClean="0">
              <a:solidFill>
                <a:srgbClr val="FFFF00"/>
              </a:solidFill>
            </a:endParaRPr>
          </a:p>
          <a:p>
            <a:endParaRPr lang="en-US" sz="1200" dirty="0">
              <a:solidFill>
                <a:srgbClr val="FFFF00"/>
              </a:solidFill>
            </a:endParaRPr>
          </a:p>
          <a:p>
            <a:endParaRPr lang="en-US" sz="1200" dirty="0" smtClean="0">
              <a:solidFill>
                <a:srgbClr val="FFFF00"/>
              </a:solidFill>
            </a:endParaRP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stretch>
            <a:fillRect/>
          </a:stretch>
        </p:blipFill>
        <p:spPr>
          <a:xfrm>
            <a:off x="931080" y="2885678"/>
            <a:ext cx="5752520" cy="2535663"/>
          </a:xfrm>
          <a:prstGeom prst="rect">
            <a:avLst/>
          </a:prstGeom>
        </p:spPr>
      </p:pic>
      <p:cxnSp>
        <p:nvCxnSpPr>
          <p:cNvPr id="12" name="Straight Arrow Connector 11"/>
          <p:cNvCxnSpPr/>
          <p:nvPr/>
        </p:nvCxnSpPr>
        <p:spPr>
          <a:xfrm flipH="1">
            <a:off x="2790404" y="4244732"/>
            <a:ext cx="4026868" cy="5514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988372" y="4363007"/>
            <a:ext cx="1286592" cy="433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00508" y="4363006"/>
            <a:ext cx="551397" cy="276999"/>
          </a:xfrm>
          <a:prstGeom prst="rect">
            <a:avLst/>
          </a:prstGeom>
          <a:noFill/>
        </p:spPr>
        <p:txBody>
          <a:bodyPr wrap="square" rtlCol="0">
            <a:spAutoFit/>
          </a:bodyPr>
          <a:lstStyle/>
          <a:p>
            <a:r>
              <a:rPr lang="en-US" sz="1200" dirty="0" smtClean="0">
                <a:solidFill>
                  <a:srgbClr val="FFFF00"/>
                </a:solidFill>
              </a:rPr>
              <a:t>axis</a:t>
            </a:r>
            <a:endParaRPr lang="en-US" sz="1200" dirty="0">
              <a:solidFill>
                <a:srgbClr val="FFFF00"/>
              </a:solidFill>
            </a:endParaRPr>
          </a:p>
        </p:txBody>
      </p:sp>
      <p:cxnSp>
        <p:nvCxnSpPr>
          <p:cNvPr id="20" name="Straight Arrow Connector 19"/>
          <p:cNvCxnSpPr>
            <a:stCxn id="18" idx="2"/>
          </p:cNvCxnSpPr>
          <p:nvPr/>
        </p:nvCxnSpPr>
        <p:spPr>
          <a:xfrm flipV="1">
            <a:off x="476207" y="4512117"/>
            <a:ext cx="860513" cy="127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260284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WAVELENGTH</a:t>
            </a:r>
            <a:endParaRPr lang="en-US" b="1" dirty="0">
              <a:solidFill>
                <a:srgbClr val="FFFF00"/>
              </a:solidFill>
            </a:endParaRPr>
          </a:p>
        </p:txBody>
      </p:sp>
      <p:sp>
        <p:nvSpPr>
          <p:cNvPr id="6" name="TextBox 5"/>
          <p:cNvSpPr txBox="1"/>
          <p:nvPr/>
        </p:nvSpPr>
        <p:spPr>
          <a:xfrm>
            <a:off x="457199" y="2239347"/>
            <a:ext cx="8465407" cy="646331"/>
          </a:xfrm>
          <a:prstGeom prst="rect">
            <a:avLst/>
          </a:prstGeom>
          <a:noFill/>
        </p:spPr>
        <p:txBody>
          <a:bodyPr wrap="square" rtlCol="0">
            <a:spAutoFit/>
          </a:bodyPr>
          <a:lstStyle/>
          <a:p>
            <a:r>
              <a:rPr lang="en-US" dirty="0" smtClean="0"/>
              <a:t>The </a:t>
            </a:r>
            <a:r>
              <a:rPr lang="en-US" dirty="0" smtClean="0">
                <a:solidFill>
                  <a:srgbClr val="FFFF00"/>
                </a:solidFill>
              </a:rPr>
              <a:t>WAVELENGTH</a:t>
            </a:r>
            <a:r>
              <a:rPr lang="en-US" dirty="0" smtClean="0"/>
              <a:t> of a transverse wave is the </a:t>
            </a:r>
            <a:r>
              <a:rPr lang="en-US" b="1" i="1" dirty="0" smtClean="0">
                <a:solidFill>
                  <a:srgbClr val="FFFF00"/>
                </a:solidFill>
              </a:rPr>
              <a:t>distance</a:t>
            </a:r>
            <a:r>
              <a:rPr lang="en-US" dirty="0" smtClean="0"/>
              <a:t> between </a:t>
            </a:r>
            <a:r>
              <a:rPr lang="en-US" i="1" dirty="0" smtClean="0">
                <a:solidFill>
                  <a:srgbClr val="FFFF00"/>
                </a:solidFill>
              </a:rPr>
              <a:t>two successive “peaks” </a:t>
            </a:r>
            <a:r>
              <a:rPr lang="en-US" dirty="0" smtClean="0"/>
              <a:t> (or “troughs”, or any two successive corresponding parts).</a:t>
            </a:r>
            <a:endParaRPr lang="en-US" sz="1400" dirty="0"/>
          </a:p>
        </p:txBody>
      </p:sp>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1200329"/>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endParaRPr lang="en-US" sz="1200" dirty="0">
              <a:solidFill>
                <a:srgbClr val="FFFF00"/>
              </a:solidFill>
            </a:endParaRPr>
          </a:p>
          <a:p>
            <a:endParaRPr lang="en-US" sz="1200" dirty="0" smtClean="0">
              <a:solidFill>
                <a:srgbClr val="FFFF00"/>
              </a:solidFill>
            </a:endParaRPr>
          </a:p>
          <a:p>
            <a:endParaRPr lang="en-US" sz="1200" dirty="0">
              <a:solidFill>
                <a:srgbClr val="FFFF00"/>
              </a:solidFill>
            </a:endParaRPr>
          </a:p>
          <a:p>
            <a:endParaRPr lang="en-US" sz="1200" dirty="0" smtClean="0">
              <a:solidFill>
                <a:srgbClr val="FFFF00"/>
              </a:solidFill>
            </a:endParaRP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stretch>
            <a:fillRect/>
          </a:stretch>
        </p:blipFill>
        <p:spPr>
          <a:xfrm>
            <a:off x="931080" y="2885678"/>
            <a:ext cx="5752520" cy="2535663"/>
          </a:xfrm>
          <a:prstGeom prst="rect">
            <a:avLst/>
          </a:prstGeom>
        </p:spPr>
      </p:pic>
      <p:cxnSp>
        <p:nvCxnSpPr>
          <p:cNvPr id="12" name="Straight Arrow Connector 11"/>
          <p:cNvCxnSpPr/>
          <p:nvPr/>
        </p:nvCxnSpPr>
        <p:spPr>
          <a:xfrm flipH="1">
            <a:off x="2790404" y="4244732"/>
            <a:ext cx="4026868" cy="5514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988372" y="4363007"/>
            <a:ext cx="1286592" cy="433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00508" y="4363006"/>
            <a:ext cx="551397" cy="276999"/>
          </a:xfrm>
          <a:prstGeom prst="rect">
            <a:avLst/>
          </a:prstGeom>
          <a:noFill/>
        </p:spPr>
        <p:txBody>
          <a:bodyPr wrap="square" rtlCol="0">
            <a:spAutoFit/>
          </a:bodyPr>
          <a:lstStyle/>
          <a:p>
            <a:r>
              <a:rPr lang="en-US" sz="1200" dirty="0" smtClean="0">
                <a:solidFill>
                  <a:srgbClr val="FFFF00"/>
                </a:solidFill>
              </a:rPr>
              <a:t>axis</a:t>
            </a:r>
            <a:endParaRPr lang="en-US" sz="1200" dirty="0">
              <a:solidFill>
                <a:srgbClr val="FFFF00"/>
              </a:solidFill>
            </a:endParaRPr>
          </a:p>
        </p:txBody>
      </p:sp>
      <p:cxnSp>
        <p:nvCxnSpPr>
          <p:cNvPr id="20" name="Straight Arrow Connector 19"/>
          <p:cNvCxnSpPr>
            <a:stCxn id="18" idx="2"/>
          </p:cNvCxnSpPr>
          <p:nvPr/>
        </p:nvCxnSpPr>
        <p:spPr>
          <a:xfrm flipV="1">
            <a:off x="476207" y="4512117"/>
            <a:ext cx="860513" cy="127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502555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FREQUENCY</a:t>
            </a:r>
            <a:endParaRPr lang="en-US" b="1" dirty="0">
              <a:solidFill>
                <a:srgbClr val="FFFF00"/>
              </a:solidFill>
            </a:endParaRPr>
          </a:p>
        </p:txBody>
      </p:sp>
      <p:sp>
        <p:nvSpPr>
          <p:cNvPr id="6" name="TextBox 5"/>
          <p:cNvSpPr txBox="1"/>
          <p:nvPr/>
        </p:nvSpPr>
        <p:spPr>
          <a:xfrm>
            <a:off x="457199" y="2239347"/>
            <a:ext cx="8465407" cy="646331"/>
          </a:xfrm>
          <a:prstGeom prst="rect">
            <a:avLst/>
          </a:prstGeom>
          <a:noFill/>
        </p:spPr>
        <p:txBody>
          <a:bodyPr wrap="square" rtlCol="0">
            <a:spAutoFit/>
          </a:bodyPr>
          <a:lstStyle/>
          <a:p>
            <a:r>
              <a:rPr lang="en-US" dirty="0" smtClean="0"/>
              <a:t>The </a:t>
            </a:r>
            <a:r>
              <a:rPr lang="en-US" b="1" dirty="0" smtClean="0">
                <a:solidFill>
                  <a:srgbClr val="FFFF00"/>
                </a:solidFill>
              </a:rPr>
              <a:t>FREQUENCY </a:t>
            </a:r>
            <a:r>
              <a:rPr lang="en-US" b="1" dirty="0" smtClean="0"/>
              <a:t>of </a:t>
            </a:r>
            <a:r>
              <a:rPr lang="en-US" b="1" dirty="0" smtClean="0"/>
              <a:t>a transverse wave is the number of crests (or troughs) that pass a given point per second.  </a:t>
            </a:r>
            <a:endParaRPr lang="en-US" sz="1400" dirty="0"/>
          </a:p>
        </p:txBody>
      </p:sp>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1200329"/>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endParaRPr lang="en-US" sz="1200" dirty="0">
              <a:solidFill>
                <a:srgbClr val="FFFF00"/>
              </a:solidFill>
            </a:endParaRPr>
          </a:p>
          <a:p>
            <a:endParaRPr lang="en-US" sz="1200" dirty="0" smtClean="0">
              <a:solidFill>
                <a:srgbClr val="FFFF00"/>
              </a:solidFill>
            </a:endParaRPr>
          </a:p>
          <a:p>
            <a:endParaRPr lang="en-US" sz="1200" dirty="0">
              <a:solidFill>
                <a:srgbClr val="FFFF00"/>
              </a:solidFill>
            </a:endParaRPr>
          </a:p>
          <a:p>
            <a:endParaRPr lang="en-US" sz="1200" dirty="0" smtClean="0">
              <a:solidFill>
                <a:srgbClr val="FFFF00"/>
              </a:solidFill>
            </a:endParaRP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stretch>
            <a:fillRect/>
          </a:stretch>
        </p:blipFill>
        <p:spPr>
          <a:xfrm>
            <a:off x="931080" y="2885678"/>
            <a:ext cx="5752520" cy="2535663"/>
          </a:xfrm>
          <a:prstGeom prst="rect">
            <a:avLst/>
          </a:prstGeom>
        </p:spPr>
      </p:pic>
      <p:cxnSp>
        <p:nvCxnSpPr>
          <p:cNvPr id="12" name="Straight Arrow Connector 11"/>
          <p:cNvCxnSpPr/>
          <p:nvPr/>
        </p:nvCxnSpPr>
        <p:spPr>
          <a:xfrm flipH="1">
            <a:off x="2790404" y="4244732"/>
            <a:ext cx="4026868" cy="5514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988372" y="4363007"/>
            <a:ext cx="1286592" cy="433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233926" y="4363006"/>
            <a:ext cx="534688" cy="276999"/>
          </a:xfrm>
          <a:prstGeom prst="rect">
            <a:avLst/>
          </a:prstGeom>
          <a:noFill/>
        </p:spPr>
        <p:txBody>
          <a:bodyPr wrap="square" rtlCol="0">
            <a:spAutoFit/>
          </a:bodyPr>
          <a:lstStyle/>
          <a:p>
            <a:r>
              <a:rPr lang="en-US" sz="1200" dirty="0" smtClean="0">
                <a:solidFill>
                  <a:srgbClr val="FFFF00"/>
                </a:solidFill>
              </a:rPr>
              <a:t>axis</a:t>
            </a:r>
            <a:endParaRPr lang="en-US" sz="1200" dirty="0">
              <a:solidFill>
                <a:srgbClr val="FFFF00"/>
              </a:solidFill>
            </a:endParaRPr>
          </a:p>
        </p:txBody>
      </p:sp>
      <p:cxnSp>
        <p:nvCxnSpPr>
          <p:cNvPr id="10" name="Straight Arrow Connector 9"/>
          <p:cNvCxnSpPr>
            <a:stCxn id="3" idx="2"/>
          </p:cNvCxnSpPr>
          <p:nvPr/>
        </p:nvCxnSpPr>
        <p:spPr>
          <a:xfrm flipV="1">
            <a:off x="501270" y="4512117"/>
            <a:ext cx="918995" cy="127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634942" y="5665214"/>
            <a:ext cx="7652722" cy="646331"/>
          </a:xfrm>
          <a:prstGeom prst="rect">
            <a:avLst/>
          </a:prstGeom>
          <a:noFill/>
        </p:spPr>
        <p:txBody>
          <a:bodyPr wrap="square" rtlCol="0">
            <a:spAutoFit/>
          </a:bodyPr>
          <a:lstStyle/>
          <a:p>
            <a:r>
              <a:rPr lang="en-US" dirty="0" smtClean="0"/>
              <a:t>The same wave equation can be used to determine a transverse wave’s speed,  v = f </a:t>
            </a:r>
            <a:r>
              <a:rPr lang="en-US" b="1" dirty="0" err="1" smtClean="0">
                <a:latin typeface="Lucida Grande"/>
                <a:ea typeface="Lucida Grande"/>
                <a:cs typeface="Lucida Grande"/>
              </a:rPr>
              <a:t>λ</a:t>
            </a:r>
            <a:r>
              <a:rPr lang="en-US" b="1" dirty="0" smtClean="0">
                <a:latin typeface="Lucida Grande"/>
                <a:ea typeface="Lucida Grande"/>
                <a:cs typeface="Lucida Grande"/>
              </a:rPr>
              <a:t>.</a:t>
            </a:r>
            <a:endParaRPr lang="en-US" dirty="0"/>
          </a:p>
        </p:txBody>
      </p:sp>
    </p:spTree>
    <p:extLst>
      <p:ext uri="{BB962C8B-B14F-4D97-AF65-F5344CB8AC3E}">
        <p14:creationId xmlns:p14="http://schemas.microsoft.com/office/powerpoint/2010/main" val="202180762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FREQUENCY</a:t>
            </a:r>
            <a:endParaRPr lang="en-US" b="1" dirty="0">
              <a:solidFill>
                <a:srgbClr val="FFFF00"/>
              </a:solidFill>
            </a:endParaRPr>
          </a:p>
        </p:txBody>
      </p:sp>
      <p:sp>
        <p:nvSpPr>
          <p:cNvPr id="6" name="TextBox 5"/>
          <p:cNvSpPr txBox="1"/>
          <p:nvPr/>
        </p:nvSpPr>
        <p:spPr>
          <a:xfrm>
            <a:off x="457199" y="2239347"/>
            <a:ext cx="8465407" cy="646331"/>
          </a:xfrm>
          <a:prstGeom prst="rect">
            <a:avLst/>
          </a:prstGeom>
          <a:noFill/>
        </p:spPr>
        <p:txBody>
          <a:bodyPr wrap="square" rtlCol="0">
            <a:spAutoFit/>
          </a:bodyPr>
          <a:lstStyle/>
          <a:p>
            <a:r>
              <a:rPr lang="en-US" dirty="0" smtClean="0"/>
              <a:t>The </a:t>
            </a:r>
            <a:r>
              <a:rPr lang="en-US" b="1" dirty="0" smtClean="0">
                <a:solidFill>
                  <a:srgbClr val="FFFF00"/>
                </a:solidFill>
              </a:rPr>
              <a:t>FREQUENCY </a:t>
            </a:r>
            <a:r>
              <a:rPr lang="en-US" b="1" dirty="0" smtClean="0"/>
              <a:t>of </a:t>
            </a:r>
            <a:r>
              <a:rPr lang="en-US" b="1" dirty="0" smtClean="0"/>
              <a:t>a transverse wave is the number of crests (or troughs) that pass a given point per second.  </a:t>
            </a:r>
            <a:endParaRPr lang="en-US" sz="1400" dirty="0"/>
          </a:p>
        </p:txBody>
      </p:sp>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1200329"/>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endParaRPr lang="en-US" sz="1200" dirty="0">
              <a:solidFill>
                <a:srgbClr val="FFFF00"/>
              </a:solidFill>
            </a:endParaRPr>
          </a:p>
          <a:p>
            <a:endParaRPr lang="en-US" sz="1200" dirty="0" smtClean="0">
              <a:solidFill>
                <a:srgbClr val="FFFF00"/>
              </a:solidFill>
            </a:endParaRPr>
          </a:p>
          <a:p>
            <a:endParaRPr lang="en-US" sz="1200" dirty="0">
              <a:solidFill>
                <a:srgbClr val="FFFF00"/>
              </a:solidFill>
            </a:endParaRPr>
          </a:p>
          <a:p>
            <a:endParaRPr lang="en-US" sz="1200" dirty="0" smtClean="0">
              <a:solidFill>
                <a:srgbClr val="FFFF00"/>
              </a:solidFill>
            </a:endParaRP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stretch>
            <a:fillRect/>
          </a:stretch>
        </p:blipFill>
        <p:spPr>
          <a:xfrm>
            <a:off x="931080" y="2885678"/>
            <a:ext cx="5752520" cy="2535663"/>
          </a:xfrm>
          <a:prstGeom prst="rect">
            <a:avLst/>
          </a:prstGeom>
        </p:spPr>
      </p:pic>
      <p:cxnSp>
        <p:nvCxnSpPr>
          <p:cNvPr id="12" name="Straight Arrow Connector 11"/>
          <p:cNvCxnSpPr/>
          <p:nvPr/>
        </p:nvCxnSpPr>
        <p:spPr>
          <a:xfrm flipH="1">
            <a:off x="2790404" y="4244732"/>
            <a:ext cx="4026868" cy="5514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988372" y="4363007"/>
            <a:ext cx="1286592" cy="433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233926" y="4363006"/>
            <a:ext cx="534688" cy="276999"/>
          </a:xfrm>
          <a:prstGeom prst="rect">
            <a:avLst/>
          </a:prstGeom>
          <a:noFill/>
        </p:spPr>
        <p:txBody>
          <a:bodyPr wrap="square" rtlCol="0">
            <a:spAutoFit/>
          </a:bodyPr>
          <a:lstStyle/>
          <a:p>
            <a:r>
              <a:rPr lang="en-US" sz="1200" dirty="0" smtClean="0">
                <a:solidFill>
                  <a:srgbClr val="FFFF00"/>
                </a:solidFill>
              </a:rPr>
              <a:t>axis</a:t>
            </a:r>
            <a:endParaRPr lang="en-US" sz="1200" dirty="0">
              <a:solidFill>
                <a:srgbClr val="FFFF00"/>
              </a:solidFill>
            </a:endParaRPr>
          </a:p>
        </p:txBody>
      </p:sp>
      <p:cxnSp>
        <p:nvCxnSpPr>
          <p:cNvPr id="10" name="Straight Arrow Connector 9"/>
          <p:cNvCxnSpPr>
            <a:stCxn id="3" idx="2"/>
          </p:cNvCxnSpPr>
          <p:nvPr/>
        </p:nvCxnSpPr>
        <p:spPr>
          <a:xfrm flipV="1">
            <a:off x="501270" y="4512117"/>
            <a:ext cx="918995" cy="127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634942" y="5665214"/>
            <a:ext cx="7652722" cy="923330"/>
          </a:xfrm>
          <a:prstGeom prst="rect">
            <a:avLst/>
          </a:prstGeom>
          <a:noFill/>
        </p:spPr>
        <p:txBody>
          <a:bodyPr wrap="square" rtlCol="0">
            <a:spAutoFit/>
          </a:bodyPr>
          <a:lstStyle/>
          <a:p>
            <a:r>
              <a:rPr lang="en-US" dirty="0" smtClean="0"/>
              <a:t>The same wave equation can be used to determine a transverse wave’s speed,  v = f </a:t>
            </a:r>
            <a:r>
              <a:rPr lang="en-US" b="1" dirty="0" err="1" smtClean="0">
                <a:latin typeface="Lucida Grande"/>
                <a:ea typeface="Lucida Grande"/>
                <a:cs typeface="Lucida Grande"/>
              </a:rPr>
              <a:t>λ</a:t>
            </a:r>
            <a:r>
              <a:rPr lang="en-US" b="1" dirty="0" smtClean="0">
                <a:latin typeface="Lucida Grande"/>
                <a:ea typeface="Lucida Grande"/>
                <a:cs typeface="Lucida Grande"/>
              </a:rPr>
              <a:t>.  (All electromagnetic waves are transverse.</a:t>
            </a:r>
          </a:p>
          <a:p>
            <a:r>
              <a:rPr lang="en-US" b="1" dirty="0" smtClean="0">
                <a:latin typeface="Lucida Grande"/>
                <a:ea typeface="Lucida Grande"/>
                <a:cs typeface="Lucida Grande"/>
              </a:rPr>
              <a:t>e.g., light, radio, infrared, ultraviolet, etc.)</a:t>
            </a:r>
            <a:endParaRPr lang="en-US" dirty="0"/>
          </a:p>
        </p:txBody>
      </p:sp>
    </p:spTree>
    <p:extLst>
      <p:ext uri="{BB962C8B-B14F-4D97-AF65-F5344CB8AC3E}">
        <p14:creationId xmlns:p14="http://schemas.microsoft.com/office/powerpoint/2010/main" val="289704213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ENERGY</a:t>
            </a:r>
            <a:endParaRPr lang="en-US" b="1" dirty="0">
              <a:solidFill>
                <a:srgbClr val="FFFF00"/>
              </a:solidFill>
            </a:endParaRPr>
          </a:p>
        </p:txBody>
      </p:sp>
      <p:sp>
        <p:nvSpPr>
          <p:cNvPr id="6" name="TextBox 5"/>
          <p:cNvSpPr txBox="1"/>
          <p:nvPr/>
        </p:nvSpPr>
        <p:spPr>
          <a:xfrm>
            <a:off x="457199" y="2239347"/>
            <a:ext cx="8465407" cy="646331"/>
          </a:xfrm>
          <a:prstGeom prst="rect">
            <a:avLst/>
          </a:prstGeom>
          <a:noFill/>
        </p:spPr>
        <p:txBody>
          <a:bodyPr wrap="square" rtlCol="0">
            <a:spAutoFit/>
          </a:bodyPr>
          <a:lstStyle/>
          <a:p>
            <a:r>
              <a:rPr lang="en-US" dirty="0" smtClean="0"/>
              <a:t>The </a:t>
            </a:r>
            <a:r>
              <a:rPr lang="en-US" b="1" dirty="0" smtClean="0">
                <a:solidFill>
                  <a:srgbClr val="FFFF00"/>
                </a:solidFill>
              </a:rPr>
              <a:t>ENERGY </a:t>
            </a:r>
            <a:r>
              <a:rPr lang="en-US" b="1" dirty="0" smtClean="0"/>
              <a:t>carried by a transverse wave depends upon its AMPLITUDE, </a:t>
            </a:r>
            <a:r>
              <a:rPr lang="en-US" b="1" i="1" dirty="0" smtClean="0"/>
              <a:t>NOT</a:t>
            </a:r>
            <a:r>
              <a:rPr lang="en-US" b="1" dirty="0" smtClean="0"/>
              <a:t> its wavelength or frequency!</a:t>
            </a:r>
            <a:endParaRPr lang="en-US" sz="1400" dirty="0"/>
          </a:p>
        </p:txBody>
      </p:sp>
      <p:cxnSp>
        <p:nvCxnSpPr>
          <p:cNvPr id="7" name="Straight Arrow Connector 6"/>
          <p:cNvCxnSpPr/>
          <p:nvPr/>
        </p:nvCxnSpPr>
        <p:spPr>
          <a:xfrm>
            <a:off x="2339260" y="3877078"/>
            <a:ext cx="2924075" cy="0"/>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83600" y="3162677"/>
            <a:ext cx="2239006" cy="1200329"/>
          </a:xfrm>
          <a:prstGeom prst="rect">
            <a:avLst/>
          </a:prstGeom>
          <a:noFill/>
        </p:spPr>
        <p:txBody>
          <a:bodyPr wrap="square" rtlCol="0">
            <a:spAutoFit/>
          </a:bodyPr>
          <a:lstStyle/>
          <a:p>
            <a:r>
              <a:rPr lang="en-US" sz="1200" dirty="0">
                <a:solidFill>
                  <a:srgbClr val="FFFF00"/>
                </a:solidFill>
              </a:rPr>
              <a:t>l</a:t>
            </a:r>
            <a:r>
              <a:rPr lang="en-US" sz="1200" dirty="0" smtClean="0">
                <a:solidFill>
                  <a:srgbClr val="FFFF00"/>
                </a:solidFill>
              </a:rPr>
              <a:t>ine of wave;</a:t>
            </a:r>
          </a:p>
          <a:p>
            <a:endParaRPr lang="en-US" sz="1200" dirty="0">
              <a:solidFill>
                <a:srgbClr val="FFFF00"/>
              </a:solidFill>
            </a:endParaRPr>
          </a:p>
          <a:p>
            <a:endParaRPr lang="en-US" sz="1200" dirty="0" smtClean="0">
              <a:solidFill>
                <a:srgbClr val="FFFF00"/>
              </a:solidFill>
            </a:endParaRPr>
          </a:p>
          <a:p>
            <a:endParaRPr lang="en-US" sz="1200" dirty="0">
              <a:solidFill>
                <a:srgbClr val="FFFF00"/>
              </a:solidFill>
            </a:endParaRPr>
          </a:p>
          <a:p>
            <a:endParaRPr lang="en-US" sz="1200" dirty="0" smtClean="0">
              <a:solidFill>
                <a:srgbClr val="FFFF00"/>
              </a:solidFill>
            </a:endParaRPr>
          </a:p>
          <a:p>
            <a:r>
              <a:rPr lang="en-US" sz="1200" dirty="0">
                <a:solidFill>
                  <a:srgbClr val="FFFF00"/>
                </a:solidFill>
              </a:rPr>
              <a:t>d</a:t>
            </a:r>
            <a:r>
              <a:rPr lang="en-US" sz="1200" dirty="0" smtClean="0">
                <a:solidFill>
                  <a:srgbClr val="FFFF00"/>
                </a:solidFill>
              </a:rPr>
              <a:t>irection </a:t>
            </a:r>
            <a:r>
              <a:rPr lang="en-US" sz="1200" dirty="0">
                <a:solidFill>
                  <a:srgbClr val="FFFF00"/>
                </a:solidFill>
              </a:rPr>
              <a:t>o</a:t>
            </a:r>
            <a:r>
              <a:rPr lang="en-US" sz="1200" dirty="0" smtClean="0">
                <a:solidFill>
                  <a:srgbClr val="FFFF00"/>
                </a:solidFill>
              </a:rPr>
              <a:t>f disturbance</a:t>
            </a:r>
            <a:endParaRPr lang="en-US" sz="1200" dirty="0">
              <a:solidFill>
                <a:srgbClr val="FFFF00"/>
              </a:solidFill>
            </a:endParaRPr>
          </a:p>
        </p:txBody>
      </p:sp>
      <p:cxnSp>
        <p:nvCxnSpPr>
          <p:cNvPr id="11" name="Straight Arrow Connector 10"/>
          <p:cNvCxnSpPr/>
          <p:nvPr/>
        </p:nvCxnSpPr>
        <p:spPr>
          <a:xfrm flipH="1">
            <a:off x="5447134" y="3409155"/>
            <a:ext cx="1236466" cy="467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stretch>
            <a:fillRect/>
          </a:stretch>
        </p:blipFill>
        <p:spPr>
          <a:xfrm>
            <a:off x="931080" y="2885678"/>
            <a:ext cx="5752520" cy="2535663"/>
          </a:xfrm>
          <a:prstGeom prst="rect">
            <a:avLst/>
          </a:prstGeom>
        </p:spPr>
      </p:pic>
      <p:cxnSp>
        <p:nvCxnSpPr>
          <p:cNvPr id="12" name="Straight Arrow Connector 11"/>
          <p:cNvCxnSpPr/>
          <p:nvPr/>
        </p:nvCxnSpPr>
        <p:spPr>
          <a:xfrm flipH="1">
            <a:off x="2790404" y="4244732"/>
            <a:ext cx="4026868" cy="5514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1988372" y="4363007"/>
            <a:ext cx="1286592" cy="433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233926" y="4363006"/>
            <a:ext cx="534688" cy="276999"/>
          </a:xfrm>
          <a:prstGeom prst="rect">
            <a:avLst/>
          </a:prstGeom>
          <a:noFill/>
        </p:spPr>
        <p:txBody>
          <a:bodyPr wrap="square" rtlCol="0">
            <a:spAutoFit/>
          </a:bodyPr>
          <a:lstStyle/>
          <a:p>
            <a:r>
              <a:rPr lang="en-US" sz="1200" dirty="0" smtClean="0">
                <a:solidFill>
                  <a:srgbClr val="FFFF00"/>
                </a:solidFill>
              </a:rPr>
              <a:t>axis</a:t>
            </a:r>
            <a:endParaRPr lang="en-US" sz="1200" dirty="0">
              <a:solidFill>
                <a:srgbClr val="FFFF00"/>
              </a:solidFill>
            </a:endParaRPr>
          </a:p>
        </p:txBody>
      </p:sp>
      <p:cxnSp>
        <p:nvCxnSpPr>
          <p:cNvPr id="10" name="Straight Arrow Connector 9"/>
          <p:cNvCxnSpPr>
            <a:stCxn id="3" idx="2"/>
          </p:cNvCxnSpPr>
          <p:nvPr/>
        </p:nvCxnSpPr>
        <p:spPr>
          <a:xfrm flipV="1">
            <a:off x="501270" y="4512117"/>
            <a:ext cx="918995" cy="127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34942" y="5782194"/>
            <a:ext cx="7686140" cy="646331"/>
          </a:xfrm>
          <a:prstGeom prst="rect">
            <a:avLst/>
          </a:prstGeom>
          <a:noFill/>
        </p:spPr>
        <p:txBody>
          <a:bodyPr wrap="square" rtlCol="0">
            <a:spAutoFit/>
          </a:bodyPr>
          <a:lstStyle/>
          <a:p>
            <a:r>
              <a:rPr lang="en-US" dirty="0" smtClean="0"/>
              <a:t>e.g., Since a light wave has a higher frequency (10</a:t>
            </a:r>
            <a:r>
              <a:rPr lang="en-US" baseline="30000" dirty="0" smtClean="0"/>
              <a:t>14</a:t>
            </a:r>
            <a:r>
              <a:rPr lang="en-US" dirty="0" smtClean="0"/>
              <a:t> Hz) than a microwave (10</a:t>
            </a:r>
            <a:r>
              <a:rPr lang="en-US" baseline="30000" dirty="0" smtClean="0"/>
              <a:t>6</a:t>
            </a:r>
            <a:r>
              <a:rPr lang="en-US" dirty="0" smtClean="0"/>
              <a:t> Hz) it carries more energy, and can do more work.</a:t>
            </a:r>
            <a:endParaRPr lang="en-US" baseline="30000" dirty="0"/>
          </a:p>
        </p:txBody>
      </p:sp>
    </p:spTree>
    <p:extLst>
      <p:ext uri="{BB962C8B-B14F-4D97-AF65-F5344CB8AC3E}">
        <p14:creationId xmlns:p14="http://schemas.microsoft.com/office/powerpoint/2010/main" val="57443158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WATER WAVES</a:t>
            </a:r>
            <a:endParaRPr lang="en-US" b="1" dirty="0">
              <a:solidFill>
                <a:srgbClr val="FFFF00"/>
              </a:solidFill>
            </a:endParaRPr>
          </a:p>
        </p:txBody>
      </p:sp>
      <p:sp>
        <p:nvSpPr>
          <p:cNvPr id="13" name="TextBox 12"/>
          <p:cNvSpPr txBox="1"/>
          <p:nvPr/>
        </p:nvSpPr>
        <p:spPr>
          <a:xfrm>
            <a:off x="634942" y="2607001"/>
            <a:ext cx="7903357" cy="369332"/>
          </a:xfrm>
          <a:prstGeom prst="rect">
            <a:avLst/>
          </a:prstGeom>
          <a:noFill/>
        </p:spPr>
        <p:txBody>
          <a:bodyPr wrap="square" rtlCol="0">
            <a:spAutoFit/>
          </a:bodyPr>
          <a:lstStyle/>
          <a:p>
            <a:r>
              <a:rPr lang="en-US" dirty="0" smtClean="0"/>
              <a:t>WATER WAVES are a bit more complicated:</a:t>
            </a:r>
            <a:endParaRPr lang="en-US" dirty="0"/>
          </a:p>
        </p:txBody>
      </p:sp>
      <p:pic>
        <p:nvPicPr>
          <p:cNvPr id="14" name="Picture 13"/>
          <p:cNvPicPr>
            <a:picLocks noChangeAspect="1"/>
          </p:cNvPicPr>
          <p:nvPr/>
        </p:nvPicPr>
        <p:blipFill>
          <a:blip r:embed="rId3"/>
          <a:stretch>
            <a:fillRect/>
          </a:stretch>
        </p:blipFill>
        <p:spPr>
          <a:xfrm>
            <a:off x="634943" y="2942910"/>
            <a:ext cx="5413716" cy="2629471"/>
          </a:xfrm>
          <a:prstGeom prst="rect">
            <a:avLst/>
          </a:prstGeom>
        </p:spPr>
      </p:pic>
      <p:sp>
        <p:nvSpPr>
          <p:cNvPr id="16" name="TextBox 15"/>
          <p:cNvSpPr txBox="1"/>
          <p:nvPr/>
        </p:nvSpPr>
        <p:spPr>
          <a:xfrm>
            <a:off x="6382838" y="2976333"/>
            <a:ext cx="2339260" cy="3108544"/>
          </a:xfrm>
          <a:prstGeom prst="rect">
            <a:avLst/>
          </a:prstGeom>
          <a:noFill/>
        </p:spPr>
        <p:txBody>
          <a:bodyPr wrap="square" rtlCol="0">
            <a:spAutoFit/>
          </a:bodyPr>
          <a:lstStyle/>
          <a:p>
            <a:r>
              <a:rPr lang="en-US" sz="1400" dirty="0" smtClean="0"/>
              <a:t>Water waves are really a superposition of circular moving water molecules traveling along a long transverse wave.  The water appears to be moving, but in actuality, it is the wave (the disturbance) that is doing the moving.  That’s why, when you’re on a boat and a wave comes along, you simply go up and down as the wave passes.</a:t>
            </a:r>
            <a:endParaRPr lang="en-US" sz="1400" dirty="0"/>
          </a:p>
        </p:txBody>
      </p:sp>
    </p:spTree>
    <p:extLst>
      <p:ext uri="{BB962C8B-B14F-4D97-AF65-F5344CB8AC3E}">
        <p14:creationId xmlns:p14="http://schemas.microsoft.com/office/powerpoint/2010/main" val="10526243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118872" indent="0">
              <a:buNone/>
            </a:pPr>
            <a:endParaRPr lang="en-US" sz="1600" b="1" dirty="0"/>
          </a:p>
          <a:p>
            <a:endParaRPr lang="en-US" dirty="0"/>
          </a:p>
        </p:txBody>
      </p:sp>
    </p:spTree>
    <p:extLst>
      <p:ext uri="{BB962C8B-B14F-4D97-AF65-F5344CB8AC3E}">
        <p14:creationId xmlns:p14="http://schemas.microsoft.com/office/powerpoint/2010/main" val="277761440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1938992"/>
          </a:xfrm>
          <a:prstGeom prst="rect">
            <a:avLst/>
          </a:prstGeom>
          <a:noFill/>
        </p:spPr>
        <p:txBody>
          <a:bodyPr wrap="square" rtlCol="0">
            <a:spAutoFit/>
          </a:bodyPr>
          <a:lstStyle/>
          <a:p>
            <a:pPr marL="400050" indent="-400050">
              <a:buAutoNum type="romanUcPeriod"/>
            </a:pPr>
            <a:r>
              <a:rPr lang="en-US" sz="2400" b="1" dirty="0" smtClean="0"/>
              <a:t>REFLECTION</a:t>
            </a:r>
          </a:p>
          <a:p>
            <a:pPr marL="400050" indent="-400050">
              <a:buAutoNum type="romanUcPeriod"/>
            </a:pPr>
            <a:r>
              <a:rPr lang="en-US" sz="2400" b="1" dirty="0" smtClean="0"/>
              <a:t>REFRACTION</a:t>
            </a:r>
          </a:p>
          <a:p>
            <a:pPr marL="400050" indent="-400050">
              <a:buAutoNum type="romanUcPeriod"/>
            </a:pPr>
            <a:r>
              <a:rPr lang="en-US" sz="2400" b="1" dirty="0" smtClean="0"/>
              <a:t>DIFFRACTION</a:t>
            </a:r>
          </a:p>
          <a:p>
            <a:pPr marL="400050" indent="-400050">
              <a:buAutoNum type="romanUcPeriod"/>
            </a:pPr>
            <a:r>
              <a:rPr lang="en-US" sz="2400" b="1" dirty="0" smtClean="0"/>
              <a:t>INTERFERENCE</a:t>
            </a:r>
          </a:p>
          <a:p>
            <a:pPr marL="400050" indent="-400050">
              <a:buAutoNum type="romanUcPeriod"/>
            </a:pPr>
            <a:r>
              <a:rPr lang="en-US" sz="2400" b="1" dirty="0" smtClean="0"/>
              <a:t>POLARIZATION</a:t>
            </a:r>
            <a:endParaRPr lang="en-US" sz="2400" b="1" dirty="0"/>
          </a:p>
        </p:txBody>
      </p:sp>
      <p:sp>
        <p:nvSpPr>
          <p:cNvPr id="4" name="TextBox 3"/>
          <p:cNvSpPr txBox="1"/>
          <p:nvPr/>
        </p:nvSpPr>
        <p:spPr>
          <a:xfrm>
            <a:off x="1637482" y="4879771"/>
            <a:ext cx="5564097" cy="923330"/>
          </a:xfrm>
          <a:prstGeom prst="rect">
            <a:avLst/>
          </a:prstGeom>
          <a:noFill/>
        </p:spPr>
        <p:txBody>
          <a:bodyPr wrap="square" rtlCol="0">
            <a:spAutoFit/>
          </a:bodyPr>
          <a:lstStyle/>
          <a:p>
            <a:r>
              <a:rPr lang="en-US" dirty="0" smtClean="0"/>
              <a:t>WE WILL INVESTIGATE TWO OF THESE PROPERTIES TO UNDERSTAND HOW THEY APPLY TO SEISMIC WAVES.</a:t>
            </a:r>
            <a:endParaRPr lang="en-US" dirty="0"/>
          </a:p>
        </p:txBody>
      </p:sp>
    </p:spTree>
    <p:extLst>
      <p:ext uri="{BB962C8B-B14F-4D97-AF65-F5344CB8AC3E}">
        <p14:creationId xmlns:p14="http://schemas.microsoft.com/office/powerpoint/2010/main" val="406065749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pPr marL="400050" indent="-400050">
              <a:buAutoNum type="romanUcPeriod"/>
            </a:pPr>
            <a:r>
              <a:rPr lang="en-US" sz="2400" b="1" dirty="0" smtClean="0"/>
              <a:t>REFLECTION</a:t>
            </a:r>
          </a:p>
        </p:txBody>
      </p:sp>
      <p:sp>
        <p:nvSpPr>
          <p:cNvPr id="4" name="TextBox 3"/>
          <p:cNvSpPr txBox="1"/>
          <p:nvPr/>
        </p:nvSpPr>
        <p:spPr>
          <a:xfrm>
            <a:off x="651651" y="3258751"/>
            <a:ext cx="4995991" cy="1200329"/>
          </a:xfrm>
          <a:prstGeom prst="rect">
            <a:avLst/>
          </a:prstGeom>
          <a:noFill/>
        </p:spPr>
        <p:txBody>
          <a:bodyPr wrap="square" rtlCol="0">
            <a:spAutoFit/>
          </a:bodyPr>
          <a:lstStyle/>
          <a:p>
            <a:r>
              <a:rPr lang="en-US" b="1" dirty="0"/>
              <a:t>Reflection</a:t>
            </a:r>
            <a:r>
              <a:rPr lang="en-US" dirty="0"/>
              <a:t> is the change in direction of a </a:t>
            </a:r>
            <a:r>
              <a:rPr lang="en-US" dirty="0" err="1" smtClean="0"/>
              <a:t>wavefront</a:t>
            </a:r>
            <a:r>
              <a:rPr lang="en-US" dirty="0" smtClean="0"/>
              <a:t> at </a:t>
            </a:r>
            <a:r>
              <a:rPr lang="en-US" dirty="0"/>
              <a:t>an </a:t>
            </a:r>
            <a:r>
              <a:rPr lang="en-US" dirty="0" smtClean="0"/>
              <a:t>interface </a:t>
            </a:r>
            <a:r>
              <a:rPr lang="en-US" dirty="0"/>
              <a:t>between two different </a:t>
            </a:r>
            <a:r>
              <a:rPr lang="en-US" dirty="0" smtClean="0"/>
              <a:t>media </a:t>
            </a:r>
            <a:r>
              <a:rPr lang="en-US" dirty="0"/>
              <a:t>so that the </a:t>
            </a:r>
            <a:r>
              <a:rPr lang="en-US" dirty="0" err="1"/>
              <a:t>wavefront</a:t>
            </a:r>
            <a:r>
              <a:rPr lang="en-US" dirty="0"/>
              <a:t> returns into the medium from which it originated.</a:t>
            </a:r>
          </a:p>
        </p:txBody>
      </p:sp>
      <p:pic>
        <p:nvPicPr>
          <p:cNvPr id="6" name="Picture 5"/>
          <p:cNvPicPr>
            <a:picLocks noChangeAspect="1"/>
          </p:cNvPicPr>
          <p:nvPr/>
        </p:nvPicPr>
        <p:blipFill>
          <a:blip r:embed="rId3"/>
          <a:stretch>
            <a:fillRect/>
          </a:stretch>
        </p:blipFill>
        <p:spPr>
          <a:xfrm>
            <a:off x="5778500" y="2560077"/>
            <a:ext cx="2146300" cy="2540000"/>
          </a:xfrm>
          <a:prstGeom prst="rect">
            <a:avLst/>
          </a:prstGeom>
        </p:spPr>
      </p:pic>
    </p:spTree>
    <p:extLst>
      <p:ext uri="{BB962C8B-B14F-4D97-AF65-F5344CB8AC3E}">
        <p14:creationId xmlns:p14="http://schemas.microsoft.com/office/powerpoint/2010/main" val="403588226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pPr marL="400050" indent="-400050">
              <a:buAutoNum type="romanUcPeriod"/>
            </a:pPr>
            <a:r>
              <a:rPr lang="en-US" sz="2400" b="1" dirty="0" smtClean="0"/>
              <a:t>REFLECTION</a:t>
            </a:r>
          </a:p>
        </p:txBody>
      </p:sp>
      <p:sp>
        <p:nvSpPr>
          <p:cNvPr id="4" name="TextBox 3"/>
          <p:cNvSpPr txBox="1"/>
          <p:nvPr/>
        </p:nvSpPr>
        <p:spPr>
          <a:xfrm>
            <a:off x="651651" y="3258751"/>
            <a:ext cx="4995991" cy="2031325"/>
          </a:xfrm>
          <a:prstGeom prst="rect">
            <a:avLst/>
          </a:prstGeom>
          <a:noFill/>
        </p:spPr>
        <p:txBody>
          <a:bodyPr wrap="square" rtlCol="0">
            <a:spAutoFit/>
          </a:bodyPr>
          <a:lstStyle/>
          <a:p>
            <a:r>
              <a:rPr lang="en-US" b="1" dirty="0"/>
              <a:t>Reflection</a:t>
            </a:r>
            <a:r>
              <a:rPr lang="en-US" dirty="0"/>
              <a:t> is the change in direction of a </a:t>
            </a:r>
            <a:r>
              <a:rPr lang="en-US" dirty="0" err="1" smtClean="0"/>
              <a:t>wavefront</a:t>
            </a:r>
            <a:r>
              <a:rPr lang="en-US" dirty="0" smtClean="0"/>
              <a:t> at </a:t>
            </a:r>
            <a:r>
              <a:rPr lang="en-US" dirty="0"/>
              <a:t>an </a:t>
            </a:r>
            <a:r>
              <a:rPr lang="en-US" dirty="0" smtClean="0"/>
              <a:t>interface </a:t>
            </a:r>
            <a:r>
              <a:rPr lang="en-US" dirty="0"/>
              <a:t>between two different </a:t>
            </a:r>
            <a:r>
              <a:rPr lang="en-US" dirty="0" smtClean="0"/>
              <a:t>media </a:t>
            </a:r>
            <a:r>
              <a:rPr lang="en-US" dirty="0"/>
              <a:t>so that the </a:t>
            </a:r>
            <a:r>
              <a:rPr lang="en-US" dirty="0" err="1"/>
              <a:t>wavefront</a:t>
            </a:r>
            <a:r>
              <a:rPr lang="en-US" dirty="0"/>
              <a:t> returns into the medium from which it originated</a:t>
            </a:r>
            <a:r>
              <a:rPr lang="en-US" dirty="0" smtClean="0"/>
              <a:t>.</a:t>
            </a:r>
          </a:p>
          <a:p>
            <a:endParaRPr lang="en-US" dirty="0"/>
          </a:p>
          <a:p>
            <a:r>
              <a:rPr lang="en-US" dirty="0"/>
              <a:t>Common examples include the reflection of </a:t>
            </a:r>
            <a:r>
              <a:rPr lang="en-US" dirty="0" smtClean="0"/>
              <a:t>light, sound </a:t>
            </a:r>
            <a:r>
              <a:rPr lang="en-US" dirty="0"/>
              <a:t>and </a:t>
            </a:r>
            <a:r>
              <a:rPr lang="en-US" dirty="0" smtClean="0"/>
              <a:t>water waves. </a:t>
            </a:r>
            <a:endParaRPr lang="en-US" dirty="0"/>
          </a:p>
        </p:txBody>
      </p:sp>
      <p:pic>
        <p:nvPicPr>
          <p:cNvPr id="6" name="Picture 5"/>
          <p:cNvPicPr>
            <a:picLocks noChangeAspect="1"/>
          </p:cNvPicPr>
          <p:nvPr/>
        </p:nvPicPr>
        <p:blipFill>
          <a:blip r:embed="rId3"/>
          <a:stretch>
            <a:fillRect/>
          </a:stretch>
        </p:blipFill>
        <p:spPr>
          <a:xfrm>
            <a:off x="5778500" y="2560077"/>
            <a:ext cx="2146300" cy="2540000"/>
          </a:xfrm>
          <a:prstGeom prst="rect">
            <a:avLst/>
          </a:prstGeom>
        </p:spPr>
      </p:pic>
    </p:spTree>
    <p:extLst>
      <p:ext uri="{BB962C8B-B14F-4D97-AF65-F5344CB8AC3E}">
        <p14:creationId xmlns:p14="http://schemas.microsoft.com/office/powerpoint/2010/main" val="49577966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pPr marL="400050" indent="-400050">
              <a:buAutoNum type="romanUcPeriod"/>
            </a:pPr>
            <a:r>
              <a:rPr lang="en-US" sz="2400" b="1" dirty="0" smtClean="0"/>
              <a:t>REFLECTION</a:t>
            </a:r>
          </a:p>
        </p:txBody>
      </p:sp>
      <p:sp>
        <p:nvSpPr>
          <p:cNvPr id="4" name="TextBox 3"/>
          <p:cNvSpPr txBox="1"/>
          <p:nvPr/>
        </p:nvSpPr>
        <p:spPr>
          <a:xfrm>
            <a:off x="651651" y="3258751"/>
            <a:ext cx="4995991" cy="2031325"/>
          </a:xfrm>
          <a:prstGeom prst="rect">
            <a:avLst/>
          </a:prstGeom>
          <a:noFill/>
        </p:spPr>
        <p:txBody>
          <a:bodyPr wrap="square" rtlCol="0">
            <a:spAutoFit/>
          </a:bodyPr>
          <a:lstStyle/>
          <a:p>
            <a:r>
              <a:rPr lang="en-US" b="1" dirty="0"/>
              <a:t>Reflection</a:t>
            </a:r>
            <a:r>
              <a:rPr lang="en-US" dirty="0"/>
              <a:t> is the change in direction of a </a:t>
            </a:r>
            <a:r>
              <a:rPr lang="en-US" dirty="0" err="1" smtClean="0"/>
              <a:t>wavefront</a:t>
            </a:r>
            <a:r>
              <a:rPr lang="en-US" dirty="0" smtClean="0"/>
              <a:t> at </a:t>
            </a:r>
            <a:r>
              <a:rPr lang="en-US" dirty="0"/>
              <a:t>an </a:t>
            </a:r>
            <a:r>
              <a:rPr lang="en-US" dirty="0" smtClean="0"/>
              <a:t>interface </a:t>
            </a:r>
            <a:r>
              <a:rPr lang="en-US" dirty="0"/>
              <a:t>between two different </a:t>
            </a:r>
            <a:r>
              <a:rPr lang="en-US" dirty="0" smtClean="0"/>
              <a:t>media </a:t>
            </a:r>
            <a:r>
              <a:rPr lang="en-US" dirty="0"/>
              <a:t>so that the </a:t>
            </a:r>
            <a:r>
              <a:rPr lang="en-US" dirty="0" err="1"/>
              <a:t>wavefront</a:t>
            </a:r>
            <a:r>
              <a:rPr lang="en-US" dirty="0"/>
              <a:t> returns into the medium from which it originated</a:t>
            </a:r>
            <a:r>
              <a:rPr lang="en-US" dirty="0" smtClean="0"/>
              <a:t>.</a:t>
            </a:r>
          </a:p>
          <a:p>
            <a:endParaRPr lang="en-US" dirty="0"/>
          </a:p>
          <a:p>
            <a:r>
              <a:rPr lang="en-US" dirty="0"/>
              <a:t>Common examples include the reflection of </a:t>
            </a:r>
            <a:r>
              <a:rPr lang="en-US" dirty="0" smtClean="0"/>
              <a:t>light, sound </a:t>
            </a:r>
            <a:r>
              <a:rPr lang="en-US" dirty="0"/>
              <a:t>and </a:t>
            </a:r>
            <a:r>
              <a:rPr lang="en-US" dirty="0" smtClean="0"/>
              <a:t>water waves. </a:t>
            </a:r>
            <a:endParaRPr lang="en-US" dirty="0"/>
          </a:p>
        </p:txBody>
      </p:sp>
      <p:pic>
        <p:nvPicPr>
          <p:cNvPr id="6" name="Picture 5"/>
          <p:cNvPicPr>
            <a:picLocks noChangeAspect="1"/>
          </p:cNvPicPr>
          <p:nvPr/>
        </p:nvPicPr>
        <p:blipFill>
          <a:blip r:embed="rId3"/>
          <a:stretch>
            <a:fillRect/>
          </a:stretch>
        </p:blipFill>
        <p:spPr>
          <a:xfrm>
            <a:off x="5778500" y="2560077"/>
            <a:ext cx="2146300" cy="2540000"/>
          </a:xfrm>
          <a:prstGeom prst="rect">
            <a:avLst/>
          </a:prstGeom>
        </p:spPr>
      </p:pic>
      <p:sp>
        <p:nvSpPr>
          <p:cNvPr id="7" name="TextBox 6"/>
          <p:cNvSpPr txBox="1"/>
          <p:nvPr/>
        </p:nvSpPr>
        <p:spPr>
          <a:xfrm>
            <a:off x="4728648" y="5133500"/>
            <a:ext cx="4277504" cy="1200329"/>
          </a:xfrm>
          <a:prstGeom prst="rect">
            <a:avLst/>
          </a:prstGeom>
          <a:noFill/>
        </p:spPr>
        <p:txBody>
          <a:bodyPr wrap="square" rtlCol="0">
            <a:spAutoFit/>
          </a:bodyPr>
          <a:lstStyle/>
          <a:p>
            <a:r>
              <a:rPr lang="en-US" dirty="0"/>
              <a:t>The </a:t>
            </a:r>
            <a:r>
              <a:rPr lang="en-US" i="1" dirty="0"/>
              <a:t>law of reflection</a:t>
            </a:r>
            <a:r>
              <a:rPr lang="en-US" dirty="0"/>
              <a:t> says that for </a:t>
            </a:r>
            <a:r>
              <a:rPr lang="en-US" dirty="0" smtClean="0"/>
              <a:t>specular reflection, the </a:t>
            </a:r>
            <a:r>
              <a:rPr lang="en-US" dirty="0"/>
              <a:t>angle at which the wave is incident on the surface equals the angle at which it is reflected.</a:t>
            </a:r>
          </a:p>
        </p:txBody>
      </p:sp>
    </p:spTree>
    <p:extLst>
      <p:ext uri="{BB962C8B-B14F-4D97-AF65-F5344CB8AC3E}">
        <p14:creationId xmlns:p14="http://schemas.microsoft.com/office/powerpoint/2010/main" val="29120417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pPr marL="400050" indent="-400050">
              <a:buAutoNum type="romanUcPeriod"/>
            </a:pPr>
            <a:r>
              <a:rPr lang="en-US" sz="2400" b="1" dirty="0" smtClean="0"/>
              <a:t>REFLECTION</a:t>
            </a:r>
          </a:p>
        </p:txBody>
      </p:sp>
      <p:sp>
        <p:nvSpPr>
          <p:cNvPr id="8" name="TextBox 7"/>
          <p:cNvSpPr txBox="1"/>
          <p:nvPr/>
        </p:nvSpPr>
        <p:spPr>
          <a:xfrm>
            <a:off x="1520519" y="5897496"/>
            <a:ext cx="6638207" cy="369332"/>
          </a:xfrm>
          <a:prstGeom prst="rect">
            <a:avLst/>
          </a:prstGeom>
          <a:noFill/>
        </p:spPr>
        <p:txBody>
          <a:bodyPr wrap="square" rtlCol="0">
            <a:spAutoFit/>
          </a:bodyPr>
          <a:lstStyle/>
          <a:p>
            <a:r>
              <a:rPr lang="en-US" dirty="0"/>
              <a:t>In geology, it is important in the study of </a:t>
            </a:r>
            <a:r>
              <a:rPr lang="en-US" b="1" i="1" dirty="0" smtClean="0"/>
              <a:t>seismic waves</a:t>
            </a:r>
            <a:r>
              <a:rPr lang="en-US" dirty="0" smtClean="0"/>
              <a:t>.</a:t>
            </a:r>
            <a:endParaRPr lang="en-US" dirty="0"/>
          </a:p>
        </p:txBody>
      </p:sp>
      <p:pic>
        <p:nvPicPr>
          <p:cNvPr id="9" name="Picture 8"/>
          <p:cNvPicPr>
            <a:picLocks noChangeAspect="1"/>
          </p:cNvPicPr>
          <p:nvPr/>
        </p:nvPicPr>
        <p:blipFill>
          <a:blip r:embed="rId3"/>
          <a:stretch>
            <a:fillRect/>
          </a:stretch>
        </p:blipFill>
        <p:spPr>
          <a:xfrm>
            <a:off x="2205588" y="3102263"/>
            <a:ext cx="4244086" cy="2562951"/>
          </a:xfrm>
          <a:prstGeom prst="rect">
            <a:avLst/>
          </a:prstGeom>
        </p:spPr>
      </p:pic>
    </p:spTree>
    <p:extLst>
      <p:ext uri="{BB962C8B-B14F-4D97-AF65-F5344CB8AC3E}">
        <p14:creationId xmlns:p14="http://schemas.microsoft.com/office/powerpoint/2010/main" val="293105253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r>
              <a:rPr lang="en-US" sz="2400" b="1" dirty="0" smtClean="0"/>
              <a:t>II.  REFRACTION</a:t>
            </a:r>
          </a:p>
        </p:txBody>
      </p:sp>
      <p:sp>
        <p:nvSpPr>
          <p:cNvPr id="4" name="TextBox 3"/>
          <p:cNvSpPr txBox="1"/>
          <p:nvPr/>
        </p:nvSpPr>
        <p:spPr>
          <a:xfrm>
            <a:off x="4063315" y="2939102"/>
            <a:ext cx="3703341" cy="2308324"/>
          </a:xfrm>
          <a:prstGeom prst="rect">
            <a:avLst/>
          </a:prstGeom>
          <a:noFill/>
        </p:spPr>
        <p:txBody>
          <a:bodyPr wrap="square" rtlCol="0">
            <a:spAutoFit/>
          </a:bodyPr>
          <a:lstStyle/>
          <a:p>
            <a:r>
              <a:rPr lang="en-US" b="1" i="1" dirty="0" smtClean="0"/>
              <a:t>Refraction </a:t>
            </a:r>
            <a:r>
              <a:rPr lang="en-US" dirty="0"/>
              <a:t>is the bending of the path of a light wave as it passes across the boundary separating two media. Refraction is </a:t>
            </a:r>
            <a:r>
              <a:rPr lang="en-US" dirty="0" smtClean="0"/>
              <a:t>caused by the change in speed experienced </a:t>
            </a:r>
            <a:r>
              <a:rPr lang="en-US" dirty="0"/>
              <a:t>by a wave when it changes </a:t>
            </a:r>
            <a:r>
              <a:rPr lang="en-US" dirty="0" smtClean="0"/>
              <a:t>from one medium to another.</a:t>
            </a:r>
            <a:endParaRPr lang="en-US" dirty="0"/>
          </a:p>
        </p:txBody>
      </p:sp>
      <p:pic>
        <p:nvPicPr>
          <p:cNvPr id="6" name="Picture 5"/>
          <p:cNvPicPr>
            <a:picLocks noChangeAspect="1"/>
          </p:cNvPicPr>
          <p:nvPr/>
        </p:nvPicPr>
        <p:blipFill>
          <a:blip r:embed="rId3"/>
          <a:stretch>
            <a:fillRect/>
          </a:stretch>
        </p:blipFill>
        <p:spPr>
          <a:xfrm>
            <a:off x="616771" y="2939102"/>
            <a:ext cx="2743200" cy="2400300"/>
          </a:xfrm>
          <a:prstGeom prst="rect">
            <a:avLst/>
          </a:prstGeom>
        </p:spPr>
      </p:pic>
    </p:spTree>
    <p:extLst>
      <p:ext uri="{BB962C8B-B14F-4D97-AF65-F5344CB8AC3E}">
        <p14:creationId xmlns:p14="http://schemas.microsoft.com/office/powerpoint/2010/main" val="411907274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r>
              <a:rPr lang="en-US" sz="2400" b="1" dirty="0" smtClean="0"/>
              <a:t>II.  REFRACTION</a:t>
            </a:r>
          </a:p>
        </p:txBody>
      </p:sp>
      <p:sp>
        <p:nvSpPr>
          <p:cNvPr id="4" name="TextBox 3"/>
          <p:cNvSpPr txBox="1"/>
          <p:nvPr/>
        </p:nvSpPr>
        <p:spPr>
          <a:xfrm>
            <a:off x="4063315" y="2939102"/>
            <a:ext cx="3703341" cy="2308324"/>
          </a:xfrm>
          <a:prstGeom prst="rect">
            <a:avLst/>
          </a:prstGeom>
          <a:noFill/>
        </p:spPr>
        <p:txBody>
          <a:bodyPr wrap="square" rtlCol="0">
            <a:spAutoFit/>
          </a:bodyPr>
          <a:lstStyle/>
          <a:p>
            <a:r>
              <a:rPr lang="en-US" b="1" i="1" dirty="0" smtClean="0"/>
              <a:t>Refraction </a:t>
            </a:r>
            <a:r>
              <a:rPr lang="en-US" dirty="0"/>
              <a:t>is the bending of the path of a light wave as it passes across the boundary separating two media. Refraction is </a:t>
            </a:r>
            <a:r>
              <a:rPr lang="en-US" dirty="0" smtClean="0"/>
              <a:t>caused by the change in speed experienced </a:t>
            </a:r>
            <a:r>
              <a:rPr lang="en-US" dirty="0"/>
              <a:t>by a wave when it changes </a:t>
            </a:r>
            <a:r>
              <a:rPr lang="en-US" dirty="0" smtClean="0"/>
              <a:t>from one medium to another.</a:t>
            </a:r>
            <a:endParaRPr lang="en-US" dirty="0"/>
          </a:p>
        </p:txBody>
      </p:sp>
      <p:pic>
        <p:nvPicPr>
          <p:cNvPr id="6" name="Picture 5"/>
          <p:cNvPicPr>
            <a:picLocks noChangeAspect="1"/>
          </p:cNvPicPr>
          <p:nvPr/>
        </p:nvPicPr>
        <p:blipFill>
          <a:blip r:embed="rId3"/>
          <a:stretch>
            <a:fillRect/>
          </a:stretch>
        </p:blipFill>
        <p:spPr>
          <a:xfrm>
            <a:off x="616771" y="2939102"/>
            <a:ext cx="2743200" cy="2400300"/>
          </a:xfrm>
          <a:prstGeom prst="rect">
            <a:avLst/>
          </a:prstGeom>
        </p:spPr>
      </p:pic>
      <p:sp>
        <p:nvSpPr>
          <p:cNvPr id="7" name="TextBox 6"/>
          <p:cNvSpPr txBox="1"/>
          <p:nvPr/>
        </p:nvSpPr>
        <p:spPr>
          <a:xfrm>
            <a:off x="200508" y="5798906"/>
            <a:ext cx="8688679" cy="646331"/>
          </a:xfrm>
          <a:prstGeom prst="rect">
            <a:avLst/>
          </a:prstGeom>
          <a:noFill/>
        </p:spPr>
        <p:txBody>
          <a:bodyPr wrap="square" rtlCol="0">
            <a:spAutoFit/>
          </a:bodyPr>
          <a:lstStyle/>
          <a:p>
            <a:r>
              <a:rPr lang="en-US" dirty="0" smtClean="0"/>
              <a:t>The speed of a wave depends on the medium in which it is in.  The property of a medium that relates to a wave’s speed is called the </a:t>
            </a:r>
            <a:r>
              <a:rPr lang="en-US" b="1" i="1" dirty="0" smtClean="0"/>
              <a:t>INDEX OF REFRACTION</a:t>
            </a:r>
            <a:r>
              <a:rPr lang="en-US" dirty="0" smtClean="0"/>
              <a:t>.</a:t>
            </a:r>
            <a:endParaRPr lang="en-US" dirty="0"/>
          </a:p>
        </p:txBody>
      </p:sp>
    </p:spTree>
    <p:extLst>
      <p:ext uri="{BB962C8B-B14F-4D97-AF65-F5344CB8AC3E}">
        <p14:creationId xmlns:p14="http://schemas.microsoft.com/office/powerpoint/2010/main" val="321719547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461665"/>
          </a:xfrm>
          <a:prstGeom prst="rect">
            <a:avLst/>
          </a:prstGeom>
          <a:noFill/>
        </p:spPr>
        <p:txBody>
          <a:bodyPr wrap="square" rtlCol="0">
            <a:spAutoFit/>
          </a:bodyPr>
          <a:lstStyle/>
          <a:p>
            <a:r>
              <a:rPr lang="en-US" sz="2400" b="1" dirty="0" smtClean="0"/>
              <a:t>II.  REFRACTION</a:t>
            </a:r>
          </a:p>
        </p:txBody>
      </p:sp>
      <p:pic>
        <p:nvPicPr>
          <p:cNvPr id="8" name="Picture 7"/>
          <p:cNvPicPr>
            <a:picLocks noChangeAspect="1"/>
          </p:cNvPicPr>
          <p:nvPr/>
        </p:nvPicPr>
        <p:blipFill>
          <a:blip r:embed="rId3"/>
          <a:stretch>
            <a:fillRect/>
          </a:stretch>
        </p:blipFill>
        <p:spPr>
          <a:xfrm>
            <a:off x="1784295" y="3014654"/>
            <a:ext cx="4953000" cy="3289300"/>
          </a:xfrm>
          <a:prstGeom prst="rect">
            <a:avLst/>
          </a:prstGeom>
        </p:spPr>
      </p:pic>
    </p:spTree>
    <p:extLst>
      <p:ext uri="{BB962C8B-B14F-4D97-AF65-F5344CB8AC3E}">
        <p14:creationId xmlns:p14="http://schemas.microsoft.com/office/powerpoint/2010/main" val="413674636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738664"/>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WAVE PROPERTIES</a:t>
            </a:r>
            <a:endParaRPr lang="en-US" b="1" dirty="0">
              <a:solidFill>
                <a:srgbClr val="FFFF00"/>
              </a:solidFill>
            </a:endParaRPr>
          </a:p>
        </p:txBody>
      </p:sp>
      <p:sp>
        <p:nvSpPr>
          <p:cNvPr id="3" name="TextBox 2"/>
          <p:cNvSpPr txBox="1"/>
          <p:nvPr/>
        </p:nvSpPr>
        <p:spPr>
          <a:xfrm>
            <a:off x="2740276" y="2406463"/>
            <a:ext cx="3709398" cy="1200328"/>
          </a:xfrm>
          <a:prstGeom prst="rect">
            <a:avLst/>
          </a:prstGeom>
          <a:noFill/>
        </p:spPr>
        <p:txBody>
          <a:bodyPr wrap="square" rtlCol="0">
            <a:spAutoFit/>
          </a:bodyPr>
          <a:lstStyle/>
          <a:p>
            <a:pPr marL="514350" indent="-514350">
              <a:buAutoNum type="romanUcPeriod" startAt="2"/>
            </a:pPr>
            <a:r>
              <a:rPr lang="en-US" sz="2400" b="1" dirty="0" smtClean="0"/>
              <a:t>REFRACTION</a:t>
            </a:r>
          </a:p>
          <a:p>
            <a:endParaRPr lang="en-US" sz="2400" b="1" dirty="0"/>
          </a:p>
          <a:p>
            <a:r>
              <a:rPr lang="en-US" sz="2400" b="1" dirty="0" smtClean="0"/>
              <a:t>     SNELL’S LAW</a:t>
            </a:r>
          </a:p>
        </p:txBody>
      </p:sp>
      <p:pic>
        <p:nvPicPr>
          <p:cNvPr id="4" name="Picture 3"/>
          <p:cNvPicPr>
            <a:picLocks noChangeAspect="1"/>
          </p:cNvPicPr>
          <p:nvPr/>
        </p:nvPicPr>
        <p:blipFill>
          <a:blip r:embed="rId3"/>
          <a:stretch>
            <a:fillRect/>
          </a:stretch>
        </p:blipFill>
        <p:spPr>
          <a:xfrm>
            <a:off x="1610823" y="3745951"/>
            <a:ext cx="5390248" cy="2351942"/>
          </a:xfrm>
          <a:prstGeom prst="rect">
            <a:avLst/>
          </a:prstGeom>
        </p:spPr>
      </p:pic>
    </p:spTree>
    <p:extLst>
      <p:ext uri="{BB962C8B-B14F-4D97-AF65-F5344CB8AC3E}">
        <p14:creationId xmlns:p14="http://schemas.microsoft.com/office/powerpoint/2010/main" val="97165199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1988371" y="1376605"/>
            <a:ext cx="3926615" cy="1015663"/>
          </a:xfrm>
          <a:prstGeom prst="rect">
            <a:avLst/>
          </a:prstGeom>
          <a:noFill/>
        </p:spPr>
        <p:txBody>
          <a:bodyPr wrap="square" rtlCol="0">
            <a:spAutoFit/>
          </a:bodyPr>
          <a:lstStyle/>
          <a:p>
            <a:r>
              <a:rPr lang="en-US" sz="2400" dirty="0" smtClean="0"/>
              <a:t>   BASIC </a:t>
            </a:r>
            <a:r>
              <a:rPr lang="en-US" sz="2400" dirty="0" smtClean="0"/>
              <a:t>WAVE </a:t>
            </a:r>
            <a:r>
              <a:rPr lang="en-US" sz="2400" dirty="0" smtClean="0"/>
              <a:t>THEORY</a:t>
            </a:r>
            <a:endParaRPr lang="en-US" dirty="0" smtClean="0"/>
          </a:p>
          <a:p>
            <a:r>
              <a:rPr lang="en-US" dirty="0"/>
              <a:t> </a:t>
            </a:r>
            <a:r>
              <a:rPr lang="en-US" dirty="0" smtClean="0"/>
              <a:t>                 </a:t>
            </a:r>
            <a:r>
              <a:rPr lang="en-US" dirty="0" smtClean="0">
                <a:solidFill>
                  <a:srgbClr val="FFFF00"/>
                </a:solidFill>
              </a:rPr>
              <a:t>SNELL’S LAW</a:t>
            </a:r>
          </a:p>
          <a:p>
            <a:r>
              <a:rPr lang="en-US" b="1" dirty="0" smtClean="0">
                <a:solidFill>
                  <a:srgbClr val="FFFF00"/>
                </a:solidFill>
              </a:rPr>
              <a:t>     APPLIED TO SEISMOLOGY</a:t>
            </a:r>
            <a:endParaRPr lang="en-US" b="1" dirty="0">
              <a:solidFill>
                <a:srgbClr val="FFFF00"/>
              </a:solidFill>
            </a:endParaRPr>
          </a:p>
        </p:txBody>
      </p:sp>
      <p:pic>
        <p:nvPicPr>
          <p:cNvPr id="3" name="Picture 2"/>
          <p:cNvPicPr>
            <a:picLocks noChangeAspect="1"/>
          </p:cNvPicPr>
          <p:nvPr/>
        </p:nvPicPr>
        <p:blipFill>
          <a:blip r:embed="rId3"/>
          <a:stretch>
            <a:fillRect/>
          </a:stretch>
        </p:blipFill>
        <p:spPr>
          <a:xfrm>
            <a:off x="1517328" y="2482923"/>
            <a:ext cx="5829300" cy="3746500"/>
          </a:xfrm>
          <a:prstGeom prst="rect">
            <a:avLst/>
          </a:prstGeom>
        </p:spPr>
      </p:pic>
    </p:spTree>
    <p:extLst>
      <p:ext uri="{BB962C8B-B14F-4D97-AF65-F5344CB8AC3E}">
        <p14:creationId xmlns:p14="http://schemas.microsoft.com/office/powerpoint/2010/main" val="385202473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endParaRPr lang="en-US" sz="1600" b="1" dirty="0"/>
          </a:p>
        </p:txBody>
      </p:sp>
    </p:spTree>
    <p:extLst>
      <p:ext uri="{BB962C8B-B14F-4D97-AF65-F5344CB8AC3E}">
        <p14:creationId xmlns:p14="http://schemas.microsoft.com/office/powerpoint/2010/main" val="62202809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1988371" y="3459290"/>
            <a:ext cx="4628393" cy="369332"/>
          </a:xfrm>
          <a:prstGeom prst="rect">
            <a:avLst/>
          </a:prstGeom>
          <a:noFill/>
        </p:spPr>
        <p:txBody>
          <a:bodyPr wrap="square" rtlCol="0">
            <a:spAutoFit/>
          </a:bodyPr>
          <a:lstStyle/>
          <a:p>
            <a:r>
              <a:rPr lang="en-US" dirty="0" smtClean="0"/>
              <a:t>Now, let’s look at waves </a:t>
            </a:r>
            <a:r>
              <a:rPr lang="en-US" b="1" i="1" dirty="0" smtClean="0">
                <a:solidFill>
                  <a:srgbClr val="FFFF00"/>
                </a:solidFill>
              </a:rPr>
              <a:t>inside</a:t>
            </a:r>
            <a:r>
              <a:rPr lang="en-US" dirty="0" smtClean="0"/>
              <a:t> the Earth.</a:t>
            </a:r>
            <a:endParaRPr lang="en-US" dirty="0"/>
          </a:p>
        </p:txBody>
      </p:sp>
    </p:spTree>
    <p:extLst>
      <p:ext uri="{BB962C8B-B14F-4D97-AF65-F5344CB8AC3E}">
        <p14:creationId xmlns:p14="http://schemas.microsoft.com/office/powerpoint/2010/main" val="198346743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4" name="Picture 3"/>
          <p:cNvPicPr>
            <a:picLocks noChangeAspect="1"/>
          </p:cNvPicPr>
          <p:nvPr/>
        </p:nvPicPr>
        <p:blipFill>
          <a:blip r:embed="rId3"/>
          <a:stretch>
            <a:fillRect/>
          </a:stretch>
        </p:blipFill>
        <p:spPr>
          <a:xfrm>
            <a:off x="574865" y="1780738"/>
            <a:ext cx="4781916" cy="3466686"/>
          </a:xfrm>
          <a:prstGeom prst="rect">
            <a:avLst/>
          </a:prstGeom>
        </p:spPr>
      </p:pic>
      <p:sp>
        <p:nvSpPr>
          <p:cNvPr id="5" name="TextBox 4"/>
          <p:cNvSpPr txBox="1"/>
          <p:nvPr/>
        </p:nvSpPr>
        <p:spPr>
          <a:xfrm>
            <a:off x="5764605" y="1955251"/>
            <a:ext cx="2556477" cy="2308324"/>
          </a:xfrm>
          <a:prstGeom prst="rect">
            <a:avLst/>
          </a:prstGeom>
          <a:noFill/>
        </p:spPr>
        <p:txBody>
          <a:bodyPr wrap="square" rtlCol="0">
            <a:spAutoFit/>
          </a:bodyPr>
          <a:lstStyle/>
          <a:p>
            <a:r>
              <a:rPr lang="en-US" dirty="0" smtClean="0"/>
              <a:t>First, recall that the interior of the Earth consists of layers, the major layers being the crust, the mantle (upper and lower), and the core (inner and outer).</a:t>
            </a:r>
            <a:endParaRPr lang="en-US" dirty="0"/>
          </a:p>
        </p:txBody>
      </p:sp>
    </p:spTree>
    <p:extLst>
      <p:ext uri="{BB962C8B-B14F-4D97-AF65-F5344CB8AC3E}">
        <p14:creationId xmlns:p14="http://schemas.microsoft.com/office/powerpoint/2010/main" val="53018612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4" name="Picture 3"/>
          <p:cNvPicPr>
            <a:picLocks noChangeAspect="1"/>
          </p:cNvPicPr>
          <p:nvPr/>
        </p:nvPicPr>
        <p:blipFill>
          <a:blip r:embed="rId3"/>
          <a:stretch>
            <a:fillRect/>
          </a:stretch>
        </p:blipFill>
        <p:spPr>
          <a:xfrm>
            <a:off x="574865" y="1780738"/>
            <a:ext cx="4781916" cy="3466686"/>
          </a:xfrm>
          <a:prstGeom prst="rect">
            <a:avLst/>
          </a:prstGeom>
        </p:spPr>
      </p:pic>
      <p:sp>
        <p:nvSpPr>
          <p:cNvPr id="5" name="TextBox 4"/>
          <p:cNvSpPr txBox="1"/>
          <p:nvPr/>
        </p:nvSpPr>
        <p:spPr>
          <a:xfrm>
            <a:off x="5764605" y="1955251"/>
            <a:ext cx="2556477" cy="3693319"/>
          </a:xfrm>
          <a:prstGeom prst="rect">
            <a:avLst/>
          </a:prstGeom>
          <a:noFill/>
        </p:spPr>
        <p:txBody>
          <a:bodyPr wrap="square" rtlCol="0">
            <a:spAutoFit/>
          </a:bodyPr>
          <a:lstStyle/>
          <a:p>
            <a:r>
              <a:rPr lang="en-US" dirty="0" smtClean="0"/>
              <a:t>First, recall that the interior of the Earth consists of layers, the major layers being the crust, the mantle (upper and lower), and the core (inner and outer).</a:t>
            </a:r>
          </a:p>
          <a:p>
            <a:endParaRPr lang="en-US" dirty="0"/>
          </a:p>
          <a:p>
            <a:r>
              <a:rPr lang="en-US" dirty="0" smtClean="0"/>
              <a:t>The center of the Earth (the inner core) is solid, while the outer core is molten (liquid).</a:t>
            </a:r>
            <a:endParaRPr lang="en-US" dirty="0"/>
          </a:p>
        </p:txBody>
      </p:sp>
    </p:spTree>
    <p:extLst>
      <p:ext uri="{BB962C8B-B14F-4D97-AF65-F5344CB8AC3E}">
        <p14:creationId xmlns:p14="http://schemas.microsoft.com/office/powerpoint/2010/main" val="295004810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4" name="Picture 3"/>
          <p:cNvPicPr>
            <a:picLocks noChangeAspect="1"/>
          </p:cNvPicPr>
          <p:nvPr/>
        </p:nvPicPr>
        <p:blipFill>
          <a:blip r:embed="rId3"/>
          <a:stretch>
            <a:fillRect/>
          </a:stretch>
        </p:blipFill>
        <p:spPr>
          <a:xfrm>
            <a:off x="574865" y="1780738"/>
            <a:ext cx="4781916" cy="3466686"/>
          </a:xfrm>
          <a:prstGeom prst="rect">
            <a:avLst/>
          </a:prstGeom>
        </p:spPr>
      </p:pic>
      <p:sp>
        <p:nvSpPr>
          <p:cNvPr id="5" name="TextBox 4"/>
          <p:cNvSpPr txBox="1"/>
          <p:nvPr/>
        </p:nvSpPr>
        <p:spPr>
          <a:xfrm>
            <a:off x="5764605" y="1955251"/>
            <a:ext cx="2556477" cy="3693319"/>
          </a:xfrm>
          <a:prstGeom prst="rect">
            <a:avLst/>
          </a:prstGeom>
          <a:noFill/>
        </p:spPr>
        <p:txBody>
          <a:bodyPr wrap="square" rtlCol="0">
            <a:spAutoFit/>
          </a:bodyPr>
          <a:lstStyle/>
          <a:p>
            <a:r>
              <a:rPr lang="en-US" dirty="0" smtClean="0"/>
              <a:t>First, recall that the interior of the Earth consists of layers, the major layers being the crust, the mantle (upper and lower), and the core (inner and outer).</a:t>
            </a:r>
          </a:p>
          <a:p>
            <a:endParaRPr lang="en-US" dirty="0"/>
          </a:p>
          <a:p>
            <a:r>
              <a:rPr lang="en-US" dirty="0" smtClean="0"/>
              <a:t>The center of the Earth (the inner core) is solid, while the outer core is molten (liquid).</a:t>
            </a:r>
            <a:endParaRPr lang="en-US" dirty="0"/>
          </a:p>
        </p:txBody>
      </p:sp>
      <p:sp>
        <p:nvSpPr>
          <p:cNvPr id="3" name="TextBox 2"/>
          <p:cNvSpPr txBox="1"/>
          <p:nvPr/>
        </p:nvSpPr>
        <p:spPr>
          <a:xfrm>
            <a:off x="457200" y="5982733"/>
            <a:ext cx="8231480" cy="646331"/>
          </a:xfrm>
          <a:prstGeom prst="rect">
            <a:avLst/>
          </a:prstGeom>
          <a:noFill/>
        </p:spPr>
        <p:txBody>
          <a:bodyPr wrap="square" rtlCol="0">
            <a:spAutoFit/>
          </a:bodyPr>
          <a:lstStyle/>
          <a:p>
            <a:r>
              <a:rPr lang="en-US" dirty="0" smtClean="0"/>
              <a:t>Also recall that the crust (the surface to a hundred or so kilometers down), consist of rigid “plates” that are subject to motions in the upper </a:t>
            </a:r>
            <a:r>
              <a:rPr lang="en-US" dirty="0" err="1" smtClean="0"/>
              <a:t>mantlle</a:t>
            </a:r>
            <a:r>
              <a:rPr lang="en-US" dirty="0" smtClean="0"/>
              <a:t>.</a:t>
            </a:r>
            <a:endParaRPr lang="en-US" dirty="0"/>
          </a:p>
        </p:txBody>
      </p:sp>
    </p:spTree>
    <p:extLst>
      <p:ext uri="{BB962C8B-B14F-4D97-AF65-F5344CB8AC3E}">
        <p14:creationId xmlns:p14="http://schemas.microsoft.com/office/powerpoint/2010/main" val="78833337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918995" y="1938539"/>
            <a:ext cx="7619304" cy="2308324"/>
          </a:xfrm>
          <a:prstGeom prst="rect">
            <a:avLst/>
          </a:prstGeom>
          <a:noFill/>
        </p:spPr>
        <p:txBody>
          <a:bodyPr wrap="square" rtlCol="0">
            <a:spAutoFit/>
          </a:bodyPr>
          <a:lstStyle/>
          <a:p>
            <a:r>
              <a:rPr lang="en-US" dirty="0" smtClean="0"/>
              <a:t>Seismologists get information about the Earth’s interior from EARTHQUAKES.  </a:t>
            </a:r>
            <a:endParaRPr lang="en-US" dirty="0"/>
          </a:p>
          <a:p>
            <a:endParaRPr lang="en-US" dirty="0" smtClean="0"/>
          </a:p>
          <a:p>
            <a:r>
              <a:rPr lang="en-US" dirty="0" smtClean="0"/>
              <a:t>Earthquakes occur when (tectonic) plates on the surface slide over one another.  From this, we can study the motions beneath the crust.</a:t>
            </a:r>
          </a:p>
          <a:p>
            <a:endParaRPr lang="en-US" dirty="0"/>
          </a:p>
          <a:p>
            <a:endParaRPr lang="en-US" dirty="0" smtClean="0"/>
          </a:p>
          <a:p>
            <a:r>
              <a:rPr lang="en-US" dirty="0"/>
              <a:t>	</a:t>
            </a:r>
            <a:r>
              <a:rPr lang="en-US" dirty="0" smtClean="0"/>
              <a:t>					click on the image</a:t>
            </a:r>
            <a:endParaRPr lang="en-US" dirty="0"/>
          </a:p>
        </p:txBody>
      </p:sp>
      <p:pic>
        <p:nvPicPr>
          <p:cNvPr id="8" name="15520993-socalorange-small.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79541" y="3492327"/>
            <a:ext cx="4064000" cy="3048000"/>
          </a:xfrm>
          <a:prstGeom prst="rect">
            <a:avLst/>
          </a:prstGeom>
        </p:spPr>
      </p:pic>
    </p:spTree>
    <p:extLst>
      <p:ext uri="{BB962C8B-B14F-4D97-AF65-F5344CB8AC3E}">
        <p14:creationId xmlns:p14="http://schemas.microsoft.com/office/powerpoint/2010/main" val="249371248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457200" y="1615373"/>
            <a:ext cx="8381861" cy="830997"/>
          </a:xfrm>
          <a:prstGeom prst="rect">
            <a:avLst/>
          </a:prstGeom>
          <a:noFill/>
        </p:spPr>
        <p:txBody>
          <a:bodyPr wrap="square" rtlCol="0">
            <a:spAutoFit/>
          </a:bodyPr>
          <a:lstStyle/>
          <a:p>
            <a:r>
              <a:rPr lang="en-US" sz="2400" dirty="0"/>
              <a:t>There are three certain types of waves that are involved in an </a:t>
            </a:r>
            <a:r>
              <a:rPr lang="en-US" sz="2400" dirty="0" smtClean="0"/>
              <a:t>earthquake.  Let’s look at two of them.</a:t>
            </a:r>
            <a:r>
              <a:rPr lang="en-US" sz="2400" b="1" dirty="0" smtClean="0">
                <a:solidFill>
                  <a:srgbClr val="FFFF00"/>
                </a:solidFill>
              </a:rPr>
              <a:t> P </a:t>
            </a:r>
            <a:r>
              <a:rPr lang="en-US" sz="2400" dirty="0" smtClean="0"/>
              <a:t>and </a:t>
            </a:r>
            <a:r>
              <a:rPr lang="en-US" sz="2400" b="1" dirty="0" smtClean="0">
                <a:solidFill>
                  <a:srgbClr val="FFFF00"/>
                </a:solidFill>
              </a:rPr>
              <a:t>S</a:t>
            </a:r>
            <a:r>
              <a:rPr lang="en-US" sz="2400" dirty="0" smtClean="0"/>
              <a:t> waves.</a:t>
            </a:r>
            <a:endParaRPr lang="en-US" sz="2400" dirty="0"/>
          </a:p>
        </p:txBody>
      </p:sp>
      <p:pic>
        <p:nvPicPr>
          <p:cNvPr id="3" name="Picture 2"/>
          <p:cNvPicPr>
            <a:picLocks noChangeAspect="1"/>
          </p:cNvPicPr>
          <p:nvPr/>
        </p:nvPicPr>
        <p:blipFill>
          <a:blip r:embed="rId3"/>
          <a:stretch>
            <a:fillRect/>
          </a:stretch>
        </p:blipFill>
        <p:spPr>
          <a:xfrm>
            <a:off x="902843" y="2446370"/>
            <a:ext cx="7021957" cy="3468057"/>
          </a:xfrm>
          <a:prstGeom prst="rect">
            <a:avLst/>
          </a:prstGeom>
        </p:spPr>
      </p:pic>
      <p:sp>
        <p:nvSpPr>
          <p:cNvPr id="4" name="TextBox 3"/>
          <p:cNvSpPr txBox="1"/>
          <p:nvPr/>
        </p:nvSpPr>
        <p:spPr>
          <a:xfrm>
            <a:off x="2589895" y="5981273"/>
            <a:ext cx="3408636" cy="523220"/>
          </a:xfrm>
          <a:prstGeom prst="rect">
            <a:avLst/>
          </a:prstGeom>
          <a:noFill/>
        </p:spPr>
        <p:txBody>
          <a:bodyPr wrap="square" rtlCol="0">
            <a:spAutoFit/>
          </a:bodyPr>
          <a:lstStyle/>
          <a:p>
            <a:r>
              <a:rPr lang="en-US" sz="2800" b="1" i="1" dirty="0" smtClean="0">
                <a:solidFill>
                  <a:srgbClr val="FFFF00"/>
                </a:solidFill>
              </a:rPr>
              <a:t>LOOK FAMILIAR?</a:t>
            </a:r>
            <a:endParaRPr lang="en-US" sz="2800" b="1" i="1" dirty="0">
              <a:solidFill>
                <a:srgbClr val="FFFF00"/>
              </a:solidFill>
            </a:endParaRPr>
          </a:p>
        </p:txBody>
      </p:sp>
      <p:sp>
        <p:nvSpPr>
          <p:cNvPr id="5" name="TextBox 4"/>
          <p:cNvSpPr txBox="1"/>
          <p:nvPr/>
        </p:nvSpPr>
        <p:spPr>
          <a:xfrm>
            <a:off x="0" y="3351923"/>
            <a:ext cx="1253175" cy="461665"/>
          </a:xfrm>
          <a:prstGeom prst="rect">
            <a:avLst/>
          </a:prstGeom>
          <a:noFill/>
        </p:spPr>
        <p:txBody>
          <a:bodyPr wrap="square" rtlCol="0">
            <a:spAutoFit/>
          </a:bodyPr>
          <a:lstStyle/>
          <a:p>
            <a:r>
              <a:rPr lang="en-US" sz="1200" b="1" dirty="0" smtClean="0">
                <a:solidFill>
                  <a:srgbClr val="FFFF00"/>
                </a:solidFill>
              </a:rPr>
              <a:t>“Pressure”</a:t>
            </a:r>
          </a:p>
          <a:p>
            <a:r>
              <a:rPr lang="en-US" sz="1200" b="1" dirty="0">
                <a:solidFill>
                  <a:srgbClr val="FFFF00"/>
                </a:solidFill>
              </a:rPr>
              <a:t>a</a:t>
            </a:r>
            <a:r>
              <a:rPr lang="en-US" sz="1200" b="1" dirty="0" smtClean="0">
                <a:solidFill>
                  <a:srgbClr val="FFFF00"/>
                </a:solidFill>
              </a:rPr>
              <a:t>ka, Primary</a:t>
            </a:r>
            <a:endParaRPr lang="en-US" sz="1200" b="1" dirty="0">
              <a:solidFill>
                <a:srgbClr val="FFFF00"/>
              </a:solidFill>
            </a:endParaRPr>
          </a:p>
        </p:txBody>
      </p:sp>
      <p:sp>
        <p:nvSpPr>
          <p:cNvPr id="9" name="TextBox 8"/>
          <p:cNvSpPr txBox="1"/>
          <p:nvPr/>
        </p:nvSpPr>
        <p:spPr>
          <a:xfrm>
            <a:off x="0" y="4740977"/>
            <a:ext cx="1487101" cy="461665"/>
          </a:xfrm>
          <a:prstGeom prst="rect">
            <a:avLst/>
          </a:prstGeom>
          <a:noFill/>
        </p:spPr>
        <p:txBody>
          <a:bodyPr wrap="square" rtlCol="0">
            <a:spAutoFit/>
          </a:bodyPr>
          <a:lstStyle/>
          <a:p>
            <a:r>
              <a:rPr lang="en-US" sz="1200" b="1" dirty="0" smtClean="0">
                <a:solidFill>
                  <a:srgbClr val="FFFF00"/>
                </a:solidFill>
              </a:rPr>
              <a:t> “ Shear”</a:t>
            </a:r>
          </a:p>
          <a:p>
            <a:r>
              <a:rPr lang="en-US" sz="1200" b="1" dirty="0">
                <a:solidFill>
                  <a:srgbClr val="FFFF00"/>
                </a:solidFill>
              </a:rPr>
              <a:t>a</a:t>
            </a:r>
            <a:r>
              <a:rPr lang="en-US" sz="1200" b="1" dirty="0" smtClean="0">
                <a:solidFill>
                  <a:srgbClr val="FFFF00"/>
                </a:solidFill>
              </a:rPr>
              <a:t>ka, Secondary</a:t>
            </a:r>
            <a:endParaRPr lang="en-US" sz="1200" b="1" dirty="0">
              <a:solidFill>
                <a:srgbClr val="FFFF00"/>
              </a:solidFill>
            </a:endParaRPr>
          </a:p>
        </p:txBody>
      </p:sp>
    </p:spTree>
    <p:extLst>
      <p:ext uri="{BB962C8B-B14F-4D97-AF65-F5344CB8AC3E}">
        <p14:creationId xmlns:p14="http://schemas.microsoft.com/office/powerpoint/2010/main" val="414880373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457200" y="1615373"/>
            <a:ext cx="8381861" cy="830997"/>
          </a:xfrm>
          <a:prstGeom prst="rect">
            <a:avLst/>
          </a:prstGeom>
          <a:noFill/>
        </p:spPr>
        <p:txBody>
          <a:bodyPr wrap="square" rtlCol="0">
            <a:spAutoFit/>
          </a:bodyPr>
          <a:lstStyle/>
          <a:p>
            <a:r>
              <a:rPr lang="en-US" sz="2400" b="1" dirty="0" smtClean="0">
                <a:solidFill>
                  <a:srgbClr val="FFFF00"/>
                </a:solidFill>
              </a:rPr>
              <a:t>P </a:t>
            </a:r>
            <a:r>
              <a:rPr lang="en-US" sz="2400" dirty="0" smtClean="0"/>
              <a:t>and </a:t>
            </a:r>
            <a:r>
              <a:rPr lang="en-US" sz="2400" b="1" dirty="0" smtClean="0">
                <a:solidFill>
                  <a:srgbClr val="FFFF00"/>
                </a:solidFill>
              </a:rPr>
              <a:t>S</a:t>
            </a:r>
            <a:r>
              <a:rPr lang="en-US" sz="2400" dirty="0" smtClean="0"/>
              <a:t> waves are also classified as </a:t>
            </a:r>
            <a:r>
              <a:rPr lang="en-US" sz="2400" b="1" i="1" dirty="0" smtClean="0">
                <a:solidFill>
                  <a:srgbClr val="FFFF00"/>
                </a:solidFill>
              </a:rPr>
              <a:t>BODY WAVES</a:t>
            </a:r>
            <a:r>
              <a:rPr lang="en-US" sz="2400" dirty="0" smtClean="0"/>
              <a:t>, since they travel through the interior of the earth.</a:t>
            </a:r>
            <a:endParaRPr lang="en-US" sz="2400" dirty="0"/>
          </a:p>
        </p:txBody>
      </p:sp>
      <p:pic>
        <p:nvPicPr>
          <p:cNvPr id="3" name="Picture 2"/>
          <p:cNvPicPr>
            <a:picLocks noChangeAspect="1"/>
          </p:cNvPicPr>
          <p:nvPr/>
        </p:nvPicPr>
        <p:blipFill>
          <a:blip r:embed="rId3"/>
          <a:stretch>
            <a:fillRect/>
          </a:stretch>
        </p:blipFill>
        <p:spPr>
          <a:xfrm>
            <a:off x="902843" y="2446370"/>
            <a:ext cx="7021957" cy="3468057"/>
          </a:xfrm>
          <a:prstGeom prst="rect">
            <a:avLst/>
          </a:prstGeom>
        </p:spPr>
      </p:pic>
      <p:sp>
        <p:nvSpPr>
          <p:cNvPr id="4" name="TextBox 3"/>
          <p:cNvSpPr txBox="1"/>
          <p:nvPr/>
        </p:nvSpPr>
        <p:spPr>
          <a:xfrm>
            <a:off x="2589895" y="5981273"/>
            <a:ext cx="3408636" cy="523220"/>
          </a:xfrm>
          <a:prstGeom prst="rect">
            <a:avLst/>
          </a:prstGeom>
          <a:noFill/>
        </p:spPr>
        <p:txBody>
          <a:bodyPr wrap="square" rtlCol="0">
            <a:spAutoFit/>
          </a:bodyPr>
          <a:lstStyle/>
          <a:p>
            <a:r>
              <a:rPr lang="en-US" sz="2800" b="1" i="1" dirty="0" smtClean="0">
                <a:solidFill>
                  <a:srgbClr val="FFFF00"/>
                </a:solidFill>
              </a:rPr>
              <a:t>LOOK FAMILIAR?</a:t>
            </a:r>
            <a:endParaRPr lang="en-US" sz="2800" b="1" i="1" dirty="0">
              <a:solidFill>
                <a:srgbClr val="FFFF00"/>
              </a:solidFill>
            </a:endParaRPr>
          </a:p>
        </p:txBody>
      </p:sp>
      <p:sp>
        <p:nvSpPr>
          <p:cNvPr id="5" name="TextBox 4"/>
          <p:cNvSpPr txBox="1"/>
          <p:nvPr/>
        </p:nvSpPr>
        <p:spPr>
          <a:xfrm>
            <a:off x="0" y="3351923"/>
            <a:ext cx="1253175" cy="461665"/>
          </a:xfrm>
          <a:prstGeom prst="rect">
            <a:avLst/>
          </a:prstGeom>
          <a:noFill/>
        </p:spPr>
        <p:txBody>
          <a:bodyPr wrap="square" rtlCol="0">
            <a:spAutoFit/>
          </a:bodyPr>
          <a:lstStyle/>
          <a:p>
            <a:r>
              <a:rPr lang="en-US" sz="1200" b="1" dirty="0" smtClean="0">
                <a:solidFill>
                  <a:srgbClr val="FFFF00"/>
                </a:solidFill>
              </a:rPr>
              <a:t>“Pressure”</a:t>
            </a:r>
          </a:p>
          <a:p>
            <a:r>
              <a:rPr lang="en-US" sz="1200" b="1" dirty="0">
                <a:solidFill>
                  <a:srgbClr val="FFFF00"/>
                </a:solidFill>
              </a:rPr>
              <a:t>a</a:t>
            </a:r>
            <a:r>
              <a:rPr lang="en-US" sz="1200" b="1" dirty="0" smtClean="0">
                <a:solidFill>
                  <a:srgbClr val="FFFF00"/>
                </a:solidFill>
              </a:rPr>
              <a:t>ka, Primary</a:t>
            </a:r>
            <a:endParaRPr lang="en-US" sz="1200" b="1" dirty="0">
              <a:solidFill>
                <a:srgbClr val="FFFF00"/>
              </a:solidFill>
            </a:endParaRPr>
          </a:p>
        </p:txBody>
      </p:sp>
      <p:sp>
        <p:nvSpPr>
          <p:cNvPr id="9" name="TextBox 8"/>
          <p:cNvSpPr txBox="1"/>
          <p:nvPr/>
        </p:nvSpPr>
        <p:spPr>
          <a:xfrm>
            <a:off x="0" y="4740977"/>
            <a:ext cx="1487101" cy="461665"/>
          </a:xfrm>
          <a:prstGeom prst="rect">
            <a:avLst/>
          </a:prstGeom>
          <a:noFill/>
        </p:spPr>
        <p:txBody>
          <a:bodyPr wrap="square" rtlCol="0">
            <a:spAutoFit/>
          </a:bodyPr>
          <a:lstStyle/>
          <a:p>
            <a:r>
              <a:rPr lang="en-US" sz="1200" b="1" dirty="0" smtClean="0">
                <a:solidFill>
                  <a:srgbClr val="FFFF00"/>
                </a:solidFill>
              </a:rPr>
              <a:t> “ Shear”</a:t>
            </a:r>
          </a:p>
          <a:p>
            <a:r>
              <a:rPr lang="en-US" sz="1200" b="1" dirty="0">
                <a:solidFill>
                  <a:srgbClr val="FFFF00"/>
                </a:solidFill>
              </a:rPr>
              <a:t>a</a:t>
            </a:r>
            <a:r>
              <a:rPr lang="en-US" sz="1200" b="1" dirty="0" smtClean="0">
                <a:solidFill>
                  <a:srgbClr val="FFFF00"/>
                </a:solidFill>
              </a:rPr>
              <a:t>ka, Secondary</a:t>
            </a:r>
            <a:endParaRPr lang="en-US" sz="1200" b="1" dirty="0">
              <a:solidFill>
                <a:srgbClr val="FFFF00"/>
              </a:solidFill>
            </a:endParaRPr>
          </a:p>
        </p:txBody>
      </p:sp>
    </p:spTree>
    <p:extLst>
      <p:ext uri="{BB962C8B-B14F-4D97-AF65-F5344CB8AC3E}">
        <p14:creationId xmlns:p14="http://schemas.microsoft.com/office/powerpoint/2010/main" val="166258159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484484"/>
            <a:ext cx="6633473" cy="2031325"/>
          </a:xfrm>
          <a:prstGeom prst="rect">
            <a:avLst/>
          </a:prstGeom>
          <a:noFill/>
        </p:spPr>
        <p:txBody>
          <a:bodyPr wrap="square" rtlCol="0">
            <a:spAutoFit/>
          </a:bodyPr>
          <a:lstStyle/>
          <a:p>
            <a:r>
              <a:rPr lang="en-US" dirty="0"/>
              <a:t>T</a:t>
            </a:r>
            <a:r>
              <a:rPr lang="en-US" dirty="0" smtClean="0"/>
              <a:t>he </a:t>
            </a:r>
            <a:r>
              <a:rPr lang="en-US" dirty="0"/>
              <a:t>first one is called the </a:t>
            </a:r>
            <a:r>
              <a:rPr lang="en-US" dirty="0" smtClean="0">
                <a:solidFill>
                  <a:srgbClr val="FFFF00"/>
                </a:solidFill>
              </a:rPr>
              <a:t>Primary* </a:t>
            </a:r>
            <a:r>
              <a:rPr lang="en-US" dirty="0"/>
              <a:t>wave, or for </a:t>
            </a:r>
            <a:r>
              <a:rPr lang="en-US" dirty="0" smtClean="0"/>
              <a:t>short, </a:t>
            </a:r>
            <a:r>
              <a:rPr lang="en-US" b="1" dirty="0">
                <a:solidFill>
                  <a:srgbClr val="FFFF00"/>
                </a:solidFill>
              </a:rPr>
              <a:t>P</a:t>
            </a:r>
            <a:r>
              <a:rPr lang="en-US" dirty="0"/>
              <a:t> wave. </a:t>
            </a:r>
            <a:r>
              <a:rPr lang="en-US" dirty="0" smtClean="0"/>
              <a:t>In </a:t>
            </a:r>
            <a:r>
              <a:rPr lang="en-US" dirty="0"/>
              <a:t>P or compressional waves, the vibration of the rock is in the direction of propagation</a:t>
            </a:r>
            <a:r>
              <a:rPr lang="en-US" dirty="0" smtClean="0"/>
              <a:t>. The </a:t>
            </a:r>
            <a:r>
              <a:rPr lang="en-US" dirty="0"/>
              <a:t>P wave is the smallest and fastest wave of the three, it always happens when an earthquake </a:t>
            </a:r>
            <a:r>
              <a:rPr lang="en-US" dirty="0" smtClean="0"/>
              <a:t>occurs. </a:t>
            </a:r>
            <a:r>
              <a:rPr lang="en-US" dirty="0"/>
              <a:t>T</a:t>
            </a:r>
            <a:r>
              <a:rPr lang="en-US" dirty="0" smtClean="0"/>
              <a:t>he </a:t>
            </a:r>
            <a:r>
              <a:rPr lang="en-US" dirty="0"/>
              <a:t>P wave will probably only rattle some dishes on a shelf, it is a warning that the earthquake is coming. This wave can go through solids, liquids and gases. </a:t>
            </a:r>
            <a:r>
              <a:rPr lang="en-US" dirty="0" smtClean="0"/>
              <a:t>     </a:t>
            </a:r>
            <a:r>
              <a:rPr lang="en-US" sz="1400" b="1" dirty="0" smtClean="0">
                <a:solidFill>
                  <a:srgbClr val="FFFF00"/>
                </a:solidFill>
              </a:rPr>
              <a:t>*or “Pressure”</a:t>
            </a:r>
            <a:endParaRPr lang="en-US" sz="1400" b="1" dirty="0">
              <a:solidFill>
                <a:srgbClr val="FFFF00"/>
              </a:solidFill>
            </a:endParaRPr>
          </a:p>
        </p:txBody>
      </p:sp>
      <p:pic>
        <p:nvPicPr>
          <p:cNvPr id="3" name="Picture 2"/>
          <p:cNvPicPr>
            <a:picLocks noChangeAspect="1"/>
          </p:cNvPicPr>
          <p:nvPr/>
        </p:nvPicPr>
        <p:blipFill>
          <a:blip r:embed="rId3"/>
          <a:stretch>
            <a:fillRect/>
          </a:stretch>
        </p:blipFill>
        <p:spPr>
          <a:xfrm>
            <a:off x="1307542" y="3639594"/>
            <a:ext cx="6378598" cy="1589682"/>
          </a:xfrm>
          <a:prstGeom prst="rect">
            <a:avLst/>
          </a:prstGeom>
        </p:spPr>
      </p:pic>
      <p:sp>
        <p:nvSpPr>
          <p:cNvPr id="4" name="TextBox 3"/>
          <p:cNvSpPr txBox="1"/>
          <p:nvPr/>
        </p:nvSpPr>
        <p:spPr>
          <a:xfrm>
            <a:off x="1668042" y="5552648"/>
            <a:ext cx="5785554" cy="369332"/>
          </a:xfrm>
          <a:prstGeom prst="rect">
            <a:avLst/>
          </a:prstGeom>
          <a:noFill/>
        </p:spPr>
        <p:txBody>
          <a:bodyPr wrap="square" rtlCol="0">
            <a:spAutoFit/>
          </a:bodyPr>
          <a:lstStyle/>
          <a:p>
            <a:r>
              <a:rPr lang="en-US" i="1" dirty="0" smtClean="0">
                <a:solidFill>
                  <a:srgbClr val="FFFF00"/>
                </a:solidFill>
              </a:rPr>
              <a:t>AS YOU CAN SEE, THIS IS A LONGITUDINAL WAVE.</a:t>
            </a:r>
            <a:endParaRPr lang="en-US" i="1" dirty="0">
              <a:solidFill>
                <a:srgbClr val="FFFF00"/>
              </a:solidFill>
            </a:endParaRPr>
          </a:p>
        </p:txBody>
      </p:sp>
    </p:spTree>
    <p:extLst>
      <p:ext uri="{BB962C8B-B14F-4D97-AF65-F5344CB8AC3E}">
        <p14:creationId xmlns:p14="http://schemas.microsoft.com/office/powerpoint/2010/main" val="139524882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484484"/>
            <a:ext cx="6633473" cy="2031325"/>
          </a:xfrm>
          <a:prstGeom prst="rect">
            <a:avLst/>
          </a:prstGeom>
          <a:noFill/>
        </p:spPr>
        <p:txBody>
          <a:bodyPr wrap="square" rtlCol="0">
            <a:spAutoFit/>
          </a:bodyPr>
          <a:lstStyle/>
          <a:p>
            <a:r>
              <a:rPr lang="en-US" dirty="0"/>
              <a:t>T</a:t>
            </a:r>
            <a:r>
              <a:rPr lang="en-US" dirty="0" smtClean="0"/>
              <a:t>he </a:t>
            </a:r>
            <a:r>
              <a:rPr lang="en-US" dirty="0"/>
              <a:t>first one is called the </a:t>
            </a:r>
            <a:r>
              <a:rPr lang="en-US" dirty="0" smtClean="0">
                <a:solidFill>
                  <a:srgbClr val="FFFF00"/>
                </a:solidFill>
              </a:rPr>
              <a:t>Primary* </a:t>
            </a:r>
            <a:r>
              <a:rPr lang="en-US" dirty="0"/>
              <a:t>wave, or for </a:t>
            </a:r>
            <a:r>
              <a:rPr lang="en-US" dirty="0" smtClean="0"/>
              <a:t>short, </a:t>
            </a:r>
            <a:r>
              <a:rPr lang="en-US" b="1" dirty="0">
                <a:solidFill>
                  <a:srgbClr val="FFFF00"/>
                </a:solidFill>
              </a:rPr>
              <a:t>P</a:t>
            </a:r>
            <a:r>
              <a:rPr lang="en-US" dirty="0"/>
              <a:t> wave. </a:t>
            </a:r>
            <a:r>
              <a:rPr lang="en-US" dirty="0" smtClean="0"/>
              <a:t>In </a:t>
            </a:r>
            <a:r>
              <a:rPr lang="en-US" dirty="0"/>
              <a:t>P or compressional waves, the vibration of the rock is in the direction of propagation</a:t>
            </a:r>
            <a:r>
              <a:rPr lang="en-US" dirty="0" smtClean="0"/>
              <a:t>. The </a:t>
            </a:r>
            <a:r>
              <a:rPr lang="en-US" dirty="0"/>
              <a:t>P wave is the smallest and fastest wave of the three, it always happens when an earthquake </a:t>
            </a:r>
            <a:r>
              <a:rPr lang="en-US" dirty="0" smtClean="0"/>
              <a:t>occurs. </a:t>
            </a:r>
            <a:r>
              <a:rPr lang="en-US" dirty="0"/>
              <a:t>T</a:t>
            </a:r>
            <a:r>
              <a:rPr lang="en-US" dirty="0" smtClean="0"/>
              <a:t>he </a:t>
            </a:r>
            <a:r>
              <a:rPr lang="en-US" dirty="0"/>
              <a:t>P wave will probably only rattle some dishes on a shelf, it is a warning that the earthquake is coming. This wave can go through solids, liquids and gases. </a:t>
            </a:r>
            <a:r>
              <a:rPr lang="en-US" dirty="0" smtClean="0"/>
              <a:t>     </a:t>
            </a:r>
            <a:r>
              <a:rPr lang="en-US" sz="1400" b="1" dirty="0" smtClean="0">
                <a:solidFill>
                  <a:srgbClr val="FFFF00"/>
                </a:solidFill>
              </a:rPr>
              <a:t>*or “Pressure”</a:t>
            </a:r>
            <a:endParaRPr lang="en-US" sz="1400" b="1" dirty="0">
              <a:solidFill>
                <a:srgbClr val="FFFF00"/>
              </a:solidFill>
            </a:endParaRPr>
          </a:p>
        </p:txBody>
      </p:sp>
      <p:sp>
        <p:nvSpPr>
          <p:cNvPr id="4" name="TextBox 3"/>
          <p:cNvSpPr txBox="1"/>
          <p:nvPr/>
        </p:nvSpPr>
        <p:spPr>
          <a:xfrm>
            <a:off x="1668042" y="5552648"/>
            <a:ext cx="5785554" cy="369332"/>
          </a:xfrm>
          <a:prstGeom prst="rect">
            <a:avLst/>
          </a:prstGeom>
          <a:noFill/>
        </p:spPr>
        <p:txBody>
          <a:bodyPr wrap="square" rtlCol="0">
            <a:spAutoFit/>
          </a:bodyPr>
          <a:lstStyle/>
          <a:p>
            <a:r>
              <a:rPr lang="en-US" i="1" dirty="0" smtClean="0">
                <a:solidFill>
                  <a:srgbClr val="FFFF00"/>
                </a:solidFill>
              </a:rPr>
              <a:t>AS YOU CAN SEE, THIS IS A LONGITUDINAL WAVE.</a:t>
            </a:r>
            <a:endParaRPr lang="en-US" i="1" dirty="0">
              <a:solidFill>
                <a:srgbClr val="FFFF00"/>
              </a:solidFill>
            </a:endParaRPr>
          </a:p>
        </p:txBody>
      </p:sp>
      <p:pic>
        <p:nvPicPr>
          <p:cNvPr id="5" name="Picture 4" descr="P-wave_animation.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5259" y="3515809"/>
            <a:ext cx="5082394" cy="1871408"/>
          </a:xfrm>
          <a:prstGeom prst="rect">
            <a:avLst/>
          </a:prstGeom>
        </p:spPr>
      </p:pic>
    </p:spTree>
    <p:extLst>
      <p:ext uri="{BB962C8B-B14F-4D97-AF65-F5344CB8AC3E}">
        <p14:creationId xmlns:p14="http://schemas.microsoft.com/office/powerpoint/2010/main" val="2582680642"/>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484484"/>
            <a:ext cx="6633473" cy="2031325"/>
          </a:xfrm>
          <a:prstGeom prst="rect">
            <a:avLst/>
          </a:prstGeom>
          <a:noFill/>
        </p:spPr>
        <p:txBody>
          <a:bodyPr wrap="square" rtlCol="0">
            <a:spAutoFit/>
          </a:bodyPr>
          <a:lstStyle/>
          <a:p>
            <a:r>
              <a:rPr lang="en-US" dirty="0"/>
              <a:t>T</a:t>
            </a:r>
            <a:r>
              <a:rPr lang="en-US" dirty="0" smtClean="0"/>
              <a:t>he </a:t>
            </a:r>
            <a:r>
              <a:rPr lang="en-US" dirty="0"/>
              <a:t>first one is called the </a:t>
            </a:r>
            <a:r>
              <a:rPr lang="en-US" dirty="0" smtClean="0">
                <a:solidFill>
                  <a:srgbClr val="FFFF00"/>
                </a:solidFill>
              </a:rPr>
              <a:t>Primary* </a:t>
            </a:r>
            <a:r>
              <a:rPr lang="en-US" dirty="0"/>
              <a:t>wave, or for </a:t>
            </a:r>
            <a:r>
              <a:rPr lang="en-US" dirty="0" smtClean="0"/>
              <a:t>short, </a:t>
            </a:r>
            <a:r>
              <a:rPr lang="en-US" b="1" dirty="0">
                <a:solidFill>
                  <a:srgbClr val="FFFF00"/>
                </a:solidFill>
              </a:rPr>
              <a:t>P</a:t>
            </a:r>
            <a:r>
              <a:rPr lang="en-US" dirty="0"/>
              <a:t> wave. </a:t>
            </a:r>
            <a:r>
              <a:rPr lang="en-US" dirty="0" smtClean="0"/>
              <a:t>In </a:t>
            </a:r>
            <a:r>
              <a:rPr lang="en-US" dirty="0"/>
              <a:t>P or compressional waves, the vibration of the rock is in the direction of propagation</a:t>
            </a:r>
            <a:r>
              <a:rPr lang="en-US" dirty="0" smtClean="0"/>
              <a:t>. The </a:t>
            </a:r>
            <a:r>
              <a:rPr lang="en-US" dirty="0"/>
              <a:t>P wave is the smallest and fastest wave of the three, it always happens when an earthquake </a:t>
            </a:r>
            <a:r>
              <a:rPr lang="en-US" dirty="0" smtClean="0"/>
              <a:t>occurs. </a:t>
            </a:r>
            <a:r>
              <a:rPr lang="en-US" dirty="0"/>
              <a:t>T</a:t>
            </a:r>
            <a:r>
              <a:rPr lang="en-US" dirty="0" smtClean="0"/>
              <a:t>he </a:t>
            </a:r>
            <a:r>
              <a:rPr lang="en-US" dirty="0"/>
              <a:t>P wave will probably only rattle some dishes on a shelf, it is a warning that the earthquake is coming. This wave can go through solids, liquids and gases. </a:t>
            </a:r>
            <a:r>
              <a:rPr lang="en-US" dirty="0" smtClean="0"/>
              <a:t>     </a:t>
            </a:r>
            <a:r>
              <a:rPr lang="en-US" sz="1400" b="1" dirty="0" smtClean="0">
                <a:solidFill>
                  <a:srgbClr val="FFFF00"/>
                </a:solidFill>
              </a:rPr>
              <a:t>*or “Pressure”</a:t>
            </a:r>
            <a:endParaRPr lang="en-US" sz="1400" b="1" dirty="0">
              <a:solidFill>
                <a:srgbClr val="FFFF00"/>
              </a:solidFill>
            </a:endParaRPr>
          </a:p>
        </p:txBody>
      </p:sp>
      <p:sp>
        <p:nvSpPr>
          <p:cNvPr id="4" name="TextBox 3"/>
          <p:cNvSpPr txBox="1"/>
          <p:nvPr/>
        </p:nvSpPr>
        <p:spPr>
          <a:xfrm>
            <a:off x="1052667" y="5552648"/>
            <a:ext cx="6872133" cy="646331"/>
          </a:xfrm>
          <a:prstGeom prst="rect">
            <a:avLst/>
          </a:prstGeom>
          <a:noFill/>
        </p:spPr>
        <p:txBody>
          <a:bodyPr wrap="square" rtlCol="0">
            <a:spAutoFit/>
          </a:bodyPr>
          <a:lstStyle/>
          <a:p>
            <a:r>
              <a:rPr lang="en-US" i="1" dirty="0" smtClean="0">
                <a:solidFill>
                  <a:srgbClr val="FFFF00"/>
                </a:solidFill>
              </a:rPr>
              <a:t>P waves travel at an average 6 km/sec in the Earth’s crust, and its speed jumps to 13 km/sec through the core.</a:t>
            </a:r>
            <a:endParaRPr lang="en-US" i="1" dirty="0">
              <a:solidFill>
                <a:srgbClr val="FFFF00"/>
              </a:solidFill>
            </a:endParaRPr>
          </a:p>
        </p:txBody>
      </p:sp>
      <p:pic>
        <p:nvPicPr>
          <p:cNvPr id="5" name="Picture 4" descr="P-wave_animation.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5259" y="3515809"/>
            <a:ext cx="5082394" cy="1871408"/>
          </a:xfrm>
          <a:prstGeom prst="rect">
            <a:avLst/>
          </a:prstGeom>
        </p:spPr>
      </p:pic>
    </p:spTree>
    <p:extLst>
      <p:ext uri="{BB962C8B-B14F-4D97-AF65-F5344CB8AC3E}">
        <p14:creationId xmlns:p14="http://schemas.microsoft.com/office/powerpoint/2010/main" val="35797821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endParaRPr lang="en-US" sz="1600" b="1" dirty="0"/>
          </a:p>
        </p:txBody>
      </p:sp>
    </p:spTree>
    <p:extLst>
      <p:ext uri="{BB962C8B-B14F-4D97-AF65-F5344CB8AC3E}">
        <p14:creationId xmlns:p14="http://schemas.microsoft.com/office/powerpoint/2010/main" val="24284348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355698"/>
            <a:ext cx="6633473" cy="2308324"/>
          </a:xfrm>
          <a:prstGeom prst="rect">
            <a:avLst/>
          </a:prstGeom>
          <a:noFill/>
        </p:spPr>
        <p:txBody>
          <a:bodyPr wrap="square" rtlCol="0">
            <a:spAutoFit/>
          </a:bodyPr>
          <a:lstStyle/>
          <a:p>
            <a:r>
              <a:rPr lang="en-US" dirty="0"/>
              <a:t>The second type of wave is called the </a:t>
            </a:r>
            <a:r>
              <a:rPr lang="en-US" b="1" dirty="0">
                <a:solidFill>
                  <a:srgbClr val="FFFF00"/>
                </a:solidFill>
              </a:rPr>
              <a:t>secondary </a:t>
            </a:r>
            <a:r>
              <a:rPr lang="en-US" b="1" dirty="0" smtClean="0">
                <a:solidFill>
                  <a:srgbClr val="FFFF00"/>
                </a:solidFill>
              </a:rPr>
              <a:t>wave* </a:t>
            </a:r>
            <a:r>
              <a:rPr lang="en-US" dirty="0"/>
              <a:t>or </a:t>
            </a:r>
            <a:r>
              <a:rPr lang="en-US" b="1" dirty="0">
                <a:solidFill>
                  <a:srgbClr val="FFFF00"/>
                </a:solidFill>
              </a:rPr>
              <a:t>S</a:t>
            </a:r>
            <a:r>
              <a:rPr lang="en-US" dirty="0"/>
              <a:t> </a:t>
            </a:r>
            <a:r>
              <a:rPr lang="en-US" dirty="0" smtClean="0"/>
              <a:t>wave. This </a:t>
            </a:r>
            <a:r>
              <a:rPr lang="en-US" dirty="0"/>
              <a:t>wave is slower than the P wave but stronger. In S or </a:t>
            </a:r>
            <a:r>
              <a:rPr lang="en-US" b="1" dirty="0" smtClean="0">
                <a:solidFill>
                  <a:srgbClr val="FFFF00"/>
                </a:solidFill>
              </a:rPr>
              <a:t>shear* </a:t>
            </a:r>
            <a:r>
              <a:rPr lang="en-US" dirty="0"/>
              <a:t>waves, rock oscillates perpendicular to the direction of wave propagation. </a:t>
            </a:r>
            <a:r>
              <a:rPr lang="en-US" dirty="0" smtClean="0"/>
              <a:t>S </a:t>
            </a:r>
            <a:r>
              <a:rPr lang="en-US" dirty="0"/>
              <a:t>waves generally travel about 60% the speed of P waves, and the S wave always arrives after the P wave. For example, sound waves are P waves at a high enough frequency to hear with your ear. </a:t>
            </a:r>
            <a:r>
              <a:rPr lang="en-US" dirty="0" smtClean="0"/>
              <a:t>Unlike </a:t>
            </a:r>
            <a:r>
              <a:rPr lang="en-US" dirty="0"/>
              <a:t>the P </a:t>
            </a:r>
            <a:r>
              <a:rPr lang="en-US" dirty="0" smtClean="0"/>
              <a:t>wave, </a:t>
            </a:r>
            <a:r>
              <a:rPr lang="en-US" dirty="0"/>
              <a:t>this wave can only go through solids. </a:t>
            </a:r>
          </a:p>
        </p:txBody>
      </p:sp>
      <p:pic>
        <p:nvPicPr>
          <p:cNvPr id="3" name="Picture 2"/>
          <p:cNvPicPr>
            <a:picLocks noChangeAspect="1"/>
          </p:cNvPicPr>
          <p:nvPr/>
        </p:nvPicPr>
        <p:blipFill>
          <a:blip r:embed="rId3"/>
          <a:stretch>
            <a:fillRect/>
          </a:stretch>
        </p:blipFill>
        <p:spPr>
          <a:xfrm>
            <a:off x="1285478" y="3833210"/>
            <a:ext cx="6639321" cy="1620310"/>
          </a:xfrm>
          <a:prstGeom prst="rect">
            <a:avLst/>
          </a:prstGeom>
        </p:spPr>
      </p:pic>
      <p:sp>
        <p:nvSpPr>
          <p:cNvPr id="5" name="TextBox 4"/>
          <p:cNvSpPr txBox="1"/>
          <p:nvPr/>
        </p:nvSpPr>
        <p:spPr>
          <a:xfrm>
            <a:off x="1771154" y="5698637"/>
            <a:ext cx="5764605" cy="369332"/>
          </a:xfrm>
          <a:prstGeom prst="rect">
            <a:avLst/>
          </a:prstGeom>
          <a:noFill/>
        </p:spPr>
        <p:txBody>
          <a:bodyPr wrap="square" rtlCol="0">
            <a:spAutoFit/>
          </a:bodyPr>
          <a:lstStyle/>
          <a:p>
            <a:r>
              <a:rPr lang="en-US" i="1" dirty="0" smtClean="0">
                <a:solidFill>
                  <a:srgbClr val="FFFF00"/>
                </a:solidFill>
              </a:rPr>
              <a:t>AS YOU CAN SEE, THIS IS A TRANSVERSE WAVE.</a:t>
            </a:r>
            <a:endParaRPr lang="en-US" i="1" dirty="0">
              <a:solidFill>
                <a:srgbClr val="FFFF00"/>
              </a:solidFill>
            </a:endParaRPr>
          </a:p>
        </p:txBody>
      </p:sp>
    </p:spTree>
    <p:extLst>
      <p:ext uri="{BB962C8B-B14F-4D97-AF65-F5344CB8AC3E}">
        <p14:creationId xmlns:p14="http://schemas.microsoft.com/office/powerpoint/2010/main" val="1216113637"/>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355698"/>
            <a:ext cx="6633473" cy="2308324"/>
          </a:xfrm>
          <a:prstGeom prst="rect">
            <a:avLst/>
          </a:prstGeom>
          <a:noFill/>
        </p:spPr>
        <p:txBody>
          <a:bodyPr wrap="square" rtlCol="0">
            <a:spAutoFit/>
          </a:bodyPr>
          <a:lstStyle/>
          <a:p>
            <a:r>
              <a:rPr lang="en-US" dirty="0"/>
              <a:t>The second type of wave is called the </a:t>
            </a:r>
            <a:r>
              <a:rPr lang="en-US" b="1" dirty="0">
                <a:solidFill>
                  <a:srgbClr val="FFFF00"/>
                </a:solidFill>
              </a:rPr>
              <a:t>secondary </a:t>
            </a:r>
            <a:r>
              <a:rPr lang="en-US" b="1" dirty="0" smtClean="0">
                <a:solidFill>
                  <a:srgbClr val="FFFF00"/>
                </a:solidFill>
              </a:rPr>
              <a:t>wave* </a:t>
            </a:r>
            <a:r>
              <a:rPr lang="en-US" dirty="0"/>
              <a:t>or </a:t>
            </a:r>
            <a:r>
              <a:rPr lang="en-US" b="1" dirty="0">
                <a:solidFill>
                  <a:srgbClr val="FFFF00"/>
                </a:solidFill>
              </a:rPr>
              <a:t>S</a:t>
            </a:r>
            <a:r>
              <a:rPr lang="en-US" dirty="0"/>
              <a:t> </a:t>
            </a:r>
            <a:r>
              <a:rPr lang="en-US" dirty="0" smtClean="0"/>
              <a:t>wave. This </a:t>
            </a:r>
            <a:r>
              <a:rPr lang="en-US" dirty="0"/>
              <a:t>wave is slower than the P wave but stronger. In S or </a:t>
            </a:r>
            <a:r>
              <a:rPr lang="en-US" b="1" dirty="0" smtClean="0">
                <a:solidFill>
                  <a:srgbClr val="FFFF00"/>
                </a:solidFill>
              </a:rPr>
              <a:t>shear* </a:t>
            </a:r>
            <a:r>
              <a:rPr lang="en-US" dirty="0"/>
              <a:t>waves, rock oscillates perpendicular to the direction of wave propagation. </a:t>
            </a:r>
            <a:r>
              <a:rPr lang="en-US" dirty="0" smtClean="0"/>
              <a:t>S </a:t>
            </a:r>
            <a:r>
              <a:rPr lang="en-US" dirty="0"/>
              <a:t>waves generally travel about 60% the speed of P waves, and the S wave always arrives after the P wave. For example, sound waves are P waves at a high enough frequency to hear with your ear. </a:t>
            </a:r>
            <a:r>
              <a:rPr lang="en-US" dirty="0" smtClean="0"/>
              <a:t>Unlike </a:t>
            </a:r>
            <a:r>
              <a:rPr lang="en-US" dirty="0"/>
              <a:t>the P </a:t>
            </a:r>
            <a:r>
              <a:rPr lang="en-US" dirty="0" smtClean="0"/>
              <a:t>wave, </a:t>
            </a:r>
            <a:r>
              <a:rPr lang="en-US" dirty="0"/>
              <a:t>this wave can only go through solids. </a:t>
            </a:r>
          </a:p>
        </p:txBody>
      </p:sp>
      <p:sp>
        <p:nvSpPr>
          <p:cNvPr id="5" name="TextBox 4"/>
          <p:cNvSpPr txBox="1"/>
          <p:nvPr/>
        </p:nvSpPr>
        <p:spPr>
          <a:xfrm>
            <a:off x="1771154" y="5698637"/>
            <a:ext cx="5764605" cy="369332"/>
          </a:xfrm>
          <a:prstGeom prst="rect">
            <a:avLst/>
          </a:prstGeom>
          <a:noFill/>
        </p:spPr>
        <p:txBody>
          <a:bodyPr wrap="square" rtlCol="0">
            <a:spAutoFit/>
          </a:bodyPr>
          <a:lstStyle/>
          <a:p>
            <a:r>
              <a:rPr lang="en-US" i="1" dirty="0" smtClean="0">
                <a:solidFill>
                  <a:srgbClr val="FFFF00"/>
                </a:solidFill>
              </a:rPr>
              <a:t>S waves travel at about 60% of the speed of P waves.</a:t>
            </a:r>
            <a:endParaRPr lang="en-US" i="1" dirty="0">
              <a:solidFill>
                <a:srgbClr val="FFFF00"/>
              </a:solidFill>
            </a:endParaRPr>
          </a:p>
        </p:txBody>
      </p:sp>
      <p:pic>
        <p:nvPicPr>
          <p:cNvPr id="7" name="Picture 6" descr="S-wave_animation.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1916" y="3664022"/>
            <a:ext cx="4962573" cy="1750518"/>
          </a:xfrm>
          <a:prstGeom prst="rect">
            <a:avLst/>
          </a:prstGeom>
        </p:spPr>
      </p:pic>
    </p:spTree>
    <p:extLst>
      <p:ext uri="{BB962C8B-B14F-4D97-AF65-F5344CB8AC3E}">
        <p14:creationId xmlns:p14="http://schemas.microsoft.com/office/powerpoint/2010/main" val="263416594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5" name="TextBox 4"/>
          <p:cNvSpPr txBox="1"/>
          <p:nvPr/>
        </p:nvSpPr>
        <p:spPr>
          <a:xfrm>
            <a:off x="5781314" y="1788135"/>
            <a:ext cx="2740276" cy="2585323"/>
          </a:xfrm>
          <a:prstGeom prst="rect">
            <a:avLst/>
          </a:prstGeom>
          <a:noFill/>
        </p:spPr>
        <p:txBody>
          <a:bodyPr wrap="square" rtlCol="0">
            <a:spAutoFit/>
          </a:bodyPr>
          <a:lstStyle/>
          <a:p>
            <a:r>
              <a:rPr lang="en-US" dirty="0"/>
              <a:t>Both waves are produced at the moment an earthquake occurs, but they have several different characteristics. It is important to understand the differences between these two waves. </a:t>
            </a:r>
          </a:p>
        </p:txBody>
      </p:sp>
      <p:sp>
        <p:nvSpPr>
          <p:cNvPr id="7" name="TextBox 6"/>
          <p:cNvSpPr txBox="1"/>
          <p:nvPr/>
        </p:nvSpPr>
        <p:spPr>
          <a:xfrm>
            <a:off x="3792943" y="5481387"/>
            <a:ext cx="1336719" cy="923330"/>
          </a:xfrm>
          <a:prstGeom prst="rect">
            <a:avLst/>
          </a:prstGeom>
          <a:noFill/>
        </p:spPr>
        <p:txBody>
          <a:bodyPr wrap="square" rtlCol="0">
            <a:spAutoFit/>
          </a:bodyPr>
          <a:lstStyle/>
          <a:p>
            <a:r>
              <a:rPr lang="en-US" sz="1400" b="1" dirty="0" smtClean="0">
                <a:solidFill>
                  <a:srgbClr val="FFFF00"/>
                </a:solidFill>
              </a:rPr>
              <a:t>LIQUID</a:t>
            </a:r>
          </a:p>
          <a:p>
            <a:r>
              <a:rPr lang="en-US" sz="1400" b="1" dirty="0" smtClean="0">
                <a:solidFill>
                  <a:srgbClr val="FFFF00"/>
                </a:solidFill>
              </a:rPr>
              <a:t>OUTER</a:t>
            </a:r>
          </a:p>
          <a:p>
            <a:r>
              <a:rPr lang="en-US" sz="1400" b="1" dirty="0" smtClean="0">
                <a:solidFill>
                  <a:srgbClr val="FFFF00"/>
                </a:solidFill>
              </a:rPr>
              <a:t>CORE</a:t>
            </a:r>
          </a:p>
          <a:p>
            <a:r>
              <a:rPr lang="en-US" sz="1200" b="1" dirty="0" smtClean="0">
                <a:solidFill>
                  <a:srgbClr val="FFFF00"/>
                </a:solidFill>
              </a:rPr>
              <a:t>(NO S WAVES)</a:t>
            </a:r>
            <a:endParaRPr lang="en-US" sz="1200" b="1" dirty="0">
              <a:solidFill>
                <a:srgbClr val="FFFF00"/>
              </a:solidFill>
            </a:endParaRPr>
          </a:p>
        </p:txBody>
      </p:sp>
      <p:cxnSp>
        <p:nvCxnSpPr>
          <p:cNvPr id="9" name="Straight Arrow Connector 8"/>
          <p:cNvCxnSpPr/>
          <p:nvPr/>
        </p:nvCxnSpPr>
        <p:spPr>
          <a:xfrm flipH="1" flipV="1">
            <a:off x="2439514" y="3743386"/>
            <a:ext cx="1587356" cy="1738002"/>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808089" y="5158221"/>
            <a:ext cx="1815224" cy="646331"/>
          </a:xfrm>
          <a:prstGeom prst="rect">
            <a:avLst/>
          </a:prstGeom>
          <a:noFill/>
        </p:spPr>
        <p:txBody>
          <a:bodyPr wrap="square" rtlCol="0">
            <a:spAutoFit/>
          </a:bodyPr>
          <a:lstStyle/>
          <a:p>
            <a:r>
              <a:rPr lang="en-US" sz="1200" b="1" dirty="0" smtClean="0">
                <a:solidFill>
                  <a:srgbClr val="FFFF00"/>
                </a:solidFill>
              </a:rPr>
              <a:t>REFRACTION DUE TO CHANGE OF MEDIUM</a:t>
            </a:r>
          </a:p>
          <a:p>
            <a:r>
              <a:rPr lang="en-US" sz="1200" b="1" dirty="0" smtClean="0">
                <a:solidFill>
                  <a:srgbClr val="FFFF00"/>
                </a:solidFill>
              </a:rPr>
              <a:t>   (“SNELL’S LAW”)</a:t>
            </a:r>
            <a:endParaRPr lang="en-US" sz="1200" b="1" dirty="0">
              <a:solidFill>
                <a:srgbClr val="FFFF00"/>
              </a:solidFill>
            </a:endParaRPr>
          </a:p>
        </p:txBody>
      </p:sp>
    </p:spTree>
    <p:extLst>
      <p:ext uri="{BB962C8B-B14F-4D97-AF65-F5344CB8AC3E}">
        <p14:creationId xmlns:p14="http://schemas.microsoft.com/office/powerpoint/2010/main" val="27552165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5" name="TextBox 4"/>
          <p:cNvSpPr txBox="1"/>
          <p:nvPr/>
        </p:nvSpPr>
        <p:spPr>
          <a:xfrm>
            <a:off x="5781314" y="1788135"/>
            <a:ext cx="2740276" cy="2585323"/>
          </a:xfrm>
          <a:prstGeom prst="rect">
            <a:avLst/>
          </a:prstGeom>
          <a:noFill/>
        </p:spPr>
        <p:txBody>
          <a:bodyPr wrap="square" rtlCol="0">
            <a:spAutoFit/>
          </a:bodyPr>
          <a:lstStyle/>
          <a:p>
            <a:r>
              <a:rPr lang="en-US" dirty="0"/>
              <a:t>Both waves are produced at the moment an earthquake occurs, but they have several different characteristics. It is important to understand the differences between these two waves. </a:t>
            </a:r>
          </a:p>
        </p:txBody>
      </p:sp>
      <p:pic>
        <p:nvPicPr>
          <p:cNvPr id="6" name="Picture 5"/>
          <p:cNvPicPr>
            <a:picLocks noChangeAspect="1"/>
          </p:cNvPicPr>
          <p:nvPr/>
        </p:nvPicPr>
        <p:blipFill>
          <a:blip r:embed="rId4"/>
          <a:stretch>
            <a:fillRect/>
          </a:stretch>
        </p:blipFill>
        <p:spPr>
          <a:xfrm>
            <a:off x="4165749" y="4256477"/>
            <a:ext cx="4978252" cy="2261026"/>
          </a:xfrm>
          <a:prstGeom prst="rect">
            <a:avLst/>
          </a:prstGeom>
        </p:spPr>
      </p:pic>
      <p:sp>
        <p:nvSpPr>
          <p:cNvPr id="7" name="Rectangle 6"/>
          <p:cNvSpPr/>
          <p:nvPr/>
        </p:nvSpPr>
        <p:spPr>
          <a:xfrm>
            <a:off x="874983" y="5230713"/>
            <a:ext cx="1948838" cy="646331"/>
          </a:xfrm>
          <a:prstGeom prst="rect">
            <a:avLst/>
          </a:prstGeom>
        </p:spPr>
        <p:txBody>
          <a:bodyPr wrap="square">
            <a:spAutoFit/>
          </a:bodyPr>
          <a:lstStyle/>
          <a:p>
            <a:r>
              <a:rPr lang="en-US" sz="1200" b="1" dirty="0">
                <a:solidFill>
                  <a:srgbClr val="FFFF00"/>
                </a:solidFill>
              </a:rPr>
              <a:t>REFRACTION DUE TO </a:t>
            </a:r>
            <a:endParaRPr lang="en-US" sz="1200" b="1" dirty="0" smtClean="0">
              <a:solidFill>
                <a:srgbClr val="FFFF00"/>
              </a:solidFill>
            </a:endParaRPr>
          </a:p>
          <a:p>
            <a:r>
              <a:rPr lang="en-US" sz="1200" b="1" dirty="0" smtClean="0">
                <a:solidFill>
                  <a:srgbClr val="FFFF00"/>
                </a:solidFill>
              </a:rPr>
              <a:t>CHANGE </a:t>
            </a:r>
            <a:r>
              <a:rPr lang="en-US" sz="1200" b="1" dirty="0">
                <a:solidFill>
                  <a:srgbClr val="FFFF00"/>
                </a:solidFill>
              </a:rPr>
              <a:t>OF MEDIUM</a:t>
            </a:r>
          </a:p>
          <a:p>
            <a:r>
              <a:rPr lang="en-US" sz="1200" b="1" dirty="0">
                <a:solidFill>
                  <a:srgbClr val="FFFF00"/>
                </a:solidFill>
              </a:rPr>
              <a:t>   (“SNELL’S LAW”)</a:t>
            </a:r>
          </a:p>
        </p:txBody>
      </p:sp>
    </p:spTree>
    <p:extLst>
      <p:ext uri="{BB962C8B-B14F-4D97-AF65-F5344CB8AC3E}">
        <p14:creationId xmlns:p14="http://schemas.microsoft.com/office/powerpoint/2010/main" val="395459385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7" name="Rectangle 6"/>
          <p:cNvSpPr/>
          <p:nvPr/>
        </p:nvSpPr>
        <p:spPr>
          <a:xfrm>
            <a:off x="874983" y="5230713"/>
            <a:ext cx="1948838" cy="646331"/>
          </a:xfrm>
          <a:prstGeom prst="rect">
            <a:avLst/>
          </a:prstGeom>
        </p:spPr>
        <p:txBody>
          <a:bodyPr wrap="square">
            <a:spAutoFit/>
          </a:bodyPr>
          <a:lstStyle/>
          <a:p>
            <a:r>
              <a:rPr lang="en-US" sz="1200" b="1" dirty="0">
                <a:solidFill>
                  <a:srgbClr val="FFFF00"/>
                </a:solidFill>
              </a:rPr>
              <a:t>REFRACTION DUE TO </a:t>
            </a:r>
            <a:endParaRPr lang="en-US" sz="1200" b="1" dirty="0" smtClean="0">
              <a:solidFill>
                <a:srgbClr val="FFFF00"/>
              </a:solidFill>
            </a:endParaRPr>
          </a:p>
          <a:p>
            <a:r>
              <a:rPr lang="en-US" sz="1200" b="1" dirty="0" smtClean="0">
                <a:solidFill>
                  <a:srgbClr val="FFFF00"/>
                </a:solidFill>
              </a:rPr>
              <a:t>CHANGE </a:t>
            </a:r>
            <a:r>
              <a:rPr lang="en-US" sz="1200" b="1" dirty="0">
                <a:solidFill>
                  <a:srgbClr val="FFFF00"/>
                </a:solidFill>
              </a:rPr>
              <a:t>OF MEDIUM</a:t>
            </a:r>
          </a:p>
          <a:p>
            <a:r>
              <a:rPr lang="en-US" sz="1200" b="1" dirty="0">
                <a:solidFill>
                  <a:srgbClr val="FFFF00"/>
                </a:solidFill>
              </a:rPr>
              <a:t>   (“SNELL’S LAW”)</a:t>
            </a:r>
          </a:p>
        </p:txBody>
      </p:sp>
      <p:pic>
        <p:nvPicPr>
          <p:cNvPr id="6" name="Picture 5"/>
          <p:cNvPicPr>
            <a:picLocks noChangeAspect="1"/>
          </p:cNvPicPr>
          <p:nvPr/>
        </p:nvPicPr>
        <p:blipFill>
          <a:blip r:embed="rId4"/>
          <a:stretch>
            <a:fillRect/>
          </a:stretch>
        </p:blipFill>
        <p:spPr>
          <a:xfrm>
            <a:off x="5493717" y="1623642"/>
            <a:ext cx="3289300" cy="2667000"/>
          </a:xfrm>
          <a:prstGeom prst="rect">
            <a:avLst/>
          </a:prstGeom>
        </p:spPr>
      </p:pic>
      <p:sp>
        <p:nvSpPr>
          <p:cNvPr id="8" name="TextBox 7"/>
          <p:cNvSpPr txBox="1"/>
          <p:nvPr/>
        </p:nvSpPr>
        <p:spPr>
          <a:xfrm>
            <a:off x="5493717" y="4357488"/>
            <a:ext cx="3445598" cy="861774"/>
          </a:xfrm>
          <a:prstGeom prst="rect">
            <a:avLst/>
          </a:prstGeom>
          <a:noFill/>
        </p:spPr>
        <p:txBody>
          <a:bodyPr wrap="square" rtlCol="0">
            <a:spAutoFit/>
          </a:bodyPr>
          <a:lstStyle/>
          <a:p>
            <a:r>
              <a:rPr lang="en-US" sz="1000" i="1" dirty="0"/>
              <a:t>Reflection and refraction (transmission) of seismic waves (P or S waves) at an interface separating two different materials.  Some energy is reflected and some is transmitted.  The effect can be illustrated with two </a:t>
            </a:r>
            <a:r>
              <a:rPr lang="en-US" sz="1000" i="1" dirty="0" err="1"/>
              <a:t>slinkys</a:t>
            </a:r>
            <a:r>
              <a:rPr lang="en-US" sz="1000" i="1" dirty="0"/>
              <a:t> – one metal and one plastic – taped </a:t>
            </a:r>
            <a:r>
              <a:rPr lang="en-US" sz="1000" i="1" dirty="0" smtClean="0"/>
              <a:t>together</a:t>
            </a:r>
            <a:endParaRPr lang="en-US" sz="1000" dirty="0"/>
          </a:p>
        </p:txBody>
      </p:sp>
      <p:sp>
        <p:nvSpPr>
          <p:cNvPr id="9" name="TextBox 8"/>
          <p:cNvSpPr txBox="1"/>
          <p:nvPr/>
        </p:nvSpPr>
        <p:spPr>
          <a:xfrm>
            <a:off x="3458763" y="5230713"/>
            <a:ext cx="5480552" cy="1292662"/>
          </a:xfrm>
          <a:prstGeom prst="rect">
            <a:avLst/>
          </a:prstGeom>
          <a:noFill/>
        </p:spPr>
        <p:txBody>
          <a:bodyPr wrap="square" rtlCol="0">
            <a:spAutoFit/>
          </a:bodyPr>
          <a:lstStyle/>
          <a:p>
            <a:r>
              <a:rPr lang="en-US" sz="1000" i="1" dirty="0"/>
              <a:t>Waves traveling along one slinky are partially reflected at the boundary between the two types of </a:t>
            </a:r>
            <a:r>
              <a:rPr lang="en-US" sz="1000" i="1" dirty="0" err="1"/>
              <a:t>slinkys</a:t>
            </a:r>
            <a:r>
              <a:rPr lang="en-US" sz="1000" i="1" dirty="0"/>
              <a:t>.  For seismic waves in the Earth, an incident P or S wave also results in converted S and P energy in both the upper material (reflected) and the lower material (transmitted).  If the angle of approach of the wave (measured by the angle of incidence, </a:t>
            </a:r>
            <a:r>
              <a:rPr lang="en-US" sz="1000" i="1" dirty="0" err="1"/>
              <a:t>i</a:t>
            </a:r>
            <a:r>
              <a:rPr lang="en-US" sz="1000" i="1" dirty="0"/>
              <a:t>, or the associated </a:t>
            </a:r>
            <a:r>
              <a:rPr lang="en-US" sz="1000" i="1" dirty="0" err="1"/>
              <a:t>raypath</a:t>
            </a:r>
            <a:r>
              <a:rPr lang="en-US" sz="1000" i="1" dirty="0"/>
              <a:t>) is not zero, the resulting transmitted P and S </a:t>
            </a:r>
            <a:r>
              <a:rPr lang="en-US" sz="1000" i="1" dirty="0" err="1"/>
              <a:t>raypaths</a:t>
            </a:r>
            <a:r>
              <a:rPr lang="en-US" sz="1000" i="1" dirty="0"/>
              <a:t> will be bent or refracted at the boundary.  A similar change in angle is also evident for the reflected, converted waves</a:t>
            </a:r>
            <a:endParaRPr lang="en-US" sz="1000" dirty="0"/>
          </a:p>
          <a:p>
            <a:endParaRPr lang="en-US" dirty="0"/>
          </a:p>
        </p:txBody>
      </p:sp>
    </p:spTree>
    <p:extLst>
      <p:ext uri="{BB962C8B-B14F-4D97-AF65-F5344CB8AC3E}">
        <p14:creationId xmlns:p14="http://schemas.microsoft.com/office/powerpoint/2010/main" val="120881746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5" name="TextBox 4"/>
          <p:cNvSpPr txBox="1"/>
          <p:nvPr/>
        </p:nvSpPr>
        <p:spPr>
          <a:xfrm>
            <a:off x="5781314" y="1788135"/>
            <a:ext cx="2740276" cy="2585323"/>
          </a:xfrm>
          <a:prstGeom prst="rect">
            <a:avLst/>
          </a:prstGeom>
          <a:noFill/>
        </p:spPr>
        <p:txBody>
          <a:bodyPr wrap="square" rtlCol="0">
            <a:spAutoFit/>
          </a:bodyPr>
          <a:lstStyle/>
          <a:p>
            <a:r>
              <a:rPr lang="en-US" dirty="0"/>
              <a:t>Both waves are produced at the moment an earthquake occurs, but they have several different characteristics. It is important to understand the differences between these two waves. </a:t>
            </a:r>
          </a:p>
        </p:txBody>
      </p:sp>
      <p:sp>
        <p:nvSpPr>
          <p:cNvPr id="7" name="Rectangle 6"/>
          <p:cNvSpPr/>
          <p:nvPr/>
        </p:nvSpPr>
        <p:spPr>
          <a:xfrm>
            <a:off x="874983" y="5230713"/>
            <a:ext cx="1948838" cy="646331"/>
          </a:xfrm>
          <a:prstGeom prst="rect">
            <a:avLst/>
          </a:prstGeom>
        </p:spPr>
        <p:txBody>
          <a:bodyPr wrap="square">
            <a:spAutoFit/>
          </a:bodyPr>
          <a:lstStyle/>
          <a:p>
            <a:r>
              <a:rPr lang="en-US" sz="1200" b="1" dirty="0">
                <a:solidFill>
                  <a:srgbClr val="FFFF00"/>
                </a:solidFill>
              </a:rPr>
              <a:t>REFRACTION DUE TO </a:t>
            </a:r>
            <a:endParaRPr lang="en-US" sz="1200" b="1" dirty="0" smtClean="0">
              <a:solidFill>
                <a:srgbClr val="FFFF00"/>
              </a:solidFill>
            </a:endParaRPr>
          </a:p>
          <a:p>
            <a:r>
              <a:rPr lang="en-US" sz="1200" b="1" dirty="0" smtClean="0">
                <a:solidFill>
                  <a:srgbClr val="FFFF00"/>
                </a:solidFill>
              </a:rPr>
              <a:t>CHANGE </a:t>
            </a:r>
            <a:r>
              <a:rPr lang="en-US" sz="1200" b="1" dirty="0">
                <a:solidFill>
                  <a:srgbClr val="FFFF00"/>
                </a:solidFill>
              </a:rPr>
              <a:t>OF MEDIUM</a:t>
            </a:r>
          </a:p>
          <a:p>
            <a:r>
              <a:rPr lang="en-US" sz="1200" b="1" dirty="0">
                <a:solidFill>
                  <a:srgbClr val="FFFF00"/>
                </a:solidFill>
              </a:rPr>
              <a:t>   (“SNELL’S LAW”)</a:t>
            </a:r>
          </a:p>
        </p:txBody>
      </p:sp>
      <p:pic>
        <p:nvPicPr>
          <p:cNvPr id="4" name="Picture 3" descr="Screen Shot 2014-08-19 at 8.05.43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3716" y="4418626"/>
            <a:ext cx="3362053" cy="2401467"/>
          </a:xfrm>
          <a:prstGeom prst="rect">
            <a:avLst/>
          </a:prstGeom>
        </p:spPr>
      </p:pic>
    </p:spTree>
    <p:extLst>
      <p:ext uri="{BB962C8B-B14F-4D97-AF65-F5344CB8AC3E}">
        <p14:creationId xmlns:p14="http://schemas.microsoft.com/office/powerpoint/2010/main" val="60052383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5" name="TextBox 4"/>
          <p:cNvSpPr txBox="1"/>
          <p:nvPr/>
        </p:nvSpPr>
        <p:spPr>
          <a:xfrm>
            <a:off x="5781314" y="1788135"/>
            <a:ext cx="2740276" cy="4185761"/>
          </a:xfrm>
          <a:prstGeom prst="rect">
            <a:avLst/>
          </a:prstGeom>
          <a:noFill/>
        </p:spPr>
        <p:txBody>
          <a:bodyPr wrap="square" rtlCol="0">
            <a:spAutoFit/>
          </a:bodyPr>
          <a:lstStyle/>
          <a:p>
            <a:r>
              <a:rPr lang="en-US" sz="1400" b="1" dirty="0">
                <a:solidFill>
                  <a:srgbClr val="FFFF00"/>
                </a:solidFill>
              </a:rPr>
              <a:t>Locating the Epicenter</a:t>
            </a:r>
            <a:br>
              <a:rPr lang="en-US" sz="1400" b="1" dirty="0">
                <a:solidFill>
                  <a:srgbClr val="FFFF00"/>
                </a:solidFill>
              </a:rPr>
            </a:br>
            <a:r>
              <a:rPr lang="en-US" sz="1400" dirty="0"/>
              <a:t>Since P and S waves travel at different rates, we can use them to calculate our distance to the epicenter. P waves travel faster than S waves, and will always arrive at a seismic station first. How far ahead of the S waves they arrive depends on how far away the earthquake is. The </a:t>
            </a:r>
            <a:r>
              <a:rPr lang="en-US" sz="1400" b="1" dirty="0"/>
              <a:t>further away</a:t>
            </a:r>
            <a:r>
              <a:rPr lang="en-US" sz="1400" dirty="0"/>
              <a:t> the epicenter is, </a:t>
            </a:r>
            <a:r>
              <a:rPr lang="en-US" sz="1400" b="1" dirty="0"/>
              <a:t>the wider the gap</a:t>
            </a:r>
            <a:r>
              <a:rPr lang="en-US" sz="1400" dirty="0"/>
              <a:t> will be between the P and S waves. This is similar to the effect during a thunderstorm, when you can estimate how far away the lightning is by timing how long you have to wait for the thunder. </a:t>
            </a:r>
          </a:p>
        </p:txBody>
      </p:sp>
    </p:spTree>
    <p:extLst>
      <p:ext uri="{BB962C8B-B14F-4D97-AF65-F5344CB8AC3E}">
        <p14:creationId xmlns:p14="http://schemas.microsoft.com/office/powerpoint/2010/main" val="190007314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3" name="Picture 2"/>
          <p:cNvPicPr>
            <a:picLocks noChangeAspect="1"/>
          </p:cNvPicPr>
          <p:nvPr/>
        </p:nvPicPr>
        <p:blipFill>
          <a:blip r:embed="rId3"/>
          <a:stretch>
            <a:fillRect/>
          </a:stretch>
        </p:blipFill>
        <p:spPr>
          <a:xfrm>
            <a:off x="657766" y="1623642"/>
            <a:ext cx="4835951" cy="3607071"/>
          </a:xfrm>
          <a:prstGeom prst="rect">
            <a:avLst/>
          </a:prstGeom>
        </p:spPr>
      </p:pic>
      <p:sp>
        <p:nvSpPr>
          <p:cNvPr id="5" name="TextBox 4"/>
          <p:cNvSpPr txBox="1"/>
          <p:nvPr/>
        </p:nvSpPr>
        <p:spPr>
          <a:xfrm>
            <a:off x="5781314" y="1788135"/>
            <a:ext cx="2740276" cy="3108544"/>
          </a:xfrm>
          <a:prstGeom prst="rect">
            <a:avLst/>
          </a:prstGeom>
          <a:noFill/>
        </p:spPr>
        <p:txBody>
          <a:bodyPr wrap="square" rtlCol="0">
            <a:spAutoFit/>
          </a:bodyPr>
          <a:lstStyle/>
          <a:p>
            <a:r>
              <a:rPr lang="en-US" sz="1400" b="1" dirty="0">
                <a:solidFill>
                  <a:srgbClr val="FFFF00"/>
                </a:solidFill>
              </a:rPr>
              <a:t>Locating the Epicenter</a:t>
            </a:r>
            <a:br>
              <a:rPr lang="en-US" sz="1400" b="1" dirty="0">
                <a:solidFill>
                  <a:srgbClr val="FFFF00"/>
                </a:solidFill>
              </a:rPr>
            </a:br>
            <a:endParaRPr lang="en-US" sz="1400" b="1" dirty="0" smtClean="0">
              <a:solidFill>
                <a:srgbClr val="FFFF00"/>
              </a:solidFill>
            </a:endParaRPr>
          </a:p>
          <a:p>
            <a:r>
              <a:rPr lang="en-US" sz="1400" dirty="0"/>
              <a:t>P waves are like the lightning, and S waves are like the thunder. The P waves travel faster and shake the ground where you are first. Then the S waves follow and shake the ground also. If you are close to the earthquake, the P and S wave will come one right after the other, but if you are far away, there will be more time between the </a:t>
            </a:r>
            <a:r>
              <a:rPr lang="en-US" sz="1400" dirty="0" smtClean="0"/>
              <a:t>two. </a:t>
            </a:r>
            <a:endParaRPr lang="en-US" sz="1400" dirty="0"/>
          </a:p>
        </p:txBody>
      </p:sp>
      <p:sp>
        <p:nvSpPr>
          <p:cNvPr id="4" name="TextBox 3"/>
          <p:cNvSpPr txBox="1"/>
          <p:nvPr/>
        </p:nvSpPr>
        <p:spPr>
          <a:xfrm>
            <a:off x="657766" y="5297559"/>
            <a:ext cx="7997496" cy="1384995"/>
          </a:xfrm>
          <a:prstGeom prst="rect">
            <a:avLst/>
          </a:prstGeom>
          <a:noFill/>
        </p:spPr>
        <p:txBody>
          <a:bodyPr wrap="square" rtlCol="0">
            <a:spAutoFit/>
          </a:bodyPr>
          <a:lstStyle/>
          <a:p>
            <a:r>
              <a:rPr lang="en-US" sz="1400" dirty="0"/>
              <a:t>By looking at the amount of time between the P and S wave on a seismogram recorded on a seismograph, scientists can tell how far away the earthquake was from that location. However, they can’t tell in what direction from the seismograph the earthquake was, only how far away it was. If they draw a circle on a map around the station where the </a:t>
            </a:r>
            <a:r>
              <a:rPr lang="en-US" sz="1400" i="1" dirty="0"/>
              <a:t>radius</a:t>
            </a:r>
            <a:r>
              <a:rPr lang="en-US" sz="1400" dirty="0"/>
              <a:t> of the circle is the determined distance to the earthquake, they know the earthquake lies somewhere on the circle. </a:t>
            </a:r>
          </a:p>
          <a:p>
            <a:endParaRPr lang="en-US" sz="1400" dirty="0"/>
          </a:p>
        </p:txBody>
      </p:sp>
    </p:spTree>
    <p:extLst>
      <p:ext uri="{BB962C8B-B14F-4D97-AF65-F5344CB8AC3E}">
        <p14:creationId xmlns:p14="http://schemas.microsoft.com/office/powerpoint/2010/main" val="2185157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781314" y="1788135"/>
            <a:ext cx="2740276" cy="3539431"/>
          </a:xfrm>
          <a:prstGeom prst="rect">
            <a:avLst/>
          </a:prstGeom>
          <a:noFill/>
        </p:spPr>
        <p:txBody>
          <a:bodyPr wrap="square" rtlCol="0">
            <a:spAutoFit/>
          </a:bodyPr>
          <a:lstStyle/>
          <a:p>
            <a:r>
              <a:rPr lang="en-US" sz="1400" b="1" dirty="0">
                <a:solidFill>
                  <a:srgbClr val="FFFF00"/>
                </a:solidFill>
              </a:rPr>
              <a:t>Locating the Epicenter</a:t>
            </a:r>
            <a:br>
              <a:rPr lang="en-US" sz="1400" b="1" dirty="0">
                <a:solidFill>
                  <a:srgbClr val="FFFF00"/>
                </a:solidFill>
              </a:rPr>
            </a:br>
            <a:endParaRPr lang="en-US" sz="1400" b="1" dirty="0" smtClean="0">
              <a:solidFill>
                <a:srgbClr val="FFFF00"/>
              </a:solidFill>
            </a:endParaRPr>
          </a:p>
          <a:p>
            <a:r>
              <a:rPr lang="en-US" sz="1400" dirty="0"/>
              <a:t>Scientists then use a method called </a:t>
            </a:r>
            <a:r>
              <a:rPr lang="en-US" sz="1400" i="1" dirty="0"/>
              <a:t>triangulation</a:t>
            </a:r>
            <a:r>
              <a:rPr lang="en-US" sz="1400" dirty="0"/>
              <a:t> to determine exactly where the earthquake </a:t>
            </a:r>
            <a:r>
              <a:rPr lang="en-US" sz="1400" dirty="0" smtClean="0"/>
              <a:t>was. </a:t>
            </a:r>
            <a:r>
              <a:rPr lang="en-US" sz="1400" dirty="0"/>
              <a:t>It is called triangulation because a triangle has three sides, and it takes three seismographs to locate an earthquake. If you draw a circle on a map around three different seismographs where the </a:t>
            </a:r>
            <a:r>
              <a:rPr lang="en-US" sz="1400" i="1" dirty="0"/>
              <a:t>radius</a:t>
            </a:r>
            <a:r>
              <a:rPr lang="en-US" sz="1400" dirty="0"/>
              <a:t> of each is the distance from that station to the earthquake, the intersection of those three circles is the </a:t>
            </a:r>
            <a:r>
              <a:rPr lang="en-US" sz="1400" i="1" dirty="0"/>
              <a:t>epicenter</a:t>
            </a:r>
            <a:r>
              <a:rPr lang="en-US" sz="1400" dirty="0"/>
              <a:t>! </a:t>
            </a:r>
            <a:endParaRPr lang="en-US" sz="1400" b="1" dirty="0" smtClean="0">
              <a:solidFill>
                <a:srgbClr val="FFFF00"/>
              </a:solidFill>
            </a:endParaRPr>
          </a:p>
        </p:txBody>
      </p:sp>
      <p:pic>
        <p:nvPicPr>
          <p:cNvPr id="6" name="Picture 5"/>
          <p:cNvPicPr>
            <a:picLocks noChangeAspect="1"/>
          </p:cNvPicPr>
          <p:nvPr/>
        </p:nvPicPr>
        <p:blipFill>
          <a:blip r:embed="rId3"/>
          <a:stretch>
            <a:fillRect/>
          </a:stretch>
        </p:blipFill>
        <p:spPr>
          <a:xfrm>
            <a:off x="808878" y="1919050"/>
            <a:ext cx="4508610" cy="2776894"/>
          </a:xfrm>
          <a:prstGeom prst="rect">
            <a:avLst/>
          </a:prstGeom>
        </p:spPr>
      </p:pic>
    </p:spTree>
    <p:extLst>
      <p:ext uri="{BB962C8B-B14F-4D97-AF65-F5344CB8AC3E}">
        <p14:creationId xmlns:p14="http://schemas.microsoft.com/office/powerpoint/2010/main" val="249769526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938539"/>
            <a:ext cx="6633473" cy="2616101"/>
          </a:xfrm>
          <a:prstGeom prst="rect">
            <a:avLst/>
          </a:prstGeom>
          <a:noFill/>
        </p:spPr>
        <p:txBody>
          <a:bodyPr wrap="square" rtlCol="0">
            <a:spAutoFit/>
          </a:bodyPr>
          <a:lstStyle/>
          <a:p>
            <a:r>
              <a:rPr lang="en-US" dirty="0" smtClean="0"/>
              <a:t>The </a:t>
            </a:r>
            <a:r>
              <a:rPr lang="en-US" dirty="0"/>
              <a:t>last wave </a:t>
            </a:r>
            <a:r>
              <a:rPr lang="en-US" dirty="0" smtClean="0"/>
              <a:t>type is </a:t>
            </a:r>
            <a:r>
              <a:rPr lang="en-US" dirty="0"/>
              <a:t>called the </a:t>
            </a:r>
            <a:r>
              <a:rPr lang="en-US" sz="2000" b="1" i="1" dirty="0">
                <a:solidFill>
                  <a:srgbClr val="FFFF00"/>
                </a:solidFill>
              </a:rPr>
              <a:t>surface </a:t>
            </a:r>
            <a:r>
              <a:rPr lang="en-US" sz="2000" b="1" i="1" dirty="0" smtClean="0">
                <a:solidFill>
                  <a:srgbClr val="FFFF00"/>
                </a:solidFill>
              </a:rPr>
              <a:t>wave</a:t>
            </a:r>
            <a:r>
              <a:rPr lang="en-US" sz="2000" b="1" dirty="0" smtClean="0">
                <a:solidFill>
                  <a:srgbClr val="FFFF00"/>
                </a:solidFill>
              </a:rPr>
              <a:t>. </a:t>
            </a:r>
            <a:r>
              <a:rPr lang="en-US" dirty="0" smtClean="0"/>
              <a:t>This </a:t>
            </a:r>
            <a:r>
              <a:rPr lang="en-US" dirty="0"/>
              <a:t>wave is the slowest yet most destructive of the </a:t>
            </a:r>
            <a:r>
              <a:rPr lang="en-US" dirty="0" smtClean="0"/>
              <a:t>three, </a:t>
            </a:r>
            <a:r>
              <a:rPr lang="en-US" dirty="0"/>
              <a:t>but this wave doesn't always </a:t>
            </a:r>
            <a:r>
              <a:rPr lang="en-US" dirty="0" smtClean="0"/>
              <a:t>happen. </a:t>
            </a:r>
          </a:p>
          <a:p>
            <a:endParaRPr lang="en-US" dirty="0"/>
          </a:p>
          <a:p>
            <a:r>
              <a:rPr lang="en-US" dirty="0" smtClean="0"/>
              <a:t>The </a:t>
            </a:r>
            <a:r>
              <a:rPr lang="en-US" i="1" dirty="0">
                <a:solidFill>
                  <a:srgbClr val="FFFF00"/>
                </a:solidFill>
              </a:rPr>
              <a:t>focus</a:t>
            </a:r>
            <a:r>
              <a:rPr lang="en-US" dirty="0"/>
              <a:t> is where the earthquake starts and an </a:t>
            </a:r>
            <a:r>
              <a:rPr lang="en-US" i="1" dirty="0">
                <a:solidFill>
                  <a:srgbClr val="FFFF00"/>
                </a:solidFill>
              </a:rPr>
              <a:t>epicenter</a:t>
            </a:r>
            <a:r>
              <a:rPr lang="en-US" dirty="0"/>
              <a:t> is the place on the surface above the focus so depending on how deep the epicenter is the surface wave won't always happen</a:t>
            </a:r>
            <a:r>
              <a:rPr lang="en-US" dirty="0" smtClean="0"/>
              <a:t>.</a:t>
            </a:r>
          </a:p>
          <a:p>
            <a:endParaRPr lang="en-US" dirty="0"/>
          </a:p>
          <a:p>
            <a:r>
              <a:rPr lang="en-US" dirty="0" smtClean="0"/>
              <a:t>There are </a:t>
            </a:r>
            <a:r>
              <a:rPr lang="en-US" b="1" dirty="0" smtClean="0">
                <a:solidFill>
                  <a:srgbClr val="FFFF00"/>
                </a:solidFill>
              </a:rPr>
              <a:t>two </a:t>
            </a:r>
            <a:r>
              <a:rPr lang="en-US" dirty="0" smtClean="0"/>
              <a:t>types of surface waves:</a:t>
            </a:r>
            <a:endParaRPr lang="en-US" dirty="0"/>
          </a:p>
        </p:txBody>
      </p:sp>
    </p:spTree>
    <p:extLst>
      <p:ext uri="{BB962C8B-B14F-4D97-AF65-F5344CB8AC3E}">
        <p14:creationId xmlns:p14="http://schemas.microsoft.com/office/powerpoint/2010/main" val="41767693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p>
          <a:p>
            <a:pPr marL="461772" indent="-342900">
              <a:buFont typeface="Wingdings 2"/>
              <a:buAutoNum type="arabicPeriod"/>
            </a:pPr>
            <a:r>
              <a:rPr lang="en-US" sz="1600" b="1" dirty="0" smtClean="0"/>
              <a:t>To understand the varieties of geodynamic waves and their differences.</a:t>
            </a:r>
            <a:endParaRPr lang="en-US" sz="1600" b="1" dirty="0"/>
          </a:p>
        </p:txBody>
      </p:sp>
    </p:spTree>
    <p:extLst>
      <p:ext uri="{BB962C8B-B14F-4D97-AF65-F5344CB8AC3E}">
        <p14:creationId xmlns:p14="http://schemas.microsoft.com/office/powerpoint/2010/main" val="364228965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938539"/>
            <a:ext cx="6633473" cy="369332"/>
          </a:xfrm>
          <a:prstGeom prst="rect">
            <a:avLst/>
          </a:prstGeom>
          <a:noFill/>
        </p:spPr>
        <p:txBody>
          <a:bodyPr wrap="square" rtlCol="0">
            <a:spAutoFit/>
          </a:bodyPr>
          <a:lstStyle/>
          <a:p>
            <a:r>
              <a:rPr lang="en-US" dirty="0" smtClean="0">
                <a:solidFill>
                  <a:srgbClr val="FFFF00"/>
                </a:solidFill>
              </a:rPr>
              <a:t>1  LOVE (L) WAVES.</a:t>
            </a:r>
            <a:endParaRPr lang="en-US" dirty="0">
              <a:solidFill>
                <a:srgbClr val="FFFF00"/>
              </a:solidFill>
            </a:endParaRPr>
          </a:p>
        </p:txBody>
      </p:sp>
      <p:pic>
        <p:nvPicPr>
          <p:cNvPr id="3" name="Love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200" y="2307871"/>
            <a:ext cx="5829721" cy="2817635"/>
          </a:xfrm>
          <a:prstGeom prst="rect">
            <a:avLst/>
          </a:prstGeom>
        </p:spPr>
      </p:pic>
      <p:sp>
        <p:nvSpPr>
          <p:cNvPr id="4" name="TextBox 3"/>
          <p:cNvSpPr txBox="1"/>
          <p:nvPr/>
        </p:nvSpPr>
        <p:spPr>
          <a:xfrm>
            <a:off x="6549928" y="2707271"/>
            <a:ext cx="2272424" cy="2246769"/>
          </a:xfrm>
          <a:prstGeom prst="rect">
            <a:avLst/>
          </a:prstGeom>
          <a:noFill/>
        </p:spPr>
        <p:txBody>
          <a:bodyPr wrap="square" rtlCol="0">
            <a:spAutoFit/>
          </a:bodyPr>
          <a:lstStyle/>
          <a:p>
            <a:r>
              <a:rPr lang="en-US" sz="1400" dirty="0"/>
              <a:t>It's the fastest surface wave and moves the ground from side-to-side</a:t>
            </a:r>
            <a:r>
              <a:rPr lang="en-US" sz="1400" dirty="0" smtClean="0"/>
              <a:t>.</a:t>
            </a:r>
          </a:p>
          <a:p>
            <a:endParaRPr lang="en-US" sz="1400" dirty="0"/>
          </a:p>
          <a:p>
            <a:r>
              <a:rPr lang="en-US" sz="1400" dirty="0" smtClean="0"/>
              <a:t> </a:t>
            </a:r>
            <a:r>
              <a:rPr lang="en-US" sz="1400" dirty="0"/>
              <a:t>Confined to the surface of the crust, Love waves produce entirely horizontal motion</a:t>
            </a:r>
            <a:r>
              <a:rPr lang="en-US" sz="1400" dirty="0" smtClean="0"/>
              <a:t>.</a:t>
            </a:r>
          </a:p>
          <a:p>
            <a:endParaRPr lang="en-US" sz="1400" dirty="0"/>
          </a:p>
          <a:p>
            <a:r>
              <a:rPr lang="en-US" sz="1400" dirty="0" smtClean="0"/>
              <a:t>(click on the picture)</a:t>
            </a:r>
            <a:endParaRPr lang="en-US" sz="1400" dirty="0"/>
          </a:p>
        </p:txBody>
      </p:sp>
      <p:sp>
        <p:nvSpPr>
          <p:cNvPr id="5" name="TextBox 4"/>
          <p:cNvSpPr txBox="1"/>
          <p:nvPr/>
        </p:nvSpPr>
        <p:spPr>
          <a:xfrm>
            <a:off x="584815" y="5665214"/>
            <a:ext cx="8120574" cy="523220"/>
          </a:xfrm>
          <a:prstGeom prst="rect">
            <a:avLst/>
          </a:prstGeom>
          <a:noFill/>
        </p:spPr>
        <p:txBody>
          <a:bodyPr wrap="square" rtlCol="0">
            <a:spAutoFit/>
          </a:bodyPr>
          <a:lstStyle/>
          <a:p>
            <a:r>
              <a:rPr lang="en-US" sz="1400" dirty="0" smtClean="0">
                <a:solidFill>
                  <a:srgbClr val="FFFF00"/>
                </a:solidFill>
              </a:rPr>
              <a:t>Love waves travel at about </a:t>
            </a:r>
            <a:r>
              <a:rPr lang="en-US" sz="1400" dirty="0">
                <a:solidFill>
                  <a:srgbClr val="FFFF00"/>
                </a:solidFill>
              </a:rPr>
              <a:t>90% of the S wave velocity, and have the largest </a:t>
            </a:r>
            <a:r>
              <a:rPr lang="en-US" sz="1400" dirty="0" smtClean="0">
                <a:solidFill>
                  <a:srgbClr val="FFFF00"/>
                </a:solidFill>
              </a:rPr>
              <a:t>amplitude, therefore </a:t>
            </a:r>
            <a:r>
              <a:rPr lang="en-US" sz="1400" dirty="0" err="1" smtClean="0">
                <a:solidFill>
                  <a:srgbClr val="FFFF00"/>
                </a:solidFill>
              </a:rPr>
              <a:t>porducing</a:t>
            </a:r>
            <a:r>
              <a:rPr lang="en-US" sz="1400" dirty="0" smtClean="0">
                <a:solidFill>
                  <a:srgbClr val="FFFF00"/>
                </a:solidFill>
              </a:rPr>
              <a:t> usually the most damage.</a:t>
            </a:r>
            <a:endParaRPr lang="en-US" sz="1400" dirty="0">
              <a:solidFill>
                <a:srgbClr val="FFFF00"/>
              </a:solidFill>
            </a:endParaRPr>
          </a:p>
        </p:txBody>
      </p:sp>
    </p:spTree>
    <p:extLst>
      <p:ext uri="{BB962C8B-B14F-4D97-AF65-F5344CB8AC3E}">
        <p14:creationId xmlns:p14="http://schemas.microsoft.com/office/powerpoint/2010/main" val="358277357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6" name="TextBox 5"/>
          <p:cNvSpPr txBox="1"/>
          <p:nvPr/>
        </p:nvSpPr>
        <p:spPr>
          <a:xfrm>
            <a:off x="1052667" y="1938539"/>
            <a:ext cx="6633473" cy="369332"/>
          </a:xfrm>
          <a:prstGeom prst="rect">
            <a:avLst/>
          </a:prstGeom>
          <a:noFill/>
        </p:spPr>
        <p:txBody>
          <a:bodyPr wrap="square" rtlCol="0">
            <a:spAutoFit/>
          </a:bodyPr>
          <a:lstStyle/>
          <a:p>
            <a:r>
              <a:rPr lang="en-US" dirty="0" smtClean="0">
                <a:solidFill>
                  <a:srgbClr val="FFFF00"/>
                </a:solidFill>
              </a:rPr>
              <a:t>2.  RAYLEIGH WAVES</a:t>
            </a:r>
            <a:endParaRPr lang="en-US" dirty="0">
              <a:solidFill>
                <a:srgbClr val="FFFF00"/>
              </a:solidFill>
            </a:endParaRPr>
          </a:p>
        </p:txBody>
      </p:sp>
      <p:sp>
        <p:nvSpPr>
          <p:cNvPr id="4" name="TextBox 3"/>
          <p:cNvSpPr txBox="1"/>
          <p:nvPr/>
        </p:nvSpPr>
        <p:spPr>
          <a:xfrm>
            <a:off x="6566637" y="2124044"/>
            <a:ext cx="2272424" cy="3970318"/>
          </a:xfrm>
          <a:prstGeom prst="rect">
            <a:avLst/>
          </a:prstGeom>
          <a:noFill/>
        </p:spPr>
        <p:txBody>
          <a:bodyPr wrap="square" rtlCol="0">
            <a:spAutoFit/>
          </a:bodyPr>
          <a:lstStyle/>
          <a:p>
            <a:r>
              <a:rPr lang="en-US" sz="1400" dirty="0"/>
              <a:t>A Rayleigh wave rolls along the ground just like a wave rolls across a lake or an ocean. </a:t>
            </a:r>
            <a:endParaRPr lang="en-US" sz="1400" dirty="0" smtClean="0"/>
          </a:p>
          <a:p>
            <a:endParaRPr lang="en-US" sz="1400" dirty="0"/>
          </a:p>
          <a:p>
            <a:r>
              <a:rPr lang="en-US" sz="1400" dirty="0" smtClean="0"/>
              <a:t>Because </a:t>
            </a:r>
            <a:r>
              <a:rPr lang="en-US" sz="1400" dirty="0"/>
              <a:t>it rolls, it moves the ground up and down, and side-to-side in the same direction that the wave is moving. </a:t>
            </a:r>
            <a:endParaRPr lang="en-US" sz="1400" dirty="0" smtClean="0"/>
          </a:p>
          <a:p>
            <a:endParaRPr lang="en-US" sz="1400" dirty="0"/>
          </a:p>
          <a:p>
            <a:r>
              <a:rPr lang="en-US" sz="1400" dirty="0" smtClean="0"/>
              <a:t>(click on the picture)</a:t>
            </a:r>
          </a:p>
          <a:p>
            <a:endParaRPr lang="en-US" sz="1400" dirty="0"/>
          </a:p>
          <a:p>
            <a:r>
              <a:rPr lang="en-US" sz="1400" i="1" dirty="0" smtClean="0">
                <a:solidFill>
                  <a:srgbClr val="FFFF00"/>
                </a:solidFill>
              </a:rPr>
              <a:t>Most </a:t>
            </a:r>
            <a:r>
              <a:rPr lang="en-US" sz="1400" i="1" dirty="0">
                <a:solidFill>
                  <a:srgbClr val="FFFF00"/>
                </a:solidFill>
              </a:rPr>
              <a:t>of the shaking felt from an earthquake is due to the Rayleigh wave, which can be much larger than the other waves. </a:t>
            </a:r>
          </a:p>
        </p:txBody>
      </p:sp>
      <p:pic>
        <p:nvPicPr>
          <p:cNvPr id="5" name="Rayleigh_animation.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200" y="2307871"/>
            <a:ext cx="5702118" cy="2851059"/>
          </a:xfrm>
          <a:prstGeom prst="rect">
            <a:avLst/>
          </a:prstGeom>
        </p:spPr>
      </p:pic>
      <p:sp>
        <p:nvSpPr>
          <p:cNvPr id="3" name="TextBox 2"/>
          <p:cNvSpPr txBox="1"/>
          <p:nvPr/>
        </p:nvSpPr>
        <p:spPr>
          <a:xfrm>
            <a:off x="217217" y="6094362"/>
            <a:ext cx="8621844" cy="738664"/>
          </a:xfrm>
          <a:prstGeom prst="rect">
            <a:avLst/>
          </a:prstGeom>
          <a:noFill/>
        </p:spPr>
        <p:txBody>
          <a:bodyPr wrap="square" rtlCol="0">
            <a:spAutoFit/>
          </a:bodyPr>
          <a:lstStyle/>
          <a:p>
            <a:r>
              <a:rPr lang="en-US" sz="1400" dirty="0"/>
              <a:t>They are slower than body waves, roughly 90% of the velocity of S waves for typical homogeneous elastic media. In the layered medium (like the crust and upper mantle) the velocity of the Rayleigh waves depends on their frequency and wavelength. </a:t>
            </a:r>
          </a:p>
        </p:txBody>
      </p:sp>
    </p:spTree>
    <p:extLst>
      <p:ext uri="{BB962C8B-B14F-4D97-AF65-F5344CB8AC3E}">
        <p14:creationId xmlns:p14="http://schemas.microsoft.com/office/powerpoint/2010/main" val="67770439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1904826" y="3008078"/>
            <a:ext cx="4795483" cy="369332"/>
          </a:xfrm>
          <a:prstGeom prst="rect">
            <a:avLst/>
          </a:prstGeom>
          <a:noFill/>
        </p:spPr>
        <p:txBody>
          <a:bodyPr wrap="square" rtlCol="0">
            <a:spAutoFit/>
          </a:bodyPr>
          <a:lstStyle/>
          <a:p>
            <a:r>
              <a:rPr lang="en-US" b="1" dirty="0" smtClean="0">
                <a:solidFill>
                  <a:srgbClr val="FFFF00"/>
                </a:solidFill>
              </a:rPr>
              <a:t>HOW DO WE </a:t>
            </a:r>
            <a:r>
              <a:rPr lang="en-US" b="1" i="1" dirty="0" smtClean="0">
                <a:solidFill>
                  <a:srgbClr val="FFFF00"/>
                </a:solidFill>
              </a:rPr>
              <a:t>MEASURE</a:t>
            </a:r>
            <a:r>
              <a:rPr lang="en-US" b="1" dirty="0" smtClean="0">
                <a:solidFill>
                  <a:srgbClr val="FFFF00"/>
                </a:solidFill>
              </a:rPr>
              <a:t> THESE WAVES?</a:t>
            </a:r>
            <a:endParaRPr lang="en-US" b="1" dirty="0">
              <a:solidFill>
                <a:srgbClr val="FFFF00"/>
              </a:solidFill>
            </a:endParaRPr>
          </a:p>
        </p:txBody>
      </p:sp>
    </p:spTree>
    <p:extLst>
      <p:ext uri="{BB962C8B-B14F-4D97-AF65-F5344CB8AC3E}">
        <p14:creationId xmlns:p14="http://schemas.microsoft.com/office/powerpoint/2010/main" val="402855513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1069376" y="1988674"/>
            <a:ext cx="6432965" cy="923330"/>
          </a:xfrm>
          <a:prstGeom prst="rect">
            <a:avLst/>
          </a:prstGeom>
          <a:noFill/>
        </p:spPr>
        <p:txBody>
          <a:bodyPr wrap="square" rtlCol="0">
            <a:spAutoFit/>
          </a:bodyPr>
          <a:lstStyle/>
          <a:p>
            <a:r>
              <a:rPr lang="en-US" b="1" dirty="0" smtClean="0">
                <a:solidFill>
                  <a:srgbClr val="FFFF00"/>
                </a:solidFill>
              </a:rPr>
              <a:t>SEISMOMETER:  an instrument used to measure motions of the ground (seismic waves generated by earthquakes, volcanic eruptions, and other seismic sources).</a:t>
            </a:r>
          </a:p>
        </p:txBody>
      </p:sp>
      <p:pic>
        <p:nvPicPr>
          <p:cNvPr id="7" name="Picture 6"/>
          <p:cNvPicPr>
            <a:picLocks noChangeAspect="1"/>
          </p:cNvPicPr>
          <p:nvPr/>
        </p:nvPicPr>
        <p:blipFill>
          <a:blip r:embed="rId3"/>
          <a:stretch>
            <a:fillRect/>
          </a:stretch>
        </p:blipFill>
        <p:spPr>
          <a:xfrm>
            <a:off x="1766530" y="2995562"/>
            <a:ext cx="4816816" cy="3585681"/>
          </a:xfrm>
          <a:prstGeom prst="rect">
            <a:avLst/>
          </a:prstGeom>
        </p:spPr>
      </p:pic>
    </p:spTree>
    <p:extLst>
      <p:ext uri="{BB962C8B-B14F-4D97-AF65-F5344CB8AC3E}">
        <p14:creationId xmlns:p14="http://schemas.microsoft.com/office/powerpoint/2010/main" val="6611136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1069376" y="1988674"/>
            <a:ext cx="6855424" cy="646331"/>
          </a:xfrm>
          <a:prstGeom prst="rect">
            <a:avLst/>
          </a:prstGeom>
          <a:noFill/>
        </p:spPr>
        <p:txBody>
          <a:bodyPr wrap="square" rtlCol="0">
            <a:spAutoFit/>
          </a:bodyPr>
          <a:lstStyle/>
          <a:p>
            <a:r>
              <a:rPr lang="en-US" b="1" dirty="0" smtClean="0">
                <a:solidFill>
                  <a:srgbClr val="FFFF00"/>
                </a:solidFill>
              </a:rPr>
              <a:t>These instruments measure the magnitude of the shock (and after-shocks), as a function of the time they occurred.</a:t>
            </a:r>
          </a:p>
        </p:txBody>
      </p:sp>
      <p:pic>
        <p:nvPicPr>
          <p:cNvPr id="7" name="Picture 6"/>
          <p:cNvPicPr>
            <a:picLocks noChangeAspect="1"/>
          </p:cNvPicPr>
          <p:nvPr/>
        </p:nvPicPr>
        <p:blipFill>
          <a:blip r:embed="rId3"/>
          <a:stretch>
            <a:fillRect/>
          </a:stretch>
        </p:blipFill>
        <p:spPr>
          <a:xfrm>
            <a:off x="1766530" y="2995562"/>
            <a:ext cx="4816816" cy="3585681"/>
          </a:xfrm>
          <a:prstGeom prst="rect">
            <a:avLst/>
          </a:prstGeom>
        </p:spPr>
      </p:pic>
    </p:spTree>
    <p:extLst>
      <p:ext uri="{BB962C8B-B14F-4D97-AF65-F5344CB8AC3E}">
        <p14:creationId xmlns:p14="http://schemas.microsoft.com/office/powerpoint/2010/main" val="2724864067"/>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053123" y="457004"/>
            <a:ext cx="2160085" cy="1607987"/>
          </a:xfrm>
          <a:prstGeom prst="rect">
            <a:avLst/>
          </a:prstGeom>
        </p:spPr>
      </p:pic>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pic>
        <p:nvPicPr>
          <p:cNvPr id="4" name="Picture 3"/>
          <p:cNvPicPr>
            <a:picLocks noChangeAspect="1"/>
          </p:cNvPicPr>
          <p:nvPr/>
        </p:nvPicPr>
        <p:blipFill>
          <a:blip r:embed="rId4"/>
          <a:stretch>
            <a:fillRect/>
          </a:stretch>
        </p:blipFill>
        <p:spPr>
          <a:xfrm>
            <a:off x="1370138" y="2064991"/>
            <a:ext cx="5864859" cy="4192832"/>
          </a:xfrm>
          <a:prstGeom prst="rect">
            <a:avLst/>
          </a:prstGeom>
        </p:spPr>
      </p:pic>
    </p:spTree>
    <p:extLst>
      <p:ext uri="{BB962C8B-B14F-4D97-AF65-F5344CB8AC3E}">
        <p14:creationId xmlns:p14="http://schemas.microsoft.com/office/powerpoint/2010/main" val="352467823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986520"/>
            <a:ext cx="9144000" cy="1891057"/>
          </a:xfrm>
          <a:prstGeom prst="rect">
            <a:avLst/>
          </a:prstGeom>
        </p:spPr>
      </p:pic>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1721027" y="3175193"/>
            <a:ext cx="5163081" cy="369332"/>
          </a:xfrm>
          <a:prstGeom prst="rect">
            <a:avLst/>
          </a:prstGeom>
          <a:noFill/>
        </p:spPr>
        <p:txBody>
          <a:bodyPr wrap="square" rtlCol="0">
            <a:spAutoFit/>
          </a:bodyPr>
          <a:lstStyle/>
          <a:p>
            <a:r>
              <a:rPr lang="en-US" dirty="0" smtClean="0"/>
              <a:t>CAN SCIENTISTS PREDICT EARTHQUAKES?</a:t>
            </a:r>
            <a:endParaRPr lang="en-US" dirty="0"/>
          </a:p>
        </p:txBody>
      </p:sp>
    </p:spTree>
    <p:extLst>
      <p:ext uri="{BB962C8B-B14F-4D97-AF65-F5344CB8AC3E}">
        <p14:creationId xmlns:p14="http://schemas.microsoft.com/office/powerpoint/2010/main" val="371181644"/>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986520"/>
            <a:ext cx="9144000" cy="1891057"/>
          </a:xfrm>
          <a:prstGeom prst="rect">
            <a:avLst/>
          </a:prstGeom>
        </p:spPr>
      </p:pic>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3408636" y="2990527"/>
            <a:ext cx="902286" cy="369332"/>
          </a:xfrm>
          <a:prstGeom prst="rect">
            <a:avLst/>
          </a:prstGeom>
          <a:noFill/>
        </p:spPr>
        <p:txBody>
          <a:bodyPr wrap="square" rtlCol="0">
            <a:spAutoFit/>
          </a:bodyPr>
          <a:lstStyle/>
          <a:p>
            <a:r>
              <a:rPr lang="en-US" dirty="0" smtClean="0"/>
              <a:t>NO,</a:t>
            </a:r>
            <a:endParaRPr lang="en-US" dirty="0"/>
          </a:p>
        </p:txBody>
      </p:sp>
      <p:pic>
        <p:nvPicPr>
          <p:cNvPr id="4" name="Picture 3"/>
          <p:cNvPicPr>
            <a:picLocks noChangeAspect="1"/>
          </p:cNvPicPr>
          <p:nvPr/>
        </p:nvPicPr>
        <p:blipFill>
          <a:blip r:embed="rId4"/>
          <a:stretch>
            <a:fillRect/>
          </a:stretch>
        </p:blipFill>
        <p:spPr>
          <a:xfrm>
            <a:off x="0" y="4990454"/>
            <a:ext cx="9144000" cy="1867546"/>
          </a:xfrm>
          <a:prstGeom prst="rect">
            <a:avLst/>
          </a:prstGeom>
        </p:spPr>
      </p:pic>
    </p:spTree>
    <p:extLst>
      <p:ext uri="{BB962C8B-B14F-4D97-AF65-F5344CB8AC3E}">
        <p14:creationId xmlns:p14="http://schemas.microsoft.com/office/powerpoint/2010/main" val="34931043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986520"/>
            <a:ext cx="9144000" cy="1891057"/>
          </a:xfrm>
          <a:prstGeom prst="rect">
            <a:avLst/>
          </a:prstGeom>
        </p:spPr>
      </p:pic>
      <p:pic>
        <p:nvPicPr>
          <p:cNvPr id="5" name="Picture 4"/>
          <p:cNvPicPr>
            <a:picLocks noChangeAspect="1"/>
          </p:cNvPicPr>
          <p:nvPr/>
        </p:nvPicPr>
        <p:blipFill>
          <a:blip r:embed="rId4"/>
          <a:stretch>
            <a:fillRect/>
          </a:stretch>
        </p:blipFill>
        <p:spPr>
          <a:xfrm>
            <a:off x="0" y="4990454"/>
            <a:ext cx="9144000" cy="1867546"/>
          </a:xfrm>
          <a:prstGeom prst="rect">
            <a:avLst/>
          </a:prstGeom>
        </p:spPr>
      </p:pic>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TextBox 2"/>
          <p:cNvSpPr txBox="1"/>
          <p:nvPr/>
        </p:nvSpPr>
        <p:spPr>
          <a:xfrm>
            <a:off x="3408636" y="2990527"/>
            <a:ext cx="902286" cy="369332"/>
          </a:xfrm>
          <a:prstGeom prst="rect">
            <a:avLst/>
          </a:prstGeom>
          <a:noFill/>
        </p:spPr>
        <p:txBody>
          <a:bodyPr wrap="square" rtlCol="0">
            <a:spAutoFit/>
          </a:bodyPr>
          <a:lstStyle/>
          <a:p>
            <a:r>
              <a:rPr lang="en-US" dirty="0" smtClean="0"/>
              <a:t>NO,</a:t>
            </a:r>
            <a:endParaRPr lang="en-US" dirty="0"/>
          </a:p>
        </p:txBody>
      </p:sp>
      <p:sp>
        <p:nvSpPr>
          <p:cNvPr id="4" name="TextBox 3"/>
          <p:cNvSpPr txBox="1"/>
          <p:nvPr/>
        </p:nvSpPr>
        <p:spPr>
          <a:xfrm>
            <a:off x="735196" y="3359859"/>
            <a:ext cx="6884108" cy="1477328"/>
          </a:xfrm>
          <a:prstGeom prst="rect">
            <a:avLst/>
          </a:prstGeom>
          <a:noFill/>
        </p:spPr>
        <p:txBody>
          <a:bodyPr wrap="square" rtlCol="0">
            <a:spAutoFit/>
          </a:bodyPr>
          <a:lstStyle/>
          <a:p>
            <a:r>
              <a:rPr lang="en-US" dirty="0" smtClean="0"/>
              <a:t>and </a:t>
            </a:r>
            <a:r>
              <a:rPr lang="en-US" dirty="0"/>
              <a:t>it is unlikely they will ever be able to predict them. Scientists have tried many different ways of predicting earthquakes, but none have been successful. On any particular fault, scientists know there will be another earthquake sometime in the future, but they have no way of telling when it will happen. </a:t>
            </a:r>
          </a:p>
        </p:txBody>
      </p:sp>
    </p:spTree>
    <p:extLst>
      <p:ext uri="{BB962C8B-B14F-4D97-AF65-F5344CB8AC3E}">
        <p14:creationId xmlns:p14="http://schemas.microsoft.com/office/powerpoint/2010/main" val="2187629634"/>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835450" y="2439885"/>
            <a:ext cx="7569177" cy="1477328"/>
          </a:xfrm>
          <a:prstGeom prst="rect">
            <a:avLst/>
          </a:prstGeom>
          <a:noFill/>
        </p:spPr>
        <p:txBody>
          <a:bodyPr wrap="square" rtlCol="0">
            <a:spAutoFit/>
          </a:bodyPr>
          <a:lstStyle/>
          <a:p>
            <a:r>
              <a:rPr lang="en-US" dirty="0" smtClean="0"/>
              <a:t>FOR MORE INFORMATION ABOUT EARTHQUAKES, INCLUDING</a:t>
            </a:r>
          </a:p>
          <a:p>
            <a:r>
              <a:rPr lang="en-US" dirty="0" smtClean="0"/>
              <a:t>EARTHQUAKE FACTS AND FANTASIES, GO TO THE FOLLOWING:</a:t>
            </a:r>
          </a:p>
          <a:p>
            <a:endParaRPr lang="en-US" dirty="0"/>
          </a:p>
          <a:p>
            <a:endParaRPr lang="en-US" dirty="0" smtClean="0"/>
          </a:p>
          <a:p>
            <a:r>
              <a:rPr lang="en-US" dirty="0"/>
              <a:t>http://</a:t>
            </a:r>
            <a:r>
              <a:rPr lang="en-US" dirty="0" err="1"/>
              <a:t>earthquake.usgs.gov</a:t>
            </a:r>
            <a:r>
              <a:rPr lang="en-US" dirty="0"/>
              <a:t>/learn/topics/</a:t>
            </a:r>
            <a:r>
              <a:rPr lang="en-US" dirty="0" err="1"/>
              <a:t>megaqk_facts_fantasy.php</a:t>
            </a:r>
            <a:r>
              <a:rPr lang="en-US" dirty="0"/>
              <a:t> </a:t>
            </a:r>
          </a:p>
        </p:txBody>
      </p:sp>
    </p:spTree>
    <p:extLst>
      <p:ext uri="{BB962C8B-B14F-4D97-AF65-F5344CB8AC3E}">
        <p14:creationId xmlns:p14="http://schemas.microsoft.com/office/powerpoint/2010/main" val="11381372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p>
          <a:p>
            <a:pPr marL="461772" indent="-342900">
              <a:buFont typeface="Wingdings 2"/>
              <a:buAutoNum type="arabicPeriod"/>
            </a:pPr>
            <a:r>
              <a:rPr lang="en-US" sz="1600" b="1" dirty="0" smtClean="0"/>
              <a:t>To understand the varieties of geodynamic waves and their differences.</a:t>
            </a:r>
          </a:p>
          <a:p>
            <a:pPr marL="461772" indent="-342900">
              <a:buFont typeface="Wingdings 2"/>
              <a:buAutoNum type="arabicPeriod"/>
            </a:pPr>
            <a:r>
              <a:rPr lang="en-US" sz="1600" b="1" dirty="0" smtClean="0"/>
              <a:t>To show how geodynamic waves </a:t>
            </a:r>
            <a:r>
              <a:rPr lang="en-US" sz="1600" b="1" dirty="0" err="1" smtClean="0"/>
              <a:t>propogate</a:t>
            </a:r>
            <a:r>
              <a:rPr lang="en-US" sz="1600" b="1" dirty="0" smtClean="0"/>
              <a:t> through the Earth.</a:t>
            </a:r>
            <a:endParaRPr lang="en-US" sz="1600" b="1" dirty="0"/>
          </a:p>
        </p:txBody>
      </p:sp>
    </p:spTree>
    <p:extLst>
      <p:ext uri="{BB962C8B-B14F-4D97-AF65-F5344CB8AC3E}">
        <p14:creationId xmlns:p14="http://schemas.microsoft.com/office/powerpoint/2010/main" val="276759634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Tree>
    <p:extLst>
      <p:ext uri="{BB962C8B-B14F-4D97-AF65-F5344CB8AC3E}">
        <p14:creationId xmlns:p14="http://schemas.microsoft.com/office/powerpoint/2010/main" val="381416980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646331"/>
          </a:xfrm>
          <a:prstGeom prst="rect">
            <a:avLst/>
          </a:prstGeom>
          <a:noFill/>
        </p:spPr>
        <p:txBody>
          <a:bodyPr wrap="square" rtlCol="0">
            <a:spAutoFit/>
          </a:bodyPr>
          <a:lstStyle/>
          <a:p>
            <a:pPr marL="342900" indent="-342900">
              <a:buAutoNum type="arabicPeriod"/>
            </a:pPr>
            <a:r>
              <a:rPr lang="en-US" dirty="0" smtClean="0">
                <a:solidFill>
                  <a:srgbClr val="FFFF00"/>
                </a:solidFill>
              </a:rPr>
              <a:t>The interior of the Earth is completely solid.  (T/F)</a:t>
            </a:r>
          </a:p>
          <a:p>
            <a:endParaRPr lang="en-US" dirty="0">
              <a:solidFill>
                <a:srgbClr val="FFFF00"/>
              </a:solidFill>
            </a:endParaRPr>
          </a:p>
        </p:txBody>
      </p:sp>
    </p:spTree>
    <p:extLst>
      <p:ext uri="{BB962C8B-B14F-4D97-AF65-F5344CB8AC3E}">
        <p14:creationId xmlns:p14="http://schemas.microsoft.com/office/powerpoint/2010/main" val="158140704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1477328"/>
          </a:xfrm>
          <a:prstGeom prst="rect">
            <a:avLst/>
          </a:prstGeom>
          <a:noFill/>
        </p:spPr>
        <p:txBody>
          <a:bodyPr wrap="square" rtlCol="0">
            <a:spAutoFit/>
          </a:bodyPr>
          <a:lstStyle/>
          <a:p>
            <a:pPr marL="342900" indent="-342900">
              <a:buAutoNum type="arabicPeriod"/>
            </a:pPr>
            <a:r>
              <a:rPr lang="en-US" dirty="0" smtClean="0">
                <a:solidFill>
                  <a:srgbClr val="FFFF00"/>
                </a:solidFill>
              </a:rPr>
              <a:t>The interior of the Earth is completely solid.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Earthquakes are triggered by wave motion passing between layers deep within the Earth.  (T/F)</a:t>
            </a:r>
          </a:p>
          <a:p>
            <a:endParaRPr lang="en-US" dirty="0">
              <a:solidFill>
                <a:srgbClr val="FFFF00"/>
              </a:solidFill>
            </a:endParaRPr>
          </a:p>
        </p:txBody>
      </p:sp>
    </p:spTree>
    <p:extLst>
      <p:ext uri="{BB962C8B-B14F-4D97-AF65-F5344CB8AC3E}">
        <p14:creationId xmlns:p14="http://schemas.microsoft.com/office/powerpoint/2010/main" val="1709917031"/>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2585323"/>
          </a:xfrm>
          <a:prstGeom prst="rect">
            <a:avLst/>
          </a:prstGeom>
          <a:noFill/>
        </p:spPr>
        <p:txBody>
          <a:bodyPr wrap="square" rtlCol="0">
            <a:spAutoFit/>
          </a:bodyPr>
          <a:lstStyle/>
          <a:p>
            <a:pPr marL="342900" indent="-342900">
              <a:buAutoNum type="arabicPeriod"/>
            </a:pPr>
            <a:r>
              <a:rPr lang="en-US" dirty="0" smtClean="0">
                <a:solidFill>
                  <a:srgbClr val="FFFF00"/>
                </a:solidFill>
              </a:rPr>
              <a:t>The interior of the Earth is completely solid.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Earthquakes are triggered by wave motion passing between layers deep within the Earth.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Seismic waves cannot pass through the molten outer core of the Earth.  (T/F).</a:t>
            </a:r>
          </a:p>
          <a:p>
            <a:endParaRPr lang="en-US" dirty="0" smtClean="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1506574550"/>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3416320"/>
          </a:xfrm>
          <a:prstGeom prst="rect">
            <a:avLst/>
          </a:prstGeom>
          <a:noFill/>
        </p:spPr>
        <p:txBody>
          <a:bodyPr wrap="square" rtlCol="0">
            <a:spAutoFit/>
          </a:bodyPr>
          <a:lstStyle/>
          <a:p>
            <a:pPr marL="342900" indent="-342900">
              <a:buAutoNum type="arabicPeriod"/>
            </a:pPr>
            <a:r>
              <a:rPr lang="en-US" dirty="0" smtClean="0">
                <a:solidFill>
                  <a:srgbClr val="FFFF00"/>
                </a:solidFill>
              </a:rPr>
              <a:t>The interior of the Earth is completely solid.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Earthquakes are triggered by wave motion passing between layers deep within the Earth.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Seismic waves cannot pass through the molten outer core of the Earth.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“P” waves always arrive before “S” waves from the epicenter of an earthquake.  (T/F)</a:t>
            </a:r>
          </a:p>
          <a:p>
            <a:endParaRPr lang="en-US" dirty="0" smtClean="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81939316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3970318"/>
          </a:xfrm>
          <a:prstGeom prst="rect">
            <a:avLst/>
          </a:prstGeom>
          <a:noFill/>
        </p:spPr>
        <p:txBody>
          <a:bodyPr wrap="square" rtlCol="0">
            <a:spAutoFit/>
          </a:bodyPr>
          <a:lstStyle/>
          <a:p>
            <a:pPr marL="342900" indent="-342900">
              <a:buAutoNum type="arabicPeriod"/>
            </a:pPr>
            <a:r>
              <a:rPr lang="en-US" dirty="0" smtClean="0">
                <a:solidFill>
                  <a:srgbClr val="FFFF00"/>
                </a:solidFill>
              </a:rPr>
              <a:t>The interior of the Earth is completely solid.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Earthquakes are triggered by wave motion passing between layers deep within the Earth.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Seismic waves cannot pass through the molten outer core of the Earth.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“P” waves always arrive before “S” waves from the epicenter of an earthquake.  (T/F)</a:t>
            </a:r>
          </a:p>
          <a:p>
            <a:pPr marL="342900" indent="-342900">
              <a:buAutoNum type="arabicPeriod"/>
            </a:pPr>
            <a:endParaRPr lang="en-US" dirty="0">
              <a:solidFill>
                <a:srgbClr val="FFFF00"/>
              </a:solidFill>
            </a:endParaRPr>
          </a:p>
          <a:p>
            <a:pPr marL="342900" indent="-342900">
              <a:buAutoNum type="arabicPeriod"/>
            </a:pPr>
            <a:r>
              <a:rPr lang="en-US" dirty="0" smtClean="0">
                <a:solidFill>
                  <a:srgbClr val="FFFF00"/>
                </a:solidFill>
              </a:rPr>
              <a:t>“Surface waves” are the least destructive of seismic waves.  (T/F)</a:t>
            </a:r>
          </a:p>
          <a:p>
            <a:endParaRPr lang="en-US" dirty="0" smtClean="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4099787900"/>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646331"/>
          </a:xfrm>
          <a:prstGeom prst="rect">
            <a:avLst/>
          </a:prstGeom>
          <a:noFill/>
        </p:spPr>
        <p:txBody>
          <a:bodyPr wrap="square" rtlCol="0">
            <a:spAutoFit/>
          </a:bodyPr>
          <a:lstStyle/>
          <a:p>
            <a:pPr marL="342900" indent="-342900">
              <a:buAutoNum type="arabicPeriod" startAt="6"/>
            </a:pPr>
            <a:r>
              <a:rPr lang="en-US" dirty="0" smtClean="0">
                <a:solidFill>
                  <a:srgbClr val="FFFF00"/>
                </a:solidFill>
              </a:rPr>
              <a:t>All seismic waves are longitudinal.  (T/F)</a:t>
            </a:r>
          </a:p>
          <a:p>
            <a:endParaRPr lang="en-US" dirty="0">
              <a:solidFill>
                <a:srgbClr val="FFFF00"/>
              </a:solidFill>
            </a:endParaRPr>
          </a:p>
        </p:txBody>
      </p:sp>
    </p:spTree>
    <p:extLst>
      <p:ext uri="{BB962C8B-B14F-4D97-AF65-F5344CB8AC3E}">
        <p14:creationId xmlns:p14="http://schemas.microsoft.com/office/powerpoint/2010/main" val="2221914490"/>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1477328"/>
          </a:xfrm>
          <a:prstGeom prst="rect">
            <a:avLst/>
          </a:prstGeom>
          <a:noFill/>
        </p:spPr>
        <p:txBody>
          <a:bodyPr wrap="square" rtlCol="0">
            <a:spAutoFit/>
          </a:bodyPr>
          <a:lstStyle/>
          <a:p>
            <a:pPr marL="342900" indent="-342900">
              <a:buAutoNum type="arabicPeriod" startAt="6"/>
            </a:pPr>
            <a:r>
              <a:rPr lang="en-US" dirty="0" smtClean="0">
                <a:solidFill>
                  <a:srgbClr val="FFFF00"/>
                </a:solidFill>
              </a:rPr>
              <a:t>All seismic waves are longitudinal.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The inner core (at the center of the Earth) is the primary source of waves inside the Earth.  (T/F)</a:t>
            </a:r>
          </a:p>
          <a:p>
            <a:endParaRPr lang="en-US" dirty="0">
              <a:solidFill>
                <a:srgbClr val="FFFF00"/>
              </a:solidFill>
            </a:endParaRPr>
          </a:p>
        </p:txBody>
      </p:sp>
    </p:spTree>
    <p:extLst>
      <p:ext uri="{BB962C8B-B14F-4D97-AF65-F5344CB8AC3E}">
        <p14:creationId xmlns:p14="http://schemas.microsoft.com/office/powerpoint/2010/main" val="2110953777"/>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2031325"/>
          </a:xfrm>
          <a:prstGeom prst="rect">
            <a:avLst/>
          </a:prstGeom>
          <a:noFill/>
        </p:spPr>
        <p:txBody>
          <a:bodyPr wrap="square" rtlCol="0">
            <a:spAutoFit/>
          </a:bodyPr>
          <a:lstStyle/>
          <a:p>
            <a:pPr marL="342900" indent="-342900">
              <a:buAutoNum type="arabicPeriod" startAt="6"/>
            </a:pPr>
            <a:r>
              <a:rPr lang="en-US" dirty="0" smtClean="0">
                <a:solidFill>
                  <a:srgbClr val="FFFF00"/>
                </a:solidFill>
              </a:rPr>
              <a:t>All seismic waves are longitudinal.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The inner core (at the center of the Earth) is the primary source of waves inside the Earth.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“S waves” can go through solids, liquids and gases.  (T/F)</a:t>
            </a:r>
          </a:p>
          <a:p>
            <a:endParaRPr lang="en-US" dirty="0">
              <a:solidFill>
                <a:srgbClr val="FFFF00"/>
              </a:solidFill>
            </a:endParaRPr>
          </a:p>
        </p:txBody>
      </p:sp>
    </p:spTree>
    <p:extLst>
      <p:ext uri="{BB962C8B-B14F-4D97-AF65-F5344CB8AC3E}">
        <p14:creationId xmlns:p14="http://schemas.microsoft.com/office/powerpoint/2010/main" val="2174354136"/>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2862323"/>
          </a:xfrm>
          <a:prstGeom prst="rect">
            <a:avLst/>
          </a:prstGeom>
          <a:noFill/>
        </p:spPr>
        <p:txBody>
          <a:bodyPr wrap="square" rtlCol="0">
            <a:spAutoFit/>
          </a:bodyPr>
          <a:lstStyle/>
          <a:p>
            <a:pPr marL="342900" indent="-342900">
              <a:buAutoNum type="arabicPeriod" startAt="6"/>
            </a:pPr>
            <a:r>
              <a:rPr lang="en-US" dirty="0" smtClean="0">
                <a:solidFill>
                  <a:srgbClr val="FFFF00"/>
                </a:solidFill>
              </a:rPr>
              <a:t>All seismic waves are longitudinal.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The inner core (at the center of the Earth) is the primary source of waves inside the Earth.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“S waves” can go through solids, liquids and gases.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Since “P” and “S” waves travel at different speeds, the location of the epicenter can be determined by triangulation.  (T/F)</a:t>
            </a:r>
          </a:p>
          <a:p>
            <a:endParaRPr lang="en-US" dirty="0">
              <a:solidFill>
                <a:srgbClr val="FFFF00"/>
              </a:solidFill>
            </a:endParaRPr>
          </a:p>
        </p:txBody>
      </p:sp>
    </p:spTree>
    <p:extLst>
      <p:ext uri="{BB962C8B-B14F-4D97-AF65-F5344CB8AC3E}">
        <p14:creationId xmlns:p14="http://schemas.microsoft.com/office/powerpoint/2010/main" val="327515435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p>
          <a:p>
            <a:pPr marL="461772" indent="-342900">
              <a:buFont typeface="Wingdings 2"/>
              <a:buAutoNum type="arabicPeriod"/>
            </a:pPr>
            <a:r>
              <a:rPr lang="en-US" sz="1600" b="1" dirty="0" smtClean="0"/>
              <a:t>To understand the varieties of geodynamic waves and their differences.</a:t>
            </a:r>
          </a:p>
          <a:p>
            <a:pPr marL="461772" indent="-342900">
              <a:buFont typeface="Wingdings 2"/>
              <a:buAutoNum type="arabicPeriod"/>
            </a:pPr>
            <a:r>
              <a:rPr lang="en-US" sz="1600" b="1" dirty="0" smtClean="0"/>
              <a:t>To show how geodynamic waves </a:t>
            </a:r>
            <a:r>
              <a:rPr lang="en-US" sz="1600" b="1" dirty="0" err="1" smtClean="0"/>
              <a:t>propogate</a:t>
            </a:r>
            <a:r>
              <a:rPr lang="en-US" sz="1600" b="1" dirty="0" smtClean="0"/>
              <a:t> through the Earth.</a:t>
            </a:r>
          </a:p>
          <a:p>
            <a:pPr marL="461772" indent="-342900">
              <a:buFont typeface="Wingdings 2"/>
              <a:buAutoNum type="arabicPeriod"/>
            </a:pPr>
            <a:r>
              <a:rPr lang="en-US" sz="1600" b="1" dirty="0" smtClean="0"/>
              <a:t>To demonstrate the potential effects geodynamic waves can have on the surface of the Earth.</a:t>
            </a:r>
            <a:endParaRPr lang="en-US" sz="1600" b="1" dirty="0"/>
          </a:p>
        </p:txBody>
      </p:sp>
    </p:spTree>
    <p:extLst>
      <p:ext uri="{BB962C8B-B14F-4D97-AF65-F5344CB8AC3E}">
        <p14:creationId xmlns:p14="http://schemas.microsoft.com/office/powerpoint/2010/main" val="2979503110"/>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5" name="TextBox 4"/>
          <p:cNvSpPr txBox="1"/>
          <p:nvPr/>
        </p:nvSpPr>
        <p:spPr>
          <a:xfrm>
            <a:off x="517979" y="1701221"/>
            <a:ext cx="7569177" cy="646331"/>
          </a:xfrm>
          <a:prstGeom prst="rect">
            <a:avLst/>
          </a:prstGeom>
          <a:noFill/>
        </p:spPr>
        <p:txBody>
          <a:bodyPr wrap="square" rtlCol="0">
            <a:spAutoFit/>
          </a:bodyPr>
          <a:lstStyle/>
          <a:p>
            <a:r>
              <a:rPr lang="en-US" sz="3600" dirty="0" smtClean="0"/>
              <a:t>     POST-MODULE QUESTIONS:</a:t>
            </a:r>
            <a:endParaRPr lang="en-US" sz="3600" dirty="0"/>
          </a:p>
        </p:txBody>
      </p:sp>
      <p:sp>
        <p:nvSpPr>
          <p:cNvPr id="3" name="TextBox 2"/>
          <p:cNvSpPr txBox="1"/>
          <p:nvPr/>
        </p:nvSpPr>
        <p:spPr>
          <a:xfrm>
            <a:off x="517979" y="2723982"/>
            <a:ext cx="8087156" cy="3416320"/>
          </a:xfrm>
          <a:prstGeom prst="rect">
            <a:avLst/>
          </a:prstGeom>
          <a:noFill/>
        </p:spPr>
        <p:txBody>
          <a:bodyPr wrap="square" rtlCol="0">
            <a:spAutoFit/>
          </a:bodyPr>
          <a:lstStyle/>
          <a:p>
            <a:pPr marL="342900" indent="-342900">
              <a:buAutoNum type="arabicPeriod" startAt="6"/>
            </a:pPr>
            <a:r>
              <a:rPr lang="en-US" dirty="0" smtClean="0">
                <a:solidFill>
                  <a:srgbClr val="FFFF00"/>
                </a:solidFill>
              </a:rPr>
              <a:t>All seismic waves are longitudinal.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The inner core (at the center of the Earth) is the primary source of waves inside the Earth.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“S waves” can go through solids, liquids and gases.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Since “P” and “S” waves travel at different speeds, the location of the epicenter can be determined by triangulation.  (T/F)</a:t>
            </a:r>
          </a:p>
          <a:p>
            <a:pPr marL="342900" indent="-342900">
              <a:buAutoNum type="arabicPeriod" startAt="6"/>
            </a:pPr>
            <a:endParaRPr lang="en-US" dirty="0">
              <a:solidFill>
                <a:srgbClr val="FFFF00"/>
              </a:solidFill>
            </a:endParaRPr>
          </a:p>
          <a:p>
            <a:pPr marL="342900" indent="-342900">
              <a:buAutoNum type="arabicPeriod" startAt="6"/>
            </a:pPr>
            <a:r>
              <a:rPr lang="en-US" dirty="0" smtClean="0">
                <a:solidFill>
                  <a:srgbClr val="FFFF00"/>
                </a:solidFill>
              </a:rPr>
              <a:t> “P” and “S” waves are also known as “Body Waves.”  (T/F)</a:t>
            </a:r>
          </a:p>
          <a:p>
            <a:endParaRPr lang="en-US" dirty="0">
              <a:solidFill>
                <a:srgbClr val="FFFF00"/>
              </a:solidFill>
            </a:endParaRPr>
          </a:p>
        </p:txBody>
      </p:sp>
    </p:spTree>
    <p:extLst>
      <p:ext uri="{BB962C8B-B14F-4D97-AF65-F5344CB8AC3E}">
        <p14:creationId xmlns:p14="http://schemas.microsoft.com/office/powerpoint/2010/main" val="78910694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hevron">
              <a:avLst/>
            </a:prstTxWarp>
            <a:normAutofit/>
          </a:bodyPr>
          <a:lstStyle/>
          <a:p>
            <a:r>
              <a:rPr lang="en-US" sz="3600" b="1" dirty="0" smtClean="0">
                <a:solidFill>
                  <a:srgbClr val="FFFF00"/>
                </a:solidFill>
              </a:rPr>
              <a:t>WAVES INSIDE THE EARTH</a:t>
            </a:r>
            <a:endParaRPr lang="en-US" sz="3600" b="1" dirty="0">
              <a:solidFill>
                <a:srgbClr val="FFFF00"/>
              </a:solidFill>
            </a:endParaRPr>
          </a:p>
        </p:txBody>
      </p:sp>
      <p:sp>
        <p:nvSpPr>
          <p:cNvPr id="3" name="Content Placeholder 2"/>
          <p:cNvSpPr>
            <a:spLocks noGrp="1"/>
          </p:cNvSpPr>
          <p:nvPr>
            <p:ph idx="1"/>
          </p:nvPr>
        </p:nvSpPr>
        <p:spPr>
          <a:xfrm>
            <a:off x="457199" y="1600200"/>
            <a:ext cx="8315025" cy="4525963"/>
          </a:xfrm>
        </p:spPr>
        <p:txBody>
          <a:bodyPr>
            <a:normAutofit/>
          </a:bodyPr>
          <a:lstStyle/>
          <a:p>
            <a:pPr marL="118872" indent="0">
              <a:buNone/>
            </a:pPr>
            <a:r>
              <a:rPr lang="en-US" sz="2000" b="1" dirty="0" smtClean="0"/>
              <a:t>MODULE 3 –  </a:t>
            </a:r>
            <a:r>
              <a:rPr lang="en-US" sz="3200" b="1" dirty="0" smtClean="0"/>
              <a:t>GENERAL </a:t>
            </a:r>
            <a:r>
              <a:rPr lang="en-US" sz="3200" b="1" dirty="0"/>
              <a:t>OBJECTIVES</a:t>
            </a:r>
            <a:r>
              <a:rPr lang="en-US" sz="3200" b="1" dirty="0" smtClean="0"/>
              <a:t>:</a:t>
            </a:r>
          </a:p>
          <a:p>
            <a:pPr marL="461772" indent="-342900">
              <a:buAutoNum type="arabicPeriod"/>
            </a:pPr>
            <a:r>
              <a:rPr lang="en-US" sz="1600" b="1" dirty="0" smtClean="0"/>
              <a:t>To review basic concepts of wave theory with a special emphasis on important terminology.</a:t>
            </a:r>
          </a:p>
          <a:p>
            <a:pPr marL="461772" indent="-342900">
              <a:buFont typeface="Wingdings 2"/>
              <a:buAutoNum type="arabicPeriod"/>
            </a:pPr>
            <a:r>
              <a:rPr lang="en-US" sz="1600" b="1" dirty="0"/>
              <a:t>To review the basic </a:t>
            </a:r>
            <a:r>
              <a:rPr lang="en-US" sz="1600" b="1" dirty="0" smtClean="0"/>
              <a:t>internal structure </a:t>
            </a:r>
            <a:r>
              <a:rPr lang="en-US" sz="1600" b="1" dirty="0"/>
              <a:t>of the Earth</a:t>
            </a:r>
            <a:r>
              <a:rPr lang="en-US" sz="1600" b="1" dirty="0" smtClean="0"/>
              <a:t>.</a:t>
            </a:r>
          </a:p>
          <a:p>
            <a:pPr marL="461772" indent="-342900">
              <a:buFont typeface="Wingdings 2"/>
              <a:buAutoNum type="arabicPeriod"/>
            </a:pPr>
            <a:r>
              <a:rPr lang="en-US" sz="1600" b="1" dirty="0" smtClean="0"/>
              <a:t>To explain why and how waves are produced inside the Earth.</a:t>
            </a:r>
          </a:p>
          <a:p>
            <a:pPr marL="461772" indent="-342900">
              <a:buFont typeface="Wingdings 2"/>
              <a:buAutoNum type="arabicPeriod"/>
            </a:pPr>
            <a:r>
              <a:rPr lang="en-US" sz="1600" b="1" dirty="0" smtClean="0"/>
              <a:t>To understand the varieties of geodynamic waves and their differences.</a:t>
            </a:r>
          </a:p>
          <a:p>
            <a:pPr marL="461772" indent="-342900">
              <a:buFont typeface="Wingdings 2"/>
              <a:buAutoNum type="arabicPeriod"/>
            </a:pPr>
            <a:r>
              <a:rPr lang="en-US" sz="1600" b="1" dirty="0" smtClean="0"/>
              <a:t>To show how geodynamic waves </a:t>
            </a:r>
            <a:r>
              <a:rPr lang="en-US" sz="1600" b="1" dirty="0" err="1" smtClean="0"/>
              <a:t>propogate</a:t>
            </a:r>
            <a:r>
              <a:rPr lang="en-US" sz="1600" b="1" dirty="0" smtClean="0"/>
              <a:t> through the Earth.</a:t>
            </a:r>
          </a:p>
          <a:p>
            <a:pPr marL="461772" indent="-342900">
              <a:buFont typeface="Wingdings 2"/>
              <a:buAutoNum type="arabicPeriod"/>
            </a:pPr>
            <a:r>
              <a:rPr lang="en-US" sz="1600" b="1" dirty="0" smtClean="0"/>
              <a:t>To demonstrate the potential effects geodynamic waves can have on the surface of the Earth.</a:t>
            </a:r>
          </a:p>
          <a:p>
            <a:pPr marL="461772" indent="-342900">
              <a:buFont typeface="Wingdings 2"/>
              <a:buAutoNum type="arabicPeriod"/>
            </a:pPr>
            <a:r>
              <a:rPr lang="en-US" sz="1600" b="1" dirty="0" smtClean="0"/>
              <a:t>To understand how these waves are measured.</a:t>
            </a:r>
            <a:endParaRPr lang="en-US" sz="1600" b="1" dirty="0"/>
          </a:p>
        </p:txBody>
      </p:sp>
    </p:spTree>
    <p:extLst>
      <p:ext uri="{BB962C8B-B14F-4D97-AF65-F5344CB8AC3E}">
        <p14:creationId xmlns:p14="http://schemas.microsoft.com/office/powerpoint/2010/main" val="310749785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chnic">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17796</TotalTime>
  <Words>5366</Words>
  <Application>Microsoft Macintosh PowerPoint</Application>
  <PresentationFormat>On-screen Show (4:3)</PresentationFormat>
  <Paragraphs>591</Paragraphs>
  <Slides>80</Slides>
  <Notes>66</Notes>
  <HiddenSlides>0</HiddenSlides>
  <MMClips>3</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Technic</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lpstr>WAVES INSIDE THE EARTH</vt:lpstr>
    </vt:vector>
  </TitlesOfParts>
  <Company>Wachusett Regional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WAVES INSIDE THE EARTH</dc:title>
  <dc:creator>Nick Nicastro</dc:creator>
  <cp:lastModifiedBy>Nick Nicastro</cp:lastModifiedBy>
  <cp:revision>84</cp:revision>
  <dcterms:created xsi:type="dcterms:W3CDTF">2014-08-10T17:18:53Z</dcterms:created>
  <dcterms:modified xsi:type="dcterms:W3CDTF">2014-10-01T11:10:14Z</dcterms:modified>
</cp:coreProperties>
</file>