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gif" ContentType="image/gif"/>
  <Default Extension="jpg" ContentType="image/jpeg"/>
  <Default Extension="wmv" ContentType="video/x-ms-wmv"/>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61" r:id="rId3"/>
    <p:sldId id="292" r:id="rId4"/>
    <p:sldId id="262" r:id="rId5"/>
    <p:sldId id="263" r:id="rId6"/>
    <p:sldId id="273" r:id="rId7"/>
    <p:sldId id="283" r:id="rId8"/>
    <p:sldId id="284" r:id="rId9"/>
    <p:sldId id="279" r:id="rId10"/>
    <p:sldId id="285" r:id="rId11"/>
    <p:sldId id="286" r:id="rId12"/>
    <p:sldId id="276" r:id="rId13"/>
    <p:sldId id="264" r:id="rId14"/>
    <p:sldId id="265" r:id="rId15"/>
    <p:sldId id="275" r:id="rId16"/>
    <p:sldId id="266" r:id="rId17"/>
    <p:sldId id="281" r:id="rId18"/>
    <p:sldId id="280" r:id="rId19"/>
    <p:sldId id="268" r:id="rId20"/>
    <p:sldId id="269" r:id="rId21"/>
    <p:sldId id="274" r:id="rId22"/>
    <p:sldId id="278" r:id="rId23"/>
    <p:sldId id="277" r:id="rId24"/>
    <p:sldId id="282" r:id="rId25"/>
    <p:sldId id="267" r:id="rId26"/>
    <p:sldId id="270" r:id="rId27"/>
    <p:sldId id="288" r:id="rId28"/>
    <p:sldId id="290" r:id="rId29"/>
    <p:sldId id="293" r:id="rId30"/>
    <p:sldId id="271" r:id="rId31"/>
    <p:sldId id="287" r:id="rId32"/>
    <p:sldId id="272" r:id="rId33"/>
    <p:sldId id="291" r:id="rId34"/>
    <p:sldId id="289" r:id="rId35"/>
    <p:sldId id="294" r:id="rId36"/>
    <p:sldId id="257" r:id="rId37"/>
  </p:sldIdLst>
  <p:sldSz cx="12192000" cy="6858000"/>
  <p:notesSz cx="6858000" cy="9144000"/>
  <p:embeddedFontLst>
    <p:embeddedFont>
      <p:font typeface="Calibri Light" panose="020F0302020204030204" pitchFamily="34" charset="0"/>
      <p:regular r:id="rId38"/>
      <p:italic r:id="rId39"/>
    </p:embeddedFont>
    <p:embeddedFont>
      <p:font typeface="Calibri" panose="020F0502020204030204" pitchFamily="34" charset="0"/>
      <p:regular r:id="rId40"/>
      <p:bold r:id="rId41"/>
      <p:italic r:id="rId42"/>
      <p:boldItalic r:id="rId4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AF1BC"/>
    <a:srgbClr val="F8EA98"/>
    <a:srgbClr val="F3C36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678" autoAdjust="0"/>
    <p:restoredTop sz="94660"/>
  </p:normalViewPr>
  <p:slideViewPr>
    <p:cSldViewPr snapToGrid="0">
      <p:cViewPr varScale="1">
        <p:scale>
          <a:sx n="66" d="100"/>
          <a:sy n="66" d="100"/>
        </p:scale>
        <p:origin x="690"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2.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5.fntdata"/><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1.fntdata"/><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3.fntdata"/><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6.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38C71C2D-1D87-4087-AB75-C432A2494C94}" type="datetimeFigureOut">
              <a:rPr lang="en-US" smtClean="0"/>
              <a:t>1/30/2017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4844AA-318A-4290-8A8D-8DD899A8B53A}" type="slidenum">
              <a:rPr lang="en-US" smtClean="0"/>
              <a:t>‹#›</a:t>
            </a:fld>
            <a:endParaRPr lang="en-US"/>
          </a:p>
        </p:txBody>
      </p:sp>
    </p:spTree>
    <p:extLst>
      <p:ext uri="{BB962C8B-B14F-4D97-AF65-F5344CB8AC3E}">
        <p14:creationId xmlns:p14="http://schemas.microsoft.com/office/powerpoint/2010/main" val="6725161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8C71C2D-1D87-4087-AB75-C432A2494C94}" type="datetimeFigureOut">
              <a:rPr lang="en-US" smtClean="0"/>
              <a:t>1/30/2017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4844AA-318A-4290-8A8D-8DD899A8B53A}" type="slidenum">
              <a:rPr lang="en-US" smtClean="0"/>
              <a:t>‹#›</a:t>
            </a:fld>
            <a:endParaRPr lang="en-US"/>
          </a:p>
        </p:txBody>
      </p:sp>
    </p:spTree>
    <p:extLst>
      <p:ext uri="{BB962C8B-B14F-4D97-AF65-F5344CB8AC3E}">
        <p14:creationId xmlns:p14="http://schemas.microsoft.com/office/powerpoint/2010/main" val="3528280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8C71C2D-1D87-4087-AB75-C432A2494C94}" type="datetimeFigureOut">
              <a:rPr lang="en-US" smtClean="0"/>
              <a:t>1/30/2017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4844AA-318A-4290-8A8D-8DD899A8B53A}" type="slidenum">
              <a:rPr lang="en-US" smtClean="0"/>
              <a:t>‹#›</a:t>
            </a:fld>
            <a:endParaRPr lang="en-US"/>
          </a:p>
        </p:txBody>
      </p:sp>
    </p:spTree>
    <p:extLst>
      <p:ext uri="{BB962C8B-B14F-4D97-AF65-F5344CB8AC3E}">
        <p14:creationId xmlns:p14="http://schemas.microsoft.com/office/powerpoint/2010/main" val="24956848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8C71C2D-1D87-4087-AB75-C432A2494C94}" type="datetimeFigureOut">
              <a:rPr lang="en-US" smtClean="0"/>
              <a:t>1/30/2017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4844AA-318A-4290-8A8D-8DD899A8B53A}" type="slidenum">
              <a:rPr lang="en-US" smtClean="0"/>
              <a:t>‹#›</a:t>
            </a:fld>
            <a:endParaRPr lang="en-US"/>
          </a:p>
        </p:txBody>
      </p:sp>
    </p:spTree>
    <p:extLst>
      <p:ext uri="{BB962C8B-B14F-4D97-AF65-F5344CB8AC3E}">
        <p14:creationId xmlns:p14="http://schemas.microsoft.com/office/powerpoint/2010/main" val="13453581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8C71C2D-1D87-4087-AB75-C432A2494C94}" type="datetimeFigureOut">
              <a:rPr lang="en-US" smtClean="0"/>
              <a:t>1/30/2017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4844AA-318A-4290-8A8D-8DD899A8B53A}" type="slidenum">
              <a:rPr lang="en-US" smtClean="0"/>
              <a:t>‹#›</a:t>
            </a:fld>
            <a:endParaRPr lang="en-US"/>
          </a:p>
        </p:txBody>
      </p:sp>
    </p:spTree>
    <p:extLst>
      <p:ext uri="{BB962C8B-B14F-4D97-AF65-F5344CB8AC3E}">
        <p14:creationId xmlns:p14="http://schemas.microsoft.com/office/powerpoint/2010/main" val="26645307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8C71C2D-1D87-4087-AB75-C432A2494C94}" type="datetimeFigureOut">
              <a:rPr lang="en-US" smtClean="0"/>
              <a:t>1/30/2017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4844AA-318A-4290-8A8D-8DD899A8B53A}" type="slidenum">
              <a:rPr lang="en-US" smtClean="0"/>
              <a:t>‹#›</a:t>
            </a:fld>
            <a:endParaRPr lang="en-US"/>
          </a:p>
        </p:txBody>
      </p:sp>
    </p:spTree>
    <p:extLst>
      <p:ext uri="{BB962C8B-B14F-4D97-AF65-F5344CB8AC3E}">
        <p14:creationId xmlns:p14="http://schemas.microsoft.com/office/powerpoint/2010/main" val="7722225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8C71C2D-1D87-4087-AB75-C432A2494C94}" type="datetimeFigureOut">
              <a:rPr lang="en-US" smtClean="0"/>
              <a:t>1/30/2017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E4844AA-318A-4290-8A8D-8DD899A8B53A}" type="slidenum">
              <a:rPr lang="en-US" smtClean="0"/>
              <a:t>‹#›</a:t>
            </a:fld>
            <a:endParaRPr lang="en-US"/>
          </a:p>
        </p:txBody>
      </p:sp>
    </p:spTree>
    <p:extLst>
      <p:ext uri="{BB962C8B-B14F-4D97-AF65-F5344CB8AC3E}">
        <p14:creationId xmlns:p14="http://schemas.microsoft.com/office/powerpoint/2010/main" val="13706936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8C71C2D-1D87-4087-AB75-C432A2494C94}" type="datetimeFigureOut">
              <a:rPr lang="en-US" smtClean="0"/>
              <a:t>1/30/2017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E4844AA-318A-4290-8A8D-8DD899A8B53A}" type="slidenum">
              <a:rPr lang="en-US" smtClean="0"/>
              <a:t>‹#›</a:t>
            </a:fld>
            <a:endParaRPr lang="en-US"/>
          </a:p>
        </p:txBody>
      </p:sp>
    </p:spTree>
    <p:extLst>
      <p:ext uri="{BB962C8B-B14F-4D97-AF65-F5344CB8AC3E}">
        <p14:creationId xmlns:p14="http://schemas.microsoft.com/office/powerpoint/2010/main" val="4013166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8C71C2D-1D87-4087-AB75-C432A2494C94}" type="datetimeFigureOut">
              <a:rPr lang="en-US" smtClean="0"/>
              <a:t>1/30/2017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E4844AA-318A-4290-8A8D-8DD899A8B53A}" type="slidenum">
              <a:rPr lang="en-US" smtClean="0"/>
              <a:t>‹#›</a:t>
            </a:fld>
            <a:endParaRPr lang="en-US"/>
          </a:p>
        </p:txBody>
      </p:sp>
    </p:spTree>
    <p:extLst>
      <p:ext uri="{BB962C8B-B14F-4D97-AF65-F5344CB8AC3E}">
        <p14:creationId xmlns:p14="http://schemas.microsoft.com/office/powerpoint/2010/main" val="35871438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8C71C2D-1D87-4087-AB75-C432A2494C94}" type="datetimeFigureOut">
              <a:rPr lang="en-US" smtClean="0"/>
              <a:t>1/30/2017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4844AA-318A-4290-8A8D-8DD899A8B53A}" type="slidenum">
              <a:rPr lang="en-US" smtClean="0"/>
              <a:t>‹#›</a:t>
            </a:fld>
            <a:endParaRPr lang="en-US"/>
          </a:p>
        </p:txBody>
      </p:sp>
    </p:spTree>
    <p:extLst>
      <p:ext uri="{BB962C8B-B14F-4D97-AF65-F5344CB8AC3E}">
        <p14:creationId xmlns:p14="http://schemas.microsoft.com/office/powerpoint/2010/main" val="19817364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8C71C2D-1D87-4087-AB75-C432A2494C94}" type="datetimeFigureOut">
              <a:rPr lang="en-US" smtClean="0"/>
              <a:t>1/30/2017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4844AA-318A-4290-8A8D-8DD899A8B53A}" type="slidenum">
              <a:rPr lang="en-US" smtClean="0"/>
              <a:t>‹#›</a:t>
            </a:fld>
            <a:endParaRPr lang="en-US"/>
          </a:p>
        </p:txBody>
      </p:sp>
    </p:spTree>
    <p:extLst>
      <p:ext uri="{BB962C8B-B14F-4D97-AF65-F5344CB8AC3E}">
        <p14:creationId xmlns:p14="http://schemas.microsoft.com/office/powerpoint/2010/main" val="1079332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8C71C2D-1D87-4087-AB75-C432A2494C94}" type="datetimeFigureOut">
              <a:rPr lang="en-US" smtClean="0"/>
              <a:t>1/30/2017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E4844AA-318A-4290-8A8D-8DD899A8B53A}" type="slidenum">
              <a:rPr lang="en-US" smtClean="0"/>
              <a:t>‹#›</a:t>
            </a:fld>
            <a:endParaRPr lang="en-US"/>
          </a:p>
        </p:txBody>
      </p:sp>
    </p:spTree>
    <p:extLst>
      <p:ext uri="{BB962C8B-B14F-4D97-AF65-F5344CB8AC3E}">
        <p14:creationId xmlns:p14="http://schemas.microsoft.com/office/powerpoint/2010/main" val="22948846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19.png"/></Relationships>
</file>

<file path=ppt/slides/_rels/slide3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gif"/><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wmv"/><Relationship Id="rId1" Type="http://schemas.microsoft.com/office/2007/relationships/media" Target="../media/media1.wmv"/><Relationship Id="rId5" Type="http://schemas.openxmlformats.org/officeDocument/2006/relationships/hyperlink" Target="https://commons.wikimedia.org/w/index.php?title=File:NPP_Ceres_Longwave_Radiation.ogv" TargetMode="Externa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5000" b="-5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2"/>
            <a:ext cx="9144000" cy="3815397"/>
          </a:xfrm>
        </p:spPr>
        <p:txBody>
          <a:bodyPr>
            <a:normAutofit/>
          </a:bodyPr>
          <a:lstStyle/>
          <a:p>
            <a:r>
              <a:rPr lang="en-US" sz="8000" dirty="0"/>
              <a:t>Thermodynamics </a:t>
            </a:r>
            <a:br>
              <a:rPr lang="en-US" sz="8000" dirty="0"/>
            </a:br>
            <a:r>
              <a:rPr lang="en-US" sz="8000" dirty="0"/>
              <a:t>within the </a:t>
            </a:r>
            <a:br>
              <a:rPr lang="en-US" sz="8000" dirty="0"/>
            </a:br>
            <a:r>
              <a:rPr lang="en-US" sz="8000" dirty="0"/>
              <a:t>Earth</a:t>
            </a:r>
          </a:p>
        </p:txBody>
      </p:sp>
    </p:spTree>
    <p:extLst>
      <p:ext uri="{BB962C8B-B14F-4D97-AF65-F5344CB8AC3E}">
        <p14:creationId xmlns:p14="http://schemas.microsoft.com/office/powerpoint/2010/main" val="8311642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rgbClr val="F3C36D"/>
            </a:gs>
            <a:gs pos="74000">
              <a:srgbClr val="FAF1BC"/>
            </a:gs>
            <a:gs pos="83000">
              <a:schemeClr val="bg1">
                <a:lumMod val="95000"/>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2"/>
            <a:ext cx="9144000" cy="3815397"/>
          </a:xfrm>
        </p:spPr>
        <p:txBody>
          <a:bodyPr>
            <a:normAutofit/>
          </a:bodyPr>
          <a:lstStyle/>
          <a:p>
            <a:r>
              <a:rPr lang="en-US" sz="8000" dirty="0"/>
              <a:t>But what is happening within the Earth?</a:t>
            </a:r>
          </a:p>
        </p:txBody>
      </p:sp>
    </p:spTree>
    <p:extLst>
      <p:ext uri="{BB962C8B-B14F-4D97-AF65-F5344CB8AC3E}">
        <p14:creationId xmlns:p14="http://schemas.microsoft.com/office/powerpoint/2010/main" val="2953343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rgbClr val="F3C36D"/>
            </a:gs>
            <a:gs pos="74000">
              <a:srgbClr val="FAF1BC"/>
            </a:gs>
            <a:gs pos="83000">
              <a:schemeClr val="bg1">
                <a:lumMod val="95000"/>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93486" y="232229"/>
            <a:ext cx="4209143" cy="6023427"/>
          </a:xfrm>
        </p:spPr>
        <p:txBody>
          <a:bodyPr>
            <a:noAutofit/>
          </a:bodyPr>
          <a:lstStyle/>
          <a:p>
            <a:r>
              <a:rPr lang="en-US" sz="3600" dirty="0"/>
              <a:t>Global map of the flux of heat, in </a:t>
            </a:r>
            <a:r>
              <a:rPr lang="en-US" sz="3600" dirty="0" err="1"/>
              <a:t>mW</a:t>
            </a:r>
            <a:r>
              <a:rPr lang="en-US" sz="3600" dirty="0"/>
              <a:t>/m</a:t>
            </a:r>
            <a:r>
              <a:rPr lang="en-US" sz="3600" baseline="30000" dirty="0"/>
              <a:t>2</a:t>
            </a:r>
            <a:r>
              <a:rPr lang="en-US" sz="3600" dirty="0"/>
              <a:t>, from Earth's interior to the surface. The largest values of heat flux coincide with mid ocean ridges, and the smallest values of heat flux occur in stable continental interiors.</a:t>
            </a:r>
          </a:p>
        </p:txBody>
      </p:sp>
      <p:sp>
        <p:nvSpPr>
          <p:cNvPr id="3" name="Rectangle 2"/>
          <p:cNvSpPr/>
          <p:nvPr/>
        </p:nvSpPr>
        <p:spPr>
          <a:xfrm>
            <a:off x="5646058" y="5932490"/>
            <a:ext cx="6096000" cy="646331"/>
          </a:xfrm>
          <a:prstGeom prst="rect">
            <a:avLst/>
          </a:prstGeom>
        </p:spPr>
        <p:txBody>
          <a:bodyPr>
            <a:spAutoFit/>
          </a:bodyPr>
          <a:lstStyle/>
          <a:p>
            <a:r>
              <a:rPr lang="en-US" dirty="0">
                <a:solidFill>
                  <a:srgbClr val="252525"/>
                </a:solidFill>
                <a:latin typeface="Arial" panose="020B0604020202020204" pitchFamily="34" charset="0"/>
              </a:rPr>
              <a:t>Davies, J. H., &amp; Davies, D. R. (2010). Earth's surface heat flux. Solid Earth, 1(1), 5-24.</a:t>
            </a:r>
            <a:endParaRPr lang="en-US" dirty="0"/>
          </a:p>
        </p:txBody>
      </p:sp>
      <p:pic>
        <p:nvPicPr>
          <p:cNvPr id="3074" name="Picture 2" descr="File:Earth heat flow.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30839" y="232229"/>
            <a:ext cx="6911219" cy="51834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55993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rgbClr val="F3C36D"/>
            </a:gs>
            <a:gs pos="74000">
              <a:srgbClr val="FAF1BC"/>
            </a:gs>
            <a:gs pos="83000">
              <a:schemeClr val="bg1">
                <a:lumMod val="95000"/>
              </a:schemeClr>
            </a:gs>
            <a:gs pos="100000">
              <a:schemeClr val="bg1"/>
            </a:gs>
          </a:gsLst>
          <a:lin ang="5400000" scaled="1"/>
        </a:gradFill>
        <a:effectLst/>
      </p:bgPr>
    </p:bg>
    <p:spTree>
      <p:nvGrpSpPr>
        <p:cNvPr id="1" name=""/>
        <p:cNvGrpSpPr/>
        <p:nvPr/>
      </p:nvGrpSpPr>
      <p:grpSpPr>
        <a:xfrm>
          <a:off x="0" y="0"/>
          <a:ext cx="0" cy="0"/>
          <a:chOff x="0" y="0"/>
          <a:chExt cx="0" cy="0"/>
        </a:xfrm>
      </p:grpSpPr>
      <p:pic>
        <p:nvPicPr>
          <p:cNvPr id="1026" name="Picture 2" descr="The Earth's layers, showing the Inner and Outer Core, the Mantle, and Crust. Credit: discovermagazine.co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885" y="1401991"/>
            <a:ext cx="6739976" cy="4136660"/>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p:cNvSpPr>
            <a:spLocks noGrp="1"/>
          </p:cNvSpPr>
          <p:nvPr>
            <p:ph type="ctrTitle"/>
          </p:nvPr>
        </p:nvSpPr>
        <p:spPr>
          <a:xfrm>
            <a:off x="7823199" y="597899"/>
            <a:ext cx="3396343" cy="5744844"/>
          </a:xfrm>
        </p:spPr>
        <p:txBody>
          <a:bodyPr>
            <a:normAutofit/>
          </a:bodyPr>
          <a:lstStyle/>
          <a:p>
            <a:r>
              <a:rPr lang="en-US" sz="4800" dirty="0"/>
              <a:t>Because the  Earth is not consistent in structure, it is also not consistent in internal heat transfer.</a:t>
            </a:r>
          </a:p>
        </p:txBody>
      </p:sp>
      <p:sp>
        <p:nvSpPr>
          <p:cNvPr id="3" name="Rectangle 2"/>
          <p:cNvSpPr/>
          <p:nvPr/>
        </p:nvSpPr>
        <p:spPr>
          <a:xfrm>
            <a:off x="899885" y="5538651"/>
            <a:ext cx="5183855" cy="369332"/>
          </a:xfrm>
          <a:prstGeom prst="rect">
            <a:avLst/>
          </a:prstGeom>
        </p:spPr>
        <p:txBody>
          <a:bodyPr wrap="none">
            <a:spAutoFit/>
          </a:bodyPr>
          <a:lstStyle/>
          <a:p>
            <a:r>
              <a:rPr lang="en-US" dirty="0"/>
              <a:t>http://www.universetoday.com/61200/earths-layers/</a:t>
            </a:r>
          </a:p>
        </p:txBody>
      </p:sp>
    </p:spTree>
    <p:extLst>
      <p:ext uri="{BB962C8B-B14F-4D97-AF65-F5344CB8AC3E}">
        <p14:creationId xmlns:p14="http://schemas.microsoft.com/office/powerpoint/2010/main" val="34198785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rgbClr val="F3C36D"/>
            </a:gs>
            <a:gs pos="74000">
              <a:srgbClr val="FAF1BC"/>
            </a:gs>
            <a:gs pos="83000">
              <a:schemeClr val="bg1">
                <a:lumMod val="95000"/>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64457" y="585334"/>
            <a:ext cx="4818743" cy="4320495"/>
          </a:xfrm>
        </p:spPr>
        <p:txBody>
          <a:bodyPr>
            <a:normAutofit/>
          </a:bodyPr>
          <a:lstStyle/>
          <a:p>
            <a:r>
              <a:rPr lang="en-US" dirty="0"/>
              <a:t>So what is the Earth’s internal thermal structure?</a:t>
            </a:r>
            <a:endParaRPr lang="en-US" sz="8000" dirty="0"/>
          </a:p>
        </p:txBody>
      </p:sp>
      <p:pic>
        <p:nvPicPr>
          <p:cNvPr id="2050" name="Picture 2" descr="Tomographi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8001" y="-20448"/>
            <a:ext cx="6604000" cy="645492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3" name="Rectangle 2"/>
          <p:cNvSpPr/>
          <p:nvPr/>
        </p:nvSpPr>
        <p:spPr>
          <a:xfrm>
            <a:off x="8400535" y="6434477"/>
            <a:ext cx="3025444" cy="369332"/>
          </a:xfrm>
          <a:prstGeom prst="rect">
            <a:avLst/>
          </a:prstGeom>
        </p:spPr>
        <p:txBody>
          <a:bodyPr wrap="none">
            <a:spAutoFit/>
          </a:bodyPr>
          <a:lstStyle/>
          <a:p>
            <a:r>
              <a:rPr lang="en-US" dirty="0"/>
              <a:t>http://www.ucl.ac.uk/EarthSci</a:t>
            </a:r>
          </a:p>
        </p:txBody>
      </p:sp>
    </p:spTree>
    <p:extLst>
      <p:ext uri="{BB962C8B-B14F-4D97-AF65-F5344CB8AC3E}">
        <p14:creationId xmlns:p14="http://schemas.microsoft.com/office/powerpoint/2010/main" val="28091913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rgbClr val="F3C36D"/>
            </a:gs>
            <a:gs pos="74000">
              <a:srgbClr val="FAF1BC"/>
            </a:gs>
            <a:gs pos="83000">
              <a:schemeClr val="bg1">
                <a:lumMod val="95000"/>
              </a:schemeClr>
            </a:gs>
            <a:gs pos="100000">
              <a:schemeClr val="bg1"/>
            </a:gs>
          </a:gsLst>
          <a:lin ang="5400000" scaled="1"/>
        </a:gradFill>
        <a:effectLst/>
      </p:bgPr>
    </p:bg>
    <p:spTree>
      <p:nvGrpSpPr>
        <p:cNvPr id="1" name=""/>
        <p:cNvGrpSpPr/>
        <p:nvPr/>
      </p:nvGrpSpPr>
      <p:grpSpPr>
        <a:xfrm>
          <a:off x="0" y="0"/>
          <a:ext cx="0" cy="0"/>
          <a:chOff x="0" y="0"/>
          <a:chExt cx="0" cy="0"/>
        </a:xfrm>
      </p:grpSpPr>
      <p:pic>
        <p:nvPicPr>
          <p:cNvPr id="3076" name="Picture 4" descr="http://www.swerdloff.us/Yellowstone/images/OF-Basin-Castle-Geyse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33685" y="94569"/>
            <a:ext cx="5690109" cy="378437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3074" name="Picture 2" descr="http://www.online-sciences.com/wp-content/uploads/2014/05/volcanoes-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803" y="3435577"/>
            <a:ext cx="5000625" cy="326707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a:xfrm>
            <a:off x="361886" y="256143"/>
            <a:ext cx="5103223" cy="2825977"/>
          </a:xfrm>
        </p:spPr>
        <p:txBody>
          <a:bodyPr>
            <a:normAutofit fontScale="90000"/>
          </a:bodyPr>
          <a:lstStyle/>
          <a:p>
            <a:br>
              <a:rPr lang="en-US" sz="8000" dirty="0"/>
            </a:br>
            <a:r>
              <a:rPr lang="en-US" dirty="0"/>
              <a:t>Volcanoes and geysers tell us that the Earth’s</a:t>
            </a:r>
          </a:p>
        </p:txBody>
      </p:sp>
      <p:sp>
        <p:nvSpPr>
          <p:cNvPr id="3" name="Rectangle 2"/>
          <p:cNvSpPr/>
          <p:nvPr/>
        </p:nvSpPr>
        <p:spPr>
          <a:xfrm>
            <a:off x="1113559" y="6483577"/>
            <a:ext cx="3346365" cy="369332"/>
          </a:xfrm>
          <a:prstGeom prst="rect">
            <a:avLst/>
          </a:prstGeom>
        </p:spPr>
        <p:txBody>
          <a:bodyPr wrap="none">
            <a:spAutoFit/>
          </a:bodyPr>
          <a:lstStyle/>
          <a:p>
            <a:r>
              <a:rPr lang="en-US" dirty="0"/>
              <a:t>http://www.online-sciences.com/</a:t>
            </a:r>
          </a:p>
        </p:txBody>
      </p:sp>
      <p:sp>
        <p:nvSpPr>
          <p:cNvPr id="4" name="Rectangle 3"/>
          <p:cNvSpPr/>
          <p:nvPr/>
        </p:nvSpPr>
        <p:spPr>
          <a:xfrm>
            <a:off x="6619645" y="3694277"/>
            <a:ext cx="5318187" cy="369332"/>
          </a:xfrm>
          <a:prstGeom prst="rect">
            <a:avLst/>
          </a:prstGeom>
        </p:spPr>
        <p:txBody>
          <a:bodyPr wrap="none">
            <a:spAutoFit/>
          </a:bodyPr>
          <a:lstStyle/>
          <a:p>
            <a:r>
              <a:rPr lang="en-US" dirty="0"/>
              <a:t>http://www.swerdloff.us/Yellowstone/OldFaithful.html</a:t>
            </a:r>
          </a:p>
        </p:txBody>
      </p:sp>
      <p:sp>
        <p:nvSpPr>
          <p:cNvPr id="5" name="TextBox 4"/>
          <p:cNvSpPr txBox="1"/>
          <p:nvPr/>
        </p:nvSpPr>
        <p:spPr>
          <a:xfrm>
            <a:off x="5923141" y="4063609"/>
            <a:ext cx="5675085" cy="2585323"/>
          </a:xfrm>
          <a:prstGeom prst="rect">
            <a:avLst/>
          </a:prstGeom>
          <a:noFill/>
        </p:spPr>
        <p:txBody>
          <a:bodyPr wrap="square" rtlCol="0">
            <a:spAutoFit/>
          </a:bodyPr>
          <a:lstStyle/>
          <a:p>
            <a:pPr algn="ctr"/>
            <a:r>
              <a:rPr lang="en-US" sz="5400" dirty="0">
                <a:latin typeface="+mj-lt"/>
              </a:rPr>
              <a:t>interior is much hotter than the exterior.</a:t>
            </a:r>
          </a:p>
        </p:txBody>
      </p:sp>
    </p:spTree>
    <p:extLst>
      <p:ext uri="{BB962C8B-B14F-4D97-AF65-F5344CB8AC3E}">
        <p14:creationId xmlns:p14="http://schemas.microsoft.com/office/powerpoint/2010/main" val="39784629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rgbClr val="F3C36D"/>
            </a:gs>
            <a:gs pos="74000">
              <a:srgbClr val="FAF1BC"/>
            </a:gs>
            <a:gs pos="83000">
              <a:schemeClr val="bg1">
                <a:lumMod val="95000"/>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2"/>
            <a:ext cx="9144000" cy="3815397"/>
          </a:xfrm>
        </p:spPr>
        <p:txBody>
          <a:bodyPr>
            <a:normAutofit/>
          </a:bodyPr>
          <a:lstStyle/>
          <a:p>
            <a:r>
              <a:rPr lang="en-US" dirty="0"/>
              <a:t>So, as heat moves throughout the Earth, the general direction of heat flow is outward.</a:t>
            </a:r>
            <a:endParaRPr lang="en-US" sz="8000" dirty="0"/>
          </a:p>
        </p:txBody>
      </p:sp>
    </p:spTree>
    <p:extLst>
      <p:ext uri="{BB962C8B-B14F-4D97-AF65-F5344CB8AC3E}">
        <p14:creationId xmlns:p14="http://schemas.microsoft.com/office/powerpoint/2010/main" val="15420192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rgbClr val="F3C36D"/>
            </a:gs>
            <a:gs pos="74000">
              <a:srgbClr val="FAF1BC"/>
            </a:gs>
            <a:gs pos="83000">
              <a:schemeClr val="bg1">
                <a:lumMod val="95000"/>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2"/>
            <a:ext cx="9144000" cy="3815397"/>
          </a:xfrm>
        </p:spPr>
        <p:txBody>
          <a:bodyPr>
            <a:normAutofit/>
          </a:bodyPr>
          <a:lstStyle/>
          <a:p>
            <a:r>
              <a:rPr lang="en-US" sz="8000" dirty="0"/>
              <a:t>How do convection, conduction and radiation play a part? </a:t>
            </a:r>
          </a:p>
        </p:txBody>
      </p:sp>
    </p:spTree>
    <p:extLst>
      <p:ext uri="{BB962C8B-B14F-4D97-AF65-F5344CB8AC3E}">
        <p14:creationId xmlns:p14="http://schemas.microsoft.com/office/powerpoint/2010/main" val="4044001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0">
              <a:srgbClr val="F3C36D"/>
            </a:gs>
            <a:gs pos="74000">
              <a:srgbClr val="FAF1BC"/>
            </a:gs>
            <a:gs pos="83000">
              <a:schemeClr val="bg1">
                <a:lumMod val="95000"/>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66056" y="628876"/>
            <a:ext cx="4165601" cy="4305981"/>
          </a:xfrm>
        </p:spPr>
        <p:txBody>
          <a:bodyPr>
            <a:normAutofit/>
          </a:bodyPr>
          <a:lstStyle/>
          <a:p>
            <a:r>
              <a:rPr lang="en-US" dirty="0"/>
              <a:t>This depends on the structure of the layers.</a:t>
            </a:r>
          </a:p>
        </p:txBody>
      </p:sp>
      <p:pic>
        <p:nvPicPr>
          <p:cNvPr id="2050" name="Picture 2" descr="http://www.universetoday.com/wp-content/uploads/2010/03/2000px-Earth-cutaway-schematic-english.svg_.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31657" y="226846"/>
            <a:ext cx="7315200" cy="6086867"/>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6348872" y="6313713"/>
            <a:ext cx="5183855" cy="369332"/>
          </a:xfrm>
          <a:prstGeom prst="rect">
            <a:avLst/>
          </a:prstGeom>
        </p:spPr>
        <p:txBody>
          <a:bodyPr wrap="none">
            <a:spAutoFit/>
          </a:bodyPr>
          <a:lstStyle/>
          <a:p>
            <a:r>
              <a:rPr lang="en-US" dirty="0"/>
              <a:t>http://www.universetoday.com/61200/earths-layers/</a:t>
            </a:r>
          </a:p>
        </p:txBody>
      </p:sp>
    </p:spTree>
    <p:extLst>
      <p:ext uri="{BB962C8B-B14F-4D97-AF65-F5344CB8AC3E}">
        <p14:creationId xmlns:p14="http://schemas.microsoft.com/office/powerpoint/2010/main" val="28953436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rgbClr val="F3C36D"/>
            </a:gs>
            <a:gs pos="74000">
              <a:srgbClr val="FAF1BC"/>
            </a:gs>
            <a:gs pos="83000">
              <a:schemeClr val="bg1">
                <a:lumMod val="95000"/>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75773" y="203200"/>
            <a:ext cx="6037942" cy="1030516"/>
          </a:xfrm>
        </p:spPr>
        <p:txBody>
          <a:bodyPr>
            <a:normAutofit fontScale="90000"/>
          </a:bodyPr>
          <a:lstStyle/>
          <a:p>
            <a:pPr algn="l"/>
            <a:br>
              <a:rPr lang="en-US" sz="8000" dirty="0"/>
            </a:br>
            <a:br>
              <a:rPr lang="en-US" sz="8000" dirty="0"/>
            </a:br>
            <a:r>
              <a:rPr lang="en-US" sz="7300" dirty="0"/>
              <a:t>The crust…</a:t>
            </a:r>
          </a:p>
        </p:txBody>
      </p:sp>
      <p:sp>
        <p:nvSpPr>
          <p:cNvPr id="3" name="Rectangle 2"/>
          <p:cNvSpPr/>
          <p:nvPr/>
        </p:nvSpPr>
        <p:spPr>
          <a:xfrm>
            <a:off x="435431" y="1370154"/>
            <a:ext cx="11364684" cy="5078313"/>
          </a:xfrm>
          <a:prstGeom prst="rect">
            <a:avLst/>
          </a:prstGeom>
        </p:spPr>
        <p:txBody>
          <a:bodyPr wrap="square">
            <a:spAutoFit/>
          </a:bodyPr>
          <a:lstStyle/>
          <a:p>
            <a:pPr marL="571500" indent="-571500">
              <a:buFont typeface="Arial" panose="020B0604020202020204" pitchFamily="34" charset="0"/>
              <a:buChar char="•"/>
            </a:pPr>
            <a:r>
              <a:rPr lang="en-US" sz="3600" dirty="0"/>
              <a:t>the outermost layer (continents and</a:t>
            </a:r>
          </a:p>
          <a:p>
            <a:r>
              <a:rPr lang="en-US" sz="3600" dirty="0"/>
              <a:t>      ocean floor)</a:t>
            </a:r>
          </a:p>
          <a:p>
            <a:pPr marL="571500" indent="-571500">
              <a:buFont typeface="Arial" panose="020B0604020202020204" pitchFamily="34" charset="0"/>
              <a:buChar char="•"/>
            </a:pPr>
            <a:r>
              <a:rPr lang="en-US" sz="3600" dirty="0"/>
              <a:t>cooled and hardened </a:t>
            </a:r>
          </a:p>
          <a:p>
            <a:pPr marL="571500" indent="-571500">
              <a:buFont typeface="Arial" panose="020B0604020202020204" pitchFamily="34" charset="0"/>
              <a:buChar char="•"/>
            </a:pPr>
            <a:r>
              <a:rPr lang="en-US" sz="3600" dirty="0"/>
              <a:t>ranges in depth from approximately 5-70 km (~3-44 miles)</a:t>
            </a:r>
          </a:p>
          <a:p>
            <a:pPr marL="571500" indent="-571500">
              <a:buFont typeface="Arial" panose="020B0604020202020204" pitchFamily="34" charset="0"/>
              <a:buChar char="•"/>
            </a:pPr>
            <a:r>
              <a:rPr lang="en-US" sz="3600" dirty="0"/>
              <a:t>comprises only 1% of the entire volume of the Earth</a:t>
            </a:r>
          </a:p>
          <a:p>
            <a:pPr marL="571500" indent="-571500">
              <a:buFont typeface="Arial" panose="020B0604020202020204" pitchFamily="34" charset="0"/>
              <a:buChar char="•"/>
            </a:pPr>
            <a:r>
              <a:rPr lang="en-US" sz="3600" dirty="0"/>
              <a:t>oceanic crust is thinner than the continental</a:t>
            </a:r>
          </a:p>
          <a:p>
            <a:pPr marL="571500" indent="-571500">
              <a:buFont typeface="Arial" panose="020B0604020202020204" pitchFamily="34" charset="0"/>
              <a:buChar char="•"/>
            </a:pPr>
            <a:r>
              <a:rPr lang="en-US" sz="3600" dirty="0"/>
              <a:t>oceanic is dense material such as igneous basalt</a:t>
            </a:r>
          </a:p>
          <a:p>
            <a:pPr marL="571500" indent="-571500">
              <a:buFont typeface="Arial" panose="020B0604020202020204" pitchFamily="34" charset="0"/>
              <a:buChar char="•"/>
            </a:pPr>
            <a:r>
              <a:rPr lang="en-US" sz="3600" dirty="0"/>
              <a:t>continental is less dense silicates such as granite</a:t>
            </a:r>
          </a:p>
        </p:txBody>
      </p:sp>
      <p:pic>
        <p:nvPicPr>
          <p:cNvPr id="9218" name="Picture 2" descr="Continental and oceanic crust, USG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17782" y="203200"/>
            <a:ext cx="3751703" cy="288040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0943771" y="3083606"/>
            <a:ext cx="725714" cy="370794"/>
          </a:xfrm>
          <a:prstGeom prst="rect">
            <a:avLst/>
          </a:prstGeom>
          <a:noFill/>
        </p:spPr>
        <p:txBody>
          <a:bodyPr wrap="square" rtlCol="0">
            <a:spAutoFit/>
          </a:bodyPr>
          <a:lstStyle/>
          <a:p>
            <a:r>
              <a:rPr lang="en-US" dirty="0"/>
              <a:t>USGS</a:t>
            </a:r>
          </a:p>
        </p:txBody>
      </p:sp>
    </p:spTree>
    <p:extLst>
      <p:ext uri="{BB962C8B-B14F-4D97-AF65-F5344CB8AC3E}">
        <p14:creationId xmlns:p14="http://schemas.microsoft.com/office/powerpoint/2010/main" val="28706178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rgbClr val="F3C36D"/>
            </a:gs>
            <a:gs pos="74000">
              <a:srgbClr val="FAF1BC"/>
            </a:gs>
            <a:gs pos="83000">
              <a:schemeClr val="bg1">
                <a:lumMod val="95000"/>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36914" y="2291880"/>
            <a:ext cx="9144000" cy="3815397"/>
          </a:xfrm>
        </p:spPr>
        <p:txBody>
          <a:bodyPr>
            <a:noAutofit/>
          </a:bodyPr>
          <a:lstStyle/>
          <a:p>
            <a:r>
              <a:rPr lang="en-US" sz="4800" dirty="0"/>
              <a:t>Remember that </a:t>
            </a:r>
            <a:r>
              <a:rPr lang="en-US" sz="4800" b="1" i="1" dirty="0"/>
              <a:t>conduction</a:t>
            </a:r>
            <a:r>
              <a:rPr lang="en-US" sz="4800" dirty="0"/>
              <a:t> occurs when a body's temperature is raised in one place and heat flows to cooler areas by diffusion as the molecules in the body vibrate more vigorously. No material is transported by conduction, only heat.</a:t>
            </a:r>
          </a:p>
        </p:txBody>
      </p:sp>
      <p:sp>
        <p:nvSpPr>
          <p:cNvPr id="3" name="Rectangle 2"/>
          <p:cNvSpPr/>
          <p:nvPr/>
        </p:nvSpPr>
        <p:spPr>
          <a:xfrm>
            <a:off x="8592581" y="6488668"/>
            <a:ext cx="3454151" cy="369332"/>
          </a:xfrm>
          <a:prstGeom prst="rect">
            <a:avLst/>
          </a:prstGeom>
        </p:spPr>
        <p:txBody>
          <a:bodyPr wrap="none">
            <a:spAutoFit/>
          </a:bodyPr>
          <a:lstStyle/>
          <a:p>
            <a:r>
              <a:rPr lang="en-US" dirty="0"/>
              <a:t>http://www.columbia.edu/itc/ldeo</a:t>
            </a:r>
          </a:p>
        </p:txBody>
      </p:sp>
    </p:spTree>
    <p:extLst>
      <p:ext uri="{BB962C8B-B14F-4D97-AF65-F5344CB8AC3E}">
        <p14:creationId xmlns:p14="http://schemas.microsoft.com/office/powerpoint/2010/main" val="37198272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rgbClr val="F3C36D"/>
            </a:gs>
            <a:gs pos="74000">
              <a:srgbClr val="FAF1BC"/>
            </a:gs>
            <a:gs pos="83000">
              <a:schemeClr val="bg1">
                <a:lumMod val="95000"/>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378857" y="2762475"/>
            <a:ext cx="9144000" cy="3815397"/>
          </a:xfrm>
        </p:spPr>
        <p:txBody>
          <a:bodyPr>
            <a:noAutofit/>
          </a:bodyPr>
          <a:lstStyle/>
          <a:p>
            <a:r>
              <a:rPr lang="en-US" sz="5400" dirty="0"/>
              <a:t>When you heat something up, its temperature rises. But heat and temperature are NOT the same thing. Heat and temperature are related to each other, but are different concepts.</a:t>
            </a:r>
            <a:br>
              <a:rPr lang="en-US" sz="3600" dirty="0"/>
            </a:br>
            <a:endParaRPr lang="en-US" sz="3600" dirty="0"/>
          </a:p>
        </p:txBody>
      </p:sp>
    </p:spTree>
    <p:extLst>
      <p:ext uri="{BB962C8B-B14F-4D97-AF65-F5344CB8AC3E}">
        <p14:creationId xmlns:p14="http://schemas.microsoft.com/office/powerpoint/2010/main" val="21692501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0">
              <a:srgbClr val="F3C36D"/>
            </a:gs>
            <a:gs pos="74000">
              <a:srgbClr val="FAF1BC"/>
            </a:gs>
            <a:gs pos="83000">
              <a:schemeClr val="bg1">
                <a:lumMod val="95000"/>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77371" y="435429"/>
            <a:ext cx="8125369" cy="5892799"/>
          </a:xfrm>
        </p:spPr>
        <p:txBody>
          <a:bodyPr>
            <a:normAutofit fontScale="90000"/>
          </a:bodyPr>
          <a:lstStyle/>
          <a:p>
            <a:r>
              <a:rPr lang="en-US" dirty="0"/>
              <a:t>Conduction takes place in the crust where the material is rigid and cannot flow. </a:t>
            </a:r>
            <a:br>
              <a:rPr lang="en-US" dirty="0"/>
            </a:br>
            <a:r>
              <a:rPr lang="en-US" dirty="0"/>
              <a:t>Do you think the crust’s geothermal gradient (rate of increasing temperature with respect to increasing depth) is high or low?</a:t>
            </a:r>
            <a:endParaRPr lang="en-US" sz="8000" dirty="0"/>
          </a:p>
        </p:txBody>
      </p:sp>
      <p:pic>
        <p:nvPicPr>
          <p:cNvPr id="10242" name="Picture 2" descr="Example of heat conduc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23778" y="2768802"/>
            <a:ext cx="2715441" cy="3017157"/>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8609753" y="5785959"/>
            <a:ext cx="3143489" cy="369332"/>
          </a:xfrm>
          <a:prstGeom prst="rect">
            <a:avLst/>
          </a:prstGeom>
        </p:spPr>
        <p:txBody>
          <a:bodyPr wrap="none">
            <a:spAutoFit/>
          </a:bodyPr>
          <a:lstStyle/>
          <a:p>
            <a:r>
              <a:rPr lang="en-US" dirty="0"/>
              <a:t>http://www.eschooltoday.com/</a:t>
            </a:r>
          </a:p>
        </p:txBody>
      </p:sp>
    </p:spTree>
    <p:extLst>
      <p:ext uri="{BB962C8B-B14F-4D97-AF65-F5344CB8AC3E}">
        <p14:creationId xmlns:p14="http://schemas.microsoft.com/office/powerpoint/2010/main" val="8103980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0">
              <a:srgbClr val="F3C36D"/>
            </a:gs>
            <a:gs pos="74000">
              <a:srgbClr val="FAF1BC"/>
            </a:gs>
            <a:gs pos="83000">
              <a:schemeClr val="bg1">
                <a:lumMod val="95000"/>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030514" y="2268990"/>
            <a:ext cx="10029371" cy="3815397"/>
          </a:xfrm>
        </p:spPr>
        <p:txBody>
          <a:bodyPr>
            <a:normAutofit fontScale="90000"/>
          </a:bodyPr>
          <a:lstStyle/>
          <a:p>
            <a:r>
              <a:rPr lang="en-US" dirty="0"/>
              <a:t>In the crust, the geothermal gradient, the rate of increasing temperature with respect to increasing depth, is high.  In most areas near the Earth’s surface, it is about 1 °F per 70 feet of depth (25 °C per km).</a:t>
            </a:r>
            <a:endParaRPr lang="en-US" sz="8000" dirty="0"/>
          </a:p>
        </p:txBody>
      </p:sp>
    </p:spTree>
    <p:extLst>
      <p:ext uri="{BB962C8B-B14F-4D97-AF65-F5344CB8AC3E}">
        <p14:creationId xmlns:p14="http://schemas.microsoft.com/office/powerpoint/2010/main" val="20946124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gradFill>
          <a:gsLst>
            <a:gs pos="0">
              <a:srgbClr val="F3C36D"/>
            </a:gs>
            <a:gs pos="74000">
              <a:srgbClr val="FAF1BC"/>
            </a:gs>
            <a:gs pos="83000">
              <a:schemeClr val="bg1">
                <a:lumMod val="95000"/>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3" name="Rectangle 2"/>
          <p:cNvSpPr/>
          <p:nvPr/>
        </p:nvSpPr>
        <p:spPr>
          <a:xfrm>
            <a:off x="644833" y="573705"/>
            <a:ext cx="10316286" cy="1107996"/>
          </a:xfrm>
          <a:prstGeom prst="rect">
            <a:avLst/>
          </a:prstGeom>
        </p:spPr>
        <p:txBody>
          <a:bodyPr wrap="none">
            <a:spAutoFit/>
          </a:bodyPr>
          <a:lstStyle/>
          <a:p>
            <a:r>
              <a:rPr lang="en-US" sz="6600" dirty="0"/>
              <a:t>The mantle (upper &amp; lower)…</a:t>
            </a:r>
          </a:p>
        </p:txBody>
      </p:sp>
      <p:sp>
        <p:nvSpPr>
          <p:cNvPr id="4" name="Rectangle 3"/>
          <p:cNvSpPr/>
          <p:nvPr/>
        </p:nvSpPr>
        <p:spPr>
          <a:xfrm>
            <a:off x="644833" y="1843092"/>
            <a:ext cx="6670368" cy="2862322"/>
          </a:xfrm>
          <a:prstGeom prst="rect">
            <a:avLst/>
          </a:prstGeom>
        </p:spPr>
        <p:txBody>
          <a:bodyPr wrap="square">
            <a:spAutoFit/>
          </a:bodyPr>
          <a:lstStyle/>
          <a:p>
            <a:pPr marL="571500" indent="-571500">
              <a:buFont typeface="Arial" panose="020B0604020202020204" pitchFamily="34" charset="0"/>
              <a:buChar char="•"/>
            </a:pPr>
            <a:r>
              <a:rPr lang="en-US" sz="3600" dirty="0"/>
              <a:t>approximately 84% of the Earth’s volume</a:t>
            </a:r>
          </a:p>
          <a:p>
            <a:pPr marL="571500" indent="-571500">
              <a:buFont typeface="Arial" panose="020B0604020202020204" pitchFamily="34" charset="0"/>
              <a:buChar char="•"/>
            </a:pPr>
            <a:r>
              <a:rPr lang="en-US" sz="3600" dirty="0"/>
              <a:t>partially melted and viscous</a:t>
            </a:r>
          </a:p>
          <a:p>
            <a:pPr marL="571500" indent="-571500">
              <a:buFont typeface="Arial" panose="020B0604020202020204" pitchFamily="34" charset="0"/>
              <a:buChar char="•"/>
            </a:pPr>
            <a:r>
              <a:rPr lang="en-US" sz="3600" dirty="0"/>
              <a:t>consists of two regions: the upper and lower mantle</a:t>
            </a:r>
          </a:p>
        </p:txBody>
      </p:sp>
      <p:pic>
        <p:nvPicPr>
          <p:cNvPr id="5" name="Picture 4"/>
          <p:cNvPicPr>
            <a:picLocks noChangeAspect="1"/>
          </p:cNvPicPr>
          <p:nvPr/>
        </p:nvPicPr>
        <p:blipFill>
          <a:blip r:embed="rId2"/>
          <a:stretch>
            <a:fillRect/>
          </a:stretch>
        </p:blipFill>
        <p:spPr>
          <a:xfrm>
            <a:off x="6897268" y="2278743"/>
            <a:ext cx="5088583" cy="4025509"/>
          </a:xfrm>
          <a:prstGeom prst="rect">
            <a:avLst/>
          </a:prstGeom>
        </p:spPr>
      </p:pic>
      <p:sp>
        <p:nvSpPr>
          <p:cNvPr id="6" name="Rectangle 5"/>
          <p:cNvSpPr/>
          <p:nvPr/>
        </p:nvSpPr>
        <p:spPr>
          <a:xfrm>
            <a:off x="6683103" y="6304252"/>
            <a:ext cx="5124993" cy="369332"/>
          </a:xfrm>
          <a:prstGeom prst="rect">
            <a:avLst/>
          </a:prstGeom>
        </p:spPr>
        <p:txBody>
          <a:bodyPr wrap="none">
            <a:spAutoFit/>
          </a:bodyPr>
          <a:lstStyle/>
          <a:p>
            <a:r>
              <a:rPr lang="en-US" dirty="0"/>
              <a:t>https://ase.tufts.edu/cosmos/print_images.asp?id=4</a:t>
            </a:r>
          </a:p>
        </p:txBody>
      </p:sp>
    </p:spTree>
    <p:extLst>
      <p:ext uri="{BB962C8B-B14F-4D97-AF65-F5344CB8AC3E}">
        <p14:creationId xmlns:p14="http://schemas.microsoft.com/office/powerpoint/2010/main" val="20935876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0">
              <a:srgbClr val="F3C36D"/>
            </a:gs>
            <a:gs pos="74000">
              <a:srgbClr val="FAF1BC"/>
            </a:gs>
            <a:gs pos="83000">
              <a:schemeClr val="bg1">
                <a:lumMod val="95000"/>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3" name="Rectangle 2"/>
          <p:cNvSpPr/>
          <p:nvPr/>
        </p:nvSpPr>
        <p:spPr>
          <a:xfrm>
            <a:off x="585358" y="399534"/>
            <a:ext cx="6895029" cy="1107996"/>
          </a:xfrm>
          <a:prstGeom prst="rect">
            <a:avLst/>
          </a:prstGeom>
        </p:spPr>
        <p:txBody>
          <a:bodyPr wrap="none">
            <a:spAutoFit/>
          </a:bodyPr>
          <a:lstStyle/>
          <a:p>
            <a:r>
              <a:rPr lang="en-US" sz="6600" dirty="0"/>
              <a:t>The upper mantle…</a:t>
            </a:r>
          </a:p>
        </p:txBody>
      </p:sp>
      <p:sp>
        <p:nvSpPr>
          <p:cNvPr id="5" name="Rectangle 4"/>
          <p:cNvSpPr/>
          <p:nvPr/>
        </p:nvSpPr>
        <p:spPr>
          <a:xfrm>
            <a:off x="440215" y="851931"/>
            <a:ext cx="10856686" cy="5570756"/>
          </a:xfrm>
          <a:prstGeom prst="rect">
            <a:avLst/>
          </a:prstGeom>
        </p:spPr>
        <p:txBody>
          <a:bodyPr wrap="square">
            <a:spAutoFit/>
          </a:bodyPr>
          <a:lstStyle/>
          <a:p>
            <a:pPr marL="571500" indent="-571500">
              <a:buFont typeface="Arial" panose="020B0604020202020204" pitchFamily="34" charset="0"/>
              <a:buChar char="•"/>
            </a:pPr>
            <a:endParaRPr lang="en-US" sz="3600" dirty="0"/>
          </a:p>
          <a:p>
            <a:pPr marL="571500" indent="-571500">
              <a:buFont typeface="Arial" panose="020B0604020202020204" pitchFamily="34" charset="0"/>
              <a:buChar char="•"/>
            </a:pPr>
            <a:r>
              <a:rPr lang="en-US" sz="3200" dirty="0"/>
              <a:t>Upper mantle extends from a depth of 7 to 35 km (4.3 to 21.7 mi) downwards to a depth of 410 km (250 mi)</a:t>
            </a:r>
          </a:p>
          <a:p>
            <a:pPr marL="571500" indent="-571500">
              <a:buFont typeface="Arial" panose="020B0604020202020204" pitchFamily="34" charset="0"/>
              <a:buChar char="•"/>
            </a:pPr>
            <a:r>
              <a:rPr lang="en-US" sz="3200" dirty="0"/>
              <a:t>uppermost mantle and the overlying crust form the lithosphere, rigid at top and plastic beneath</a:t>
            </a:r>
          </a:p>
          <a:p>
            <a:pPr marL="571500" indent="-571500">
              <a:buFont typeface="Arial" panose="020B0604020202020204" pitchFamily="34" charset="0"/>
              <a:buChar char="•"/>
            </a:pPr>
            <a:r>
              <a:rPr lang="en-US" sz="3200" dirty="0"/>
              <a:t>Movement in the mantle (ex. convection) is evident at the surface through the motion of tectonic plates </a:t>
            </a:r>
          </a:p>
          <a:p>
            <a:pPr marL="571500" indent="-571500">
              <a:buFont typeface="Arial" panose="020B0604020202020204" pitchFamily="34" charset="0"/>
              <a:buChar char="•"/>
            </a:pPr>
            <a:r>
              <a:rPr lang="en-US" sz="3200" dirty="0"/>
              <a:t>This process is driven by heat from deeper in the interior and is responsible for geological processes such as continental drift, earthquakes, and the formation of mountain chains</a:t>
            </a:r>
          </a:p>
          <a:p>
            <a:pPr marL="571500" indent="-571500">
              <a:buFont typeface="Arial" panose="020B0604020202020204" pitchFamily="34" charset="0"/>
              <a:buChar char="•"/>
            </a:pPr>
            <a:r>
              <a:rPr lang="en-US" sz="3200" dirty="0"/>
              <a:t>Temperatures range between 500 to 900 °C (932 to 1,652 °F)</a:t>
            </a:r>
          </a:p>
        </p:txBody>
      </p:sp>
    </p:spTree>
    <p:extLst>
      <p:ext uri="{BB962C8B-B14F-4D97-AF65-F5344CB8AC3E}">
        <p14:creationId xmlns:p14="http://schemas.microsoft.com/office/powerpoint/2010/main" val="36695790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gradFill>
          <a:gsLst>
            <a:gs pos="0">
              <a:srgbClr val="F3C36D"/>
            </a:gs>
            <a:gs pos="74000">
              <a:srgbClr val="FAF1BC"/>
            </a:gs>
            <a:gs pos="83000">
              <a:schemeClr val="bg1">
                <a:lumMod val="95000"/>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3" name="Rectangle 2"/>
          <p:cNvSpPr/>
          <p:nvPr/>
        </p:nvSpPr>
        <p:spPr>
          <a:xfrm>
            <a:off x="508000" y="370506"/>
            <a:ext cx="7141029" cy="1107996"/>
          </a:xfrm>
          <a:prstGeom prst="rect">
            <a:avLst/>
          </a:prstGeom>
        </p:spPr>
        <p:txBody>
          <a:bodyPr wrap="square">
            <a:spAutoFit/>
          </a:bodyPr>
          <a:lstStyle/>
          <a:p>
            <a:r>
              <a:rPr lang="en-US" sz="6600" dirty="0"/>
              <a:t>The lower mantle…</a:t>
            </a:r>
          </a:p>
        </p:txBody>
      </p:sp>
      <p:sp>
        <p:nvSpPr>
          <p:cNvPr id="4" name="Rectangle 3"/>
          <p:cNvSpPr/>
          <p:nvPr/>
        </p:nvSpPr>
        <p:spPr>
          <a:xfrm>
            <a:off x="508000" y="1478502"/>
            <a:ext cx="10363200" cy="3970318"/>
          </a:xfrm>
          <a:prstGeom prst="rect">
            <a:avLst/>
          </a:prstGeom>
        </p:spPr>
        <p:txBody>
          <a:bodyPr wrap="square">
            <a:spAutoFit/>
          </a:bodyPr>
          <a:lstStyle/>
          <a:p>
            <a:pPr marL="571500" indent="-571500">
              <a:buFont typeface="Arial" panose="020B0604020202020204" pitchFamily="34" charset="0"/>
              <a:buChar char="•"/>
            </a:pPr>
            <a:r>
              <a:rPr lang="en-US" sz="3600" dirty="0"/>
              <a:t>lies between 660-2,891 km (410-1,796 miles) in depth</a:t>
            </a:r>
          </a:p>
          <a:p>
            <a:pPr marL="571500" indent="-571500">
              <a:buFont typeface="Arial" panose="020B0604020202020204" pitchFamily="34" charset="0"/>
              <a:buChar char="•"/>
            </a:pPr>
            <a:r>
              <a:rPr lang="en-US" sz="3600" dirty="0"/>
              <a:t>temperatures can be over 4,000 °C (7,230 °F) at the boundary with the core (exceeding the melting points of mantle rocks)</a:t>
            </a:r>
          </a:p>
          <a:p>
            <a:pPr marL="571500" indent="-571500">
              <a:buFont typeface="Arial" panose="020B0604020202020204" pitchFamily="34" charset="0"/>
              <a:buChar char="•"/>
            </a:pPr>
            <a:r>
              <a:rPr lang="en-US" sz="3600" dirty="0"/>
              <a:t>intense pressure limits viscosity and melting</a:t>
            </a:r>
          </a:p>
          <a:p>
            <a:pPr marL="571500" indent="-571500">
              <a:buFont typeface="Arial" panose="020B0604020202020204" pitchFamily="34" charset="0"/>
              <a:buChar char="•"/>
            </a:pPr>
            <a:endParaRPr lang="en-US" sz="3600" dirty="0"/>
          </a:p>
        </p:txBody>
      </p:sp>
    </p:spTree>
    <p:extLst>
      <p:ext uri="{BB962C8B-B14F-4D97-AF65-F5344CB8AC3E}">
        <p14:creationId xmlns:p14="http://schemas.microsoft.com/office/powerpoint/2010/main" val="26632456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gradFill>
          <a:gsLst>
            <a:gs pos="0">
              <a:srgbClr val="F3C36D"/>
            </a:gs>
            <a:gs pos="74000">
              <a:srgbClr val="FAF1BC"/>
            </a:gs>
            <a:gs pos="83000">
              <a:schemeClr val="bg1">
                <a:lumMod val="95000"/>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349828" y="2327047"/>
            <a:ext cx="9144000" cy="3815397"/>
          </a:xfrm>
        </p:spPr>
        <p:txBody>
          <a:bodyPr>
            <a:normAutofit fontScale="90000"/>
          </a:bodyPr>
          <a:lstStyle/>
          <a:p>
            <a:r>
              <a:rPr lang="en-US" dirty="0"/>
              <a:t>Silicates (made of oxygen and silicon) are the most abundant minerals in the Earth’s crust and mantle.  As they are poor conductors, the dominant mechanism of heat transport in the mantle is convection.</a:t>
            </a:r>
          </a:p>
        </p:txBody>
      </p:sp>
    </p:spTree>
    <p:extLst>
      <p:ext uri="{BB962C8B-B14F-4D97-AF65-F5344CB8AC3E}">
        <p14:creationId xmlns:p14="http://schemas.microsoft.com/office/powerpoint/2010/main" val="36026820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gradFill>
          <a:gsLst>
            <a:gs pos="0">
              <a:srgbClr val="F3C36D"/>
            </a:gs>
            <a:gs pos="74000">
              <a:srgbClr val="FAF1BC"/>
            </a:gs>
            <a:gs pos="83000">
              <a:schemeClr val="bg1">
                <a:lumMod val="95000"/>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09485" y="2817241"/>
            <a:ext cx="9144000" cy="3815397"/>
          </a:xfrm>
        </p:spPr>
        <p:txBody>
          <a:bodyPr>
            <a:normAutofit fontScale="90000"/>
          </a:bodyPr>
          <a:lstStyle/>
          <a:p>
            <a:r>
              <a:rPr lang="en-US" sz="4000" b="1" i="1" dirty="0"/>
              <a:t>Convection </a:t>
            </a:r>
            <a:r>
              <a:rPr lang="en-US" sz="4000" dirty="0"/>
              <a:t>is a circulatory motion of heated material. In convection, the moving material carries the heat. Generally, the </a:t>
            </a:r>
            <a:r>
              <a:rPr lang="en-US" sz="4000" dirty="0" err="1"/>
              <a:t>convecting</a:t>
            </a:r>
            <a:r>
              <a:rPr lang="en-US" sz="4000" dirty="0"/>
              <a:t> material also conducts heat at the same time, but the transport of heat by convection in a fluid is usually much more efficient than by conduction. In the Earth's mantle convection is the dominant mechanism of heat transport, although conduction takes place as well.</a:t>
            </a:r>
            <a:br>
              <a:rPr lang="en-US" dirty="0"/>
            </a:br>
            <a:endParaRPr lang="en-US" sz="8000" dirty="0"/>
          </a:p>
        </p:txBody>
      </p:sp>
      <p:sp>
        <p:nvSpPr>
          <p:cNvPr id="3" name="Rectangle 2"/>
          <p:cNvSpPr/>
          <p:nvPr/>
        </p:nvSpPr>
        <p:spPr>
          <a:xfrm>
            <a:off x="7997496" y="6161706"/>
            <a:ext cx="3454151" cy="369332"/>
          </a:xfrm>
          <a:prstGeom prst="rect">
            <a:avLst/>
          </a:prstGeom>
        </p:spPr>
        <p:txBody>
          <a:bodyPr wrap="none">
            <a:spAutoFit/>
          </a:bodyPr>
          <a:lstStyle/>
          <a:p>
            <a:r>
              <a:rPr lang="en-US" dirty="0"/>
              <a:t>http://www.columbia.edu/itc/ldeo</a:t>
            </a:r>
          </a:p>
        </p:txBody>
      </p:sp>
    </p:spTree>
    <p:extLst>
      <p:ext uri="{BB962C8B-B14F-4D97-AF65-F5344CB8AC3E}">
        <p14:creationId xmlns:p14="http://schemas.microsoft.com/office/powerpoint/2010/main" val="37003541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gradFill>
          <a:gsLst>
            <a:gs pos="0">
              <a:srgbClr val="F3C36D"/>
            </a:gs>
            <a:gs pos="74000">
              <a:srgbClr val="FAF1BC"/>
            </a:gs>
            <a:gs pos="83000">
              <a:schemeClr val="bg1">
                <a:lumMod val="95000"/>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3" name="Rectangle 2"/>
          <p:cNvSpPr/>
          <p:nvPr/>
        </p:nvSpPr>
        <p:spPr>
          <a:xfrm>
            <a:off x="246742" y="117693"/>
            <a:ext cx="7141029" cy="1107996"/>
          </a:xfrm>
          <a:prstGeom prst="rect">
            <a:avLst/>
          </a:prstGeom>
        </p:spPr>
        <p:txBody>
          <a:bodyPr wrap="square">
            <a:spAutoFit/>
          </a:bodyPr>
          <a:lstStyle/>
          <a:p>
            <a:r>
              <a:rPr lang="en-US" sz="6600" dirty="0"/>
              <a:t>The outer core…</a:t>
            </a:r>
          </a:p>
        </p:txBody>
      </p:sp>
      <p:sp>
        <p:nvSpPr>
          <p:cNvPr id="4" name="Rectangle 3"/>
          <p:cNvSpPr/>
          <p:nvPr/>
        </p:nvSpPr>
        <p:spPr>
          <a:xfrm>
            <a:off x="566058" y="833803"/>
            <a:ext cx="11084129" cy="5632311"/>
          </a:xfrm>
          <a:prstGeom prst="rect">
            <a:avLst/>
          </a:prstGeom>
        </p:spPr>
        <p:txBody>
          <a:bodyPr wrap="square">
            <a:spAutoFit/>
          </a:bodyPr>
          <a:lstStyle/>
          <a:p>
            <a:pPr marL="571500" indent="-571500">
              <a:buFont typeface="Arial" panose="020B0604020202020204" pitchFamily="34" charset="0"/>
              <a:buChar char="•"/>
            </a:pPr>
            <a:endParaRPr lang="en-US" sz="3600" dirty="0"/>
          </a:p>
          <a:p>
            <a:pPr marL="571500" indent="-571500">
              <a:buFont typeface="Arial" panose="020B0604020202020204" pitchFamily="34" charset="0"/>
              <a:buChar char="•"/>
            </a:pPr>
            <a:r>
              <a:rPr lang="en-US" sz="3600" dirty="0"/>
              <a:t>based on seismology it is thought to be liquid</a:t>
            </a:r>
          </a:p>
          <a:p>
            <a:pPr marL="571500" indent="-571500">
              <a:buFont typeface="Arial" panose="020B0604020202020204" pitchFamily="34" charset="0"/>
              <a:buChar char="•"/>
            </a:pPr>
            <a:r>
              <a:rPr lang="en-US" sz="3600" dirty="0"/>
              <a:t>approximately 2300 km thick, extending to 3400 km radius</a:t>
            </a:r>
          </a:p>
          <a:p>
            <a:pPr marL="571500" indent="-571500">
              <a:buFont typeface="Arial" panose="020B0604020202020204" pitchFamily="34" charset="0"/>
              <a:buChar char="•"/>
            </a:pPr>
            <a:r>
              <a:rPr lang="en-US" sz="3600" dirty="0"/>
              <a:t>higher density than mantle or crust</a:t>
            </a:r>
          </a:p>
          <a:p>
            <a:pPr marL="571500" indent="-571500">
              <a:buFont typeface="Arial" panose="020B0604020202020204" pitchFamily="34" charset="0"/>
              <a:buChar char="•"/>
            </a:pPr>
            <a:r>
              <a:rPr lang="en-US" sz="3600" dirty="0"/>
              <a:t>composed mainly of iron with some nickel and other elements</a:t>
            </a:r>
          </a:p>
          <a:p>
            <a:pPr marL="571500" indent="-571500">
              <a:buFont typeface="Arial" panose="020B0604020202020204" pitchFamily="34" charset="0"/>
              <a:buChar char="•"/>
            </a:pPr>
            <a:r>
              <a:rPr lang="en-US" sz="3600" dirty="0"/>
              <a:t>temperatures approximately 4,300 K (4,030 °C; 7,280 °F) to 6,000 K (5,730 °C; 10,340 °F) closer to inner core</a:t>
            </a:r>
          </a:p>
        </p:txBody>
      </p:sp>
    </p:spTree>
    <p:extLst>
      <p:ext uri="{BB962C8B-B14F-4D97-AF65-F5344CB8AC3E}">
        <p14:creationId xmlns:p14="http://schemas.microsoft.com/office/powerpoint/2010/main" val="8438183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gradFill>
          <a:gsLst>
            <a:gs pos="0">
              <a:srgbClr val="F3C36D"/>
            </a:gs>
            <a:gs pos="74000">
              <a:srgbClr val="FAF1BC"/>
            </a:gs>
            <a:gs pos="83000">
              <a:schemeClr val="bg1">
                <a:lumMod val="95000"/>
              </a:schemeClr>
            </a:gs>
            <a:gs pos="100000">
              <a:schemeClr val="bg1"/>
            </a:gs>
          </a:gsLst>
          <a:lin ang="5400000" scaled="1"/>
        </a:gradFill>
        <a:effectLst/>
      </p:bgPr>
    </p:bg>
    <p:spTree>
      <p:nvGrpSpPr>
        <p:cNvPr id="1" name=""/>
        <p:cNvGrpSpPr/>
        <p:nvPr/>
      </p:nvGrpSpPr>
      <p:grpSpPr>
        <a:xfrm>
          <a:off x="0" y="0"/>
          <a:ext cx="0" cy="0"/>
          <a:chOff x="0" y="0"/>
          <a:chExt cx="0" cy="0"/>
        </a:xfrm>
      </p:grpSpPr>
      <p:pic>
        <p:nvPicPr>
          <p:cNvPr id="7170" name="Picture 2" descr="Convection inside the Eart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08915" y="180057"/>
            <a:ext cx="6023428" cy="629113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93486" y="827314"/>
            <a:ext cx="5210628" cy="4524315"/>
          </a:xfrm>
          <a:prstGeom prst="rect">
            <a:avLst/>
          </a:prstGeom>
          <a:noFill/>
        </p:spPr>
        <p:txBody>
          <a:bodyPr wrap="square" rtlCol="0">
            <a:spAutoFit/>
          </a:bodyPr>
          <a:lstStyle/>
          <a:p>
            <a:pPr algn="ctr"/>
            <a:r>
              <a:rPr lang="en-US" sz="4800" dirty="0">
                <a:latin typeface="+mj-lt"/>
              </a:rPr>
              <a:t>As seen by the diagram, convection is the primary mode of heat transfer in the mantle and the outer core.</a:t>
            </a:r>
          </a:p>
        </p:txBody>
      </p:sp>
      <p:sp>
        <p:nvSpPr>
          <p:cNvPr id="4" name="Rectangle 3"/>
          <p:cNvSpPr/>
          <p:nvPr/>
        </p:nvSpPr>
        <p:spPr>
          <a:xfrm>
            <a:off x="6907350" y="6488668"/>
            <a:ext cx="5124993" cy="369332"/>
          </a:xfrm>
          <a:prstGeom prst="rect">
            <a:avLst/>
          </a:prstGeom>
        </p:spPr>
        <p:txBody>
          <a:bodyPr wrap="none">
            <a:spAutoFit/>
          </a:bodyPr>
          <a:lstStyle/>
          <a:p>
            <a:r>
              <a:rPr lang="en-US" dirty="0"/>
              <a:t>https://ase.tufts.edu/cosmos/print_images.asp?id=4</a:t>
            </a:r>
          </a:p>
        </p:txBody>
      </p:sp>
    </p:spTree>
    <p:extLst>
      <p:ext uri="{BB962C8B-B14F-4D97-AF65-F5344CB8AC3E}">
        <p14:creationId xmlns:p14="http://schemas.microsoft.com/office/powerpoint/2010/main" val="6623097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gradFill>
          <a:gsLst>
            <a:gs pos="0">
              <a:srgbClr val="F3C36D"/>
            </a:gs>
            <a:gs pos="74000">
              <a:srgbClr val="FAF1BC"/>
            </a:gs>
            <a:gs pos="83000">
              <a:schemeClr val="bg1">
                <a:lumMod val="95000"/>
              </a:schemeClr>
            </a:gs>
            <a:gs pos="100000">
              <a:schemeClr val="bg1"/>
            </a:gs>
          </a:gsLst>
          <a:lin ang="5400000" scaled="1"/>
        </a:gradFill>
        <a:effectLst/>
      </p:bgPr>
    </p:bg>
    <p:spTree>
      <p:nvGrpSpPr>
        <p:cNvPr id="1" name=""/>
        <p:cNvGrpSpPr/>
        <p:nvPr/>
      </p:nvGrpSpPr>
      <p:grpSpPr>
        <a:xfrm>
          <a:off x="0" y="0"/>
          <a:ext cx="0" cy="0"/>
          <a:chOff x="0" y="0"/>
          <a:chExt cx="0" cy="0"/>
        </a:xfrm>
      </p:grpSpPr>
      <p:pic>
        <p:nvPicPr>
          <p:cNvPr id="13322" name="Picture 10" descr="http://mygeologypage.ucdavis.edu/kellogg/cannon/figures/RA.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3698" y="2133600"/>
            <a:ext cx="11494478" cy="3715657"/>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943429" y="769257"/>
            <a:ext cx="9956800" cy="1200329"/>
          </a:xfrm>
          <a:prstGeom prst="rect">
            <a:avLst/>
          </a:prstGeom>
          <a:noFill/>
        </p:spPr>
        <p:txBody>
          <a:bodyPr wrap="square" rtlCol="0">
            <a:spAutoFit/>
          </a:bodyPr>
          <a:lstStyle/>
          <a:p>
            <a:r>
              <a:rPr lang="en-US" sz="3600" dirty="0"/>
              <a:t>The likelihood of convection occurring is described by the Rayleigh number…</a:t>
            </a:r>
          </a:p>
        </p:txBody>
      </p:sp>
      <p:sp>
        <p:nvSpPr>
          <p:cNvPr id="11" name="Rectangle 10"/>
          <p:cNvSpPr/>
          <p:nvPr/>
        </p:nvSpPr>
        <p:spPr>
          <a:xfrm>
            <a:off x="2728685" y="5828605"/>
            <a:ext cx="7866743" cy="369332"/>
          </a:xfrm>
          <a:prstGeom prst="rect">
            <a:avLst/>
          </a:prstGeom>
        </p:spPr>
        <p:txBody>
          <a:bodyPr wrap="square">
            <a:spAutoFit/>
          </a:bodyPr>
          <a:lstStyle/>
          <a:p>
            <a:r>
              <a:rPr lang="en-US" dirty="0"/>
              <a:t>http://mygeologypage.ucdavis.edu/kellogg/cannon/plumestudy.html</a:t>
            </a:r>
          </a:p>
        </p:txBody>
      </p:sp>
    </p:spTree>
    <p:extLst>
      <p:ext uri="{BB962C8B-B14F-4D97-AF65-F5344CB8AC3E}">
        <p14:creationId xmlns:p14="http://schemas.microsoft.com/office/powerpoint/2010/main" val="38898623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rgbClr val="F3C36D"/>
            </a:gs>
            <a:gs pos="74000">
              <a:srgbClr val="FAF1BC"/>
            </a:gs>
            <a:gs pos="83000">
              <a:schemeClr val="bg1">
                <a:lumMod val="95000"/>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22400" y="-786896"/>
            <a:ext cx="9434286" cy="7071359"/>
          </a:xfrm>
        </p:spPr>
        <p:txBody>
          <a:bodyPr>
            <a:noAutofit/>
          </a:bodyPr>
          <a:lstStyle/>
          <a:p>
            <a:r>
              <a:rPr lang="en-US" sz="4000" dirty="0"/>
              <a:t>Heat is the </a:t>
            </a:r>
            <a:r>
              <a:rPr lang="en-US" sz="4000" b="1" dirty="0"/>
              <a:t>total energy</a:t>
            </a:r>
            <a:r>
              <a:rPr lang="en-US" sz="4000" dirty="0"/>
              <a:t> of molecular motion in a substance while temperature is a measure of the average energy of molecular motion in a substance. Heat energy depends on the speed of the particles, the number of particles (the size or mass), and the type of particles in an object. Temperature does not depend on the size or type of object. </a:t>
            </a:r>
            <a:br>
              <a:rPr lang="en-US" sz="4000" dirty="0"/>
            </a:br>
            <a:r>
              <a:rPr lang="en-US" sz="4800" dirty="0"/>
              <a:t>Temperature is not energy, but a measure of it. Heat is energy.</a:t>
            </a:r>
          </a:p>
        </p:txBody>
      </p:sp>
      <p:sp>
        <p:nvSpPr>
          <p:cNvPr id="3" name="Rectangle 2"/>
          <p:cNvSpPr/>
          <p:nvPr/>
        </p:nvSpPr>
        <p:spPr>
          <a:xfrm>
            <a:off x="3439886" y="6284463"/>
            <a:ext cx="8752114" cy="369332"/>
          </a:xfrm>
          <a:prstGeom prst="rect">
            <a:avLst/>
          </a:prstGeom>
        </p:spPr>
        <p:txBody>
          <a:bodyPr wrap="square">
            <a:spAutoFit/>
          </a:bodyPr>
          <a:lstStyle/>
          <a:p>
            <a:r>
              <a:rPr lang="en-US" dirty="0"/>
              <a:t>http://coolcosmos.ipac.caltech.edu/cosmic_classroom/light_lessons/thermal/differ.html</a:t>
            </a:r>
          </a:p>
        </p:txBody>
      </p:sp>
    </p:spTree>
    <p:extLst>
      <p:ext uri="{BB962C8B-B14F-4D97-AF65-F5344CB8AC3E}">
        <p14:creationId xmlns:p14="http://schemas.microsoft.com/office/powerpoint/2010/main" val="383643322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gradFill>
          <a:gsLst>
            <a:gs pos="0">
              <a:srgbClr val="F3C36D"/>
            </a:gs>
            <a:gs pos="74000">
              <a:srgbClr val="FAF1BC"/>
            </a:gs>
            <a:gs pos="83000">
              <a:schemeClr val="bg1">
                <a:lumMod val="95000"/>
              </a:schemeClr>
            </a:gs>
            <a:gs pos="100000">
              <a:schemeClr val="bg1"/>
            </a:gs>
          </a:gsLst>
          <a:lin ang="5400000" scaled="1"/>
        </a:gradFill>
        <a:effectLst/>
      </p:bgPr>
    </p:bg>
    <p:spTree>
      <p:nvGrpSpPr>
        <p:cNvPr id="1" name=""/>
        <p:cNvGrpSpPr/>
        <p:nvPr/>
      </p:nvGrpSpPr>
      <p:grpSpPr>
        <a:xfrm>
          <a:off x="0" y="0"/>
          <a:ext cx="0" cy="0"/>
          <a:chOff x="0" y="0"/>
          <a:chExt cx="0" cy="0"/>
        </a:xfrm>
      </p:grpSpPr>
      <p:pic>
        <p:nvPicPr>
          <p:cNvPr id="4100" name="Picture 4" descr="animation of convection in Earth's mantle"/>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907471" y="856344"/>
            <a:ext cx="10515269" cy="3879216"/>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907471" y="4895216"/>
            <a:ext cx="10515269" cy="1200329"/>
          </a:xfrm>
          <a:prstGeom prst="rect">
            <a:avLst/>
          </a:prstGeom>
        </p:spPr>
        <p:txBody>
          <a:bodyPr wrap="square">
            <a:spAutoFit/>
          </a:bodyPr>
          <a:lstStyle/>
          <a:p>
            <a:pPr algn="ctr"/>
            <a:r>
              <a:rPr lang="en-US" sz="3600" b="0" i="0" dirty="0">
                <a:solidFill>
                  <a:srgbClr val="000000"/>
                </a:solidFill>
                <a:effectLst/>
                <a:latin typeface="Times New Roman" panose="02020603050405020304" pitchFamily="18" charset="0"/>
              </a:rPr>
              <a:t>In this simulation, hot areas of the fluid (represented by red) rise and colder areas (represented by blue) sink. </a:t>
            </a:r>
            <a:endParaRPr lang="en-US" sz="3600" dirty="0"/>
          </a:p>
        </p:txBody>
      </p:sp>
    </p:spTree>
    <p:extLst>
      <p:ext uri="{BB962C8B-B14F-4D97-AF65-F5344CB8AC3E}">
        <p14:creationId xmlns:p14="http://schemas.microsoft.com/office/powerpoint/2010/main" val="31390418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gradFill>
          <a:gsLst>
            <a:gs pos="0">
              <a:srgbClr val="F3C36D"/>
            </a:gs>
            <a:gs pos="74000">
              <a:srgbClr val="FAF1BC"/>
            </a:gs>
            <a:gs pos="83000">
              <a:schemeClr val="bg1">
                <a:lumMod val="95000"/>
              </a:schemeClr>
            </a:gs>
            <a:gs pos="100000">
              <a:schemeClr val="bg1"/>
            </a:gs>
          </a:gsLst>
          <a:lin ang="5400000" scaled="1"/>
        </a:gradFill>
        <a:effectLst/>
      </p:bgPr>
    </p:bg>
    <p:spTree>
      <p:nvGrpSpPr>
        <p:cNvPr id="1" name=""/>
        <p:cNvGrpSpPr/>
        <p:nvPr/>
      </p:nvGrpSpPr>
      <p:grpSpPr>
        <a:xfrm>
          <a:off x="0" y="0"/>
          <a:ext cx="0" cy="0"/>
          <a:chOff x="0" y="0"/>
          <a:chExt cx="0" cy="0"/>
        </a:xfrm>
      </p:grpSpPr>
      <p:pic>
        <p:nvPicPr>
          <p:cNvPr id="12290" name="Picture 2" descr="http://www.ifa.hawaii.edu/~barnes/ast110_01/tip/mantle_convection.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2457" y="396924"/>
            <a:ext cx="9651999" cy="6032905"/>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2409370" y="6429829"/>
            <a:ext cx="7387771" cy="369332"/>
          </a:xfrm>
          <a:prstGeom prst="rect">
            <a:avLst/>
          </a:prstGeom>
        </p:spPr>
        <p:txBody>
          <a:bodyPr wrap="square">
            <a:spAutoFit/>
          </a:bodyPr>
          <a:lstStyle/>
          <a:p>
            <a:r>
              <a:rPr lang="en-US" dirty="0"/>
              <a:t>http://www.ifa.hawaii.edu/~barnes/ast110_01/tip/mantle_convection.gif</a:t>
            </a:r>
          </a:p>
        </p:txBody>
      </p:sp>
    </p:spTree>
    <p:extLst>
      <p:ext uri="{BB962C8B-B14F-4D97-AF65-F5344CB8AC3E}">
        <p14:creationId xmlns:p14="http://schemas.microsoft.com/office/powerpoint/2010/main" val="8613665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gradFill>
          <a:gsLst>
            <a:gs pos="0">
              <a:srgbClr val="F3C36D"/>
            </a:gs>
            <a:gs pos="74000">
              <a:srgbClr val="FAF1BC"/>
            </a:gs>
            <a:gs pos="83000">
              <a:schemeClr val="bg1">
                <a:lumMod val="95000"/>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4" name="Rectangle 3"/>
          <p:cNvSpPr/>
          <p:nvPr/>
        </p:nvSpPr>
        <p:spPr>
          <a:xfrm>
            <a:off x="3570515" y="6357258"/>
            <a:ext cx="8723086" cy="369332"/>
          </a:xfrm>
          <a:prstGeom prst="rect">
            <a:avLst/>
          </a:prstGeom>
        </p:spPr>
        <p:txBody>
          <a:bodyPr wrap="square">
            <a:spAutoFit/>
          </a:bodyPr>
          <a:lstStyle/>
          <a:p>
            <a:r>
              <a:rPr lang="en-US" dirty="0"/>
              <a:t>https://www.stevespanglerscience.com/lab/experiments/colorful-convection-currents/</a:t>
            </a:r>
          </a:p>
        </p:txBody>
      </p:sp>
      <p:pic>
        <p:nvPicPr>
          <p:cNvPr id="2" name="Colorful Convection Currents - Sick Science! #075">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391886" y="0"/>
            <a:ext cx="11437257" cy="6433457"/>
          </a:xfrm>
          <a:prstGeom prst="rect">
            <a:avLst/>
          </a:prstGeom>
        </p:spPr>
      </p:pic>
    </p:spTree>
    <p:extLst>
      <p:ext uri="{BB962C8B-B14F-4D97-AF65-F5344CB8AC3E}">
        <p14:creationId xmlns:p14="http://schemas.microsoft.com/office/powerpoint/2010/main" val="198379582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gradFill>
          <a:gsLst>
            <a:gs pos="0">
              <a:srgbClr val="F3C36D"/>
            </a:gs>
            <a:gs pos="74000">
              <a:srgbClr val="FAF1BC"/>
            </a:gs>
            <a:gs pos="83000">
              <a:schemeClr val="bg1">
                <a:lumMod val="95000"/>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3" name="Rectangle 2"/>
          <p:cNvSpPr/>
          <p:nvPr/>
        </p:nvSpPr>
        <p:spPr>
          <a:xfrm>
            <a:off x="304800" y="399252"/>
            <a:ext cx="7726464" cy="6063198"/>
          </a:xfrm>
          <a:prstGeom prst="rect">
            <a:avLst/>
          </a:prstGeom>
        </p:spPr>
        <p:txBody>
          <a:bodyPr wrap="square">
            <a:spAutoFit/>
          </a:bodyPr>
          <a:lstStyle/>
          <a:p>
            <a:pPr marL="571500" indent="-571500">
              <a:buFont typeface="Arial" panose="020B0604020202020204" pitchFamily="34" charset="0"/>
              <a:buChar char="•"/>
            </a:pPr>
            <a:endParaRPr lang="en-US" sz="3600" dirty="0"/>
          </a:p>
          <a:p>
            <a:pPr marL="571500" indent="-571500">
              <a:buFont typeface="Arial" panose="020B0604020202020204" pitchFamily="34" charset="0"/>
              <a:buChar char="•"/>
            </a:pPr>
            <a:r>
              <a:rPr lang="en-US" sz="3200" dirty="0">
                <a:latin typeface="+mj-lt"/>
              </a:rPr>
              <a:t>similar composition to outer core</a:t>
            </a:r>
          </a:p>
          <a:p>
            <a:pPr marL="571500" indent="-571500">
              <a:buFont typeface="Arial" panose="020B0604020202020204" pitchFamily="34" charset="0"/>
              <a:buChar char="•"/>
            </a:pPr>
            <a:r>
              <a:rPr lang="en-US" sz="3200" dirty="0">
                <a:latin typeface="+mj-lt"/>
              </a:rPr>
              <a:t>thought to be comprised mainly of iron and nickel with other heavy elements due to high density</a:t>
            </a:r>
          </a:p>
          <a:p>
            <a:pPr marL="571500" indent="-571500">
              <a:buFont typeface="Arial" panose="020B0604020202020204" pitchFamily="34" charset="0"/>
              <a:buChar char="•"/>
            </a:pPr>
            <a:r>
              <a:rPr lang="en-US" sz="3200" dirty="0">
                <a:latin typeface="+mj-lt"/>
              </a:rPr>
              <a:t>radius of approximately 1220 km</a:t>
            </a:r>
          </a:p>
          <a:p>
            <a:pPr marL="571500" indent="-571500">
              <a:buFont typeface="Arial" panose="020B0604020202020204" pitchFamily="34" charset="0"/>
              <a:buChar char="•"/>
            </a:pPr>
            <a:r>
              <a:rPr lang="en-US" sz="3200" dirty="0">
                <a:latin typeface="+mj-lt"/>
              </a:rPr>
              <a:t>temperature is estimated at 5,700 K (~5,400 °C; 9,800 °F) </a:t>
            </a:r>
          </a:p>
          <a:p>
            <a:pPr marL="571500" indent="-571500">
              <a:buFont typeface="Arial" panose="020B0604020202020204" pitchFamily="34" charset="0"/>
              <a:buChar char="•"/>
            </a:pPr>
            <a:r>
              <a:rPr lang="en-US" sz="3200" dirty="0">
                <a:latin typeface="+mj-lt"/>
              </a:rPr>
              <a:t>solid at such high temperatures since melting temperatures at such intense pressure (about 330 to 360 </a:t>
            </a:r>
            <a:r>
              <a:rPr lang="en-US" sz="3200" dirty="0" err="1">
                <a:latin typeface="+mj-lt"/>
              </a:rPr>
              <a:t>Gpa</a:t>
            </a:r>
            <a:r>
              <a:rPr lang="en-US" sz="3200" dirty="0">
                <a:latin typeface="+mj-lt"/>
              </a:rPr>
              <a:t>)</a:t>
            </a:r>
          </a:p>
          <a:p>
            <a:pPr marL="571500" indent="-571500">
              <a:buFont typeface="Arial" panose="020B0604020202020204" pitchFamily="34" charset="0"/>
              <a:buChar char="•"/>
            </a:pPr>
            <a:r>
              <a:rPr lang="en-US" sz="3200" dirty="0">
                <a:latin typeface="+mj-lt"/>
              </a:rPr>
              <a:t>may rotate slightly faster than the surface</a:t>
            </a:r>
          </a:p>
        </p:txBody>
      </p:sp>
      <p:sp>
        <p:nvSpPr>
          <p:cNvPr id="6" name="Rectangle 5"/>
          <p:cNvSpPr/>
          <p:nvPr/>
        </p:nvSpPr>
        <p:spPr>
          <a:xfrm>
            <a:off x="304800" y="0"/>
            <a:ext cx="7141029" cy="1107996"/>
          </a:xfrm>
          <a:prstGeom prst="rect">
            <a:avLst/>
          </a:prstGeom>
        </p:spPr>
        <p:txBody>
          <a:bodyPr wrap="square">
            <a:spAutoFit/>
          </a:bodyPr>
          <a:lstStyle/>
          <a:p>
            <a:r>
              <a:rPr lang="en-US" sz="6600" dirty="0"/>
              <a:t>The inner core…</a:t>
            </a:r>
          </a:p>
        </p:txBody>
      </p:sp>
      <p:pic>
        <p:nvPicPr>
          <p:cNvPr id="5122" name="Picture 2" descr="Image result for core faster than mant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94172" y="138339"/>
            <a:ext cx="4095750" cy="4781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54405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gradFill>
          <a:gsLst>
            <a:gs pos="0">
              <a:srgbClr val="F3C36D"/>
            </a:gs>
            <a:gs pos="74000">
              <a:srgbClr val="FAF1BC"/>
            </a:gs>
            <a:gs pos="83000">
              <a:schemeClr val="bg1">
                <a:lumMod val="95000"/>
              </a:schemeClr>
            </a:gs>
            <a:gs pos="100000">
              <a:schemeClr val="bg1"/>
            </a:gs>
          </a:gsLst>
          <a:lin ang="5400000" scaled="1"/>
        </a:gra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517819" y="391886"/>
            <a:ext cx="4916778" cy="6037943"/>
          </a:xfrm>
          <a:prstGeom prst="rect">
            <a:avLst/>
          </a:prstGeom>
        </p:spPr>
      </p:pic>
      <p:sp>
        <p:nvSpPr>
          <p:cNvPr id="4" name="TextBox 3"/>
          <p:cNvSpPr txBox="1"/>
          <p:nvPr/>
        </p:nvSpPr>
        <p:spPr>
          <a:xfrm>
            <a:off x="517819" y="6429829"/>
            <a:ext cx="1741715" cy="369332"/>
          </a:xfrm>
          <a:prstGeom prst="rect">
            <a:avLst/>
          </a:prstGeom>
          <a:noFill/>
        </p:spPr>
        <p:txBody>
          <a:bodyPr wrap="square" rtlCol="0">
            <a:spAutoFit/>
          </a:bodyPr>
          <a:lstStyle/>
          <a:p>
            <a:r>
              <a:rPr lang="en-US" dirty="0" err="1"/>
              <a:t>Jie</a:t>
            </a:r>
            <a:r>
              <a:rPr lang="en-US" dirty="0"/>
              <a:t> Li, Cider 2016</a:t>
            </a:r>
          </a:p>
        </p:txBody>
      </p:sp>
      <p:sp>
        <p:nvSpPr>
          <p:cNvPr id="5" name="TextBox 4"/>
          <p:cNvSpPr txBox="1"/>
          <p:nvPr/>
        </p:nvSpPr>
        <p:spPr>
          <a:xfrm>
            <a:off x="6008914" y="595086"/>
            <a:ext cx="5355772" cy="5016758"/>
          </a:xfrm>
          <a:prstGeom prst="rect">
            <a:avLst/>
          </a:prstGeom>
          <a:noFill/>
        </p:spPr>
        <p:txBody>
          <a:bodyPr wrap="square" rtlCol="0">
            <a:spAutoFit/>
          </a:bodyPr>
          <a:lstStyle/>
          <a:p>
            <a:pPr algn="ctr"/>
            <a:r>
              <a:rPr lang="en-US" sz="4000" dirty="0">
                <a:latin typeface="+mj-lt"/>
              </a:rPr>
              <a:t>Note the general trend that temperatures and pressures increase with depth.  But the change in temperature (the geothermal gradient or slope of the line) is not consistent.  </a:t>
            </a:r>
          </a:p>
        </p:txBody>
      </p:sp>
    </p:spTree>
    <p:extLst>
      <p:ext uri="{BB962C8B-B14F-4D97-AF65-F5344CB8AC3E}">
        <p14:creationId xmlns:p14="http://schemas.microsoft.com/office/powerpoint/2010/main" val="7223417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gradFill>
          <a:gsLst>
            <a:gs pos="0">
              <a:srgbClr val="F3C36D"/>
            </a:gs>
            <a:gs pos="74000">
              <a:srgbClr val="FAF1BC"/>
            </a:gs>
            <a:gs pos="83000">
              <a:schemeClr val="bg1">
                <a:lumMod val="95000"/>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5" name="TextBox 4"/>
          <p:cNvSpPr txBox="1"/>
          <p:nvPr/>
        </p:nvSpPr>
        <p:spPr>
          <a:xfrm>
            <a:off x="1335314" y="1364343"/>
            <a:ext cx="9448800" cy="4401205"/>
          </a:xfrm>
          <a:prstGeom prst="rect">
            <a:avLst/>
          </a:prstGeom>
          <a:noFill/>
        </p:spPr>
        <p:txBody>
          <a:bodyPr wrap="square" rtlCol="0">
            <a:spAutoFit/>
          </a:bodyPr>
          <a:lstStyle/>
          <a:p>
            <a:pPr algn="ctr"/>
            <a:r>
              <a:rPr lang="en-US" sz="4000" dirty="0"/>
              <a:t>Due to the Earth’s internal structure and thermal mechanisms, the Earth’s interior is in continuous complex motion.  Current geophysical methods (including seismology) are being used to reveal more about the internal detailed structure of the Earth than ever before.   </a:t>
            </a:r>
          </a:p>
        </p:txBody>
      </p:sp>
      <p:sp>
        <p:nvSpPr>
          <p:cNvPr id="6" name="Rectangle 5"/>
          <p:cNvSpPr/>
          <p:nvPr/>
        </p:nvSpPr>
        <p:spPr>
          <a:xfrm>
            <a:off x="8326587" y="6256441"/>
            <a:ext cx="2340128" cy="276999"/>
          </a:xfrm>
          <a:prstGeom prst="rect">
            <a:avLst/>
          </a:prstGeom>
        </p:spPr>
        <p:txBody>
          <a:bodyPr wrap="none">
            <a:spAutoFit/>
          </a:bodyPr>
          <a:lstStyle/>
          <a:p>
            <a:r>
              <a:rPr lang="en-US" sz="1200" dirty="0"/>
              <a:t>http://www.geophysicsrocks.com/</a:t>
            </a:r>
          </a:p>
        </p:txBody>
      </p:sp>
      <p:pic>
        <p:nvPicPr>
          <p:cNvPr id="14338" name="Picture 2" descr="https://static.squarespace.com/static/549dcda5e4b0a47d0ae1db1e/54a06d6ee4b0d158ed95f696/54a06d70e4b0d158ed9602fe/1306501923093/1000w/GeophysicsRocks.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02789" y="5446987"/>
            <a:ext cx="3387725" cy="8163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87142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5000" b="-5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51542" y="1"/>
            <a:ext cx="10087429" cy="6342742"/>
          </a:xfrm>
        </p:spPr>
        <p:txBody>
          <a:bodyPr>
            <a:normAutofit/>
          </a:bodyPr>
          <a:lstStyle/>
          <a:p>
            <a:br>
              <a:rPr lang="en-US" sz="3200" dirty="0"/>
            </a:br>
            <a:br>
              <a:rPr lang="en-US" sz="3200"/>
            </a:br>
            <a:r>
              <a:rPr lang="en-US" sz="3200"/>
              <a:t>other referenced </a:t>
            </a:r>
            <a:r>
              <a:rPr lang="en-US" sz="3200" dirty="0"/>
              <a:t>materials:</a:t>
            </a:r>
            <a:br>
              <a:rPr lang="en-US" sz="3200" dirty="0"/>
            </a:br>
            <a:br>
              <a:rPr lang="en-US" sz="3200" dirty="0"/>
            </a:br>
            <a:r>
              <a:rPr lang="en-US" sz="3200" dirty="0"/>
              <a:t>http://www.columbia.edu/itc/ldeo/mutter/jcm/Topic3/Topic3.html</a:t>
            </a:r>
            <a:br>
              <a:rPr lang="en-US" sz="3200" dirty="0"/>
            </a:br>
            <a:br>
              <a:rPr lang="en-US" sz="3200" dirty="0"/>
            </a:br>
            <a:r>
              <a:rPr lang="en-US" sz="3200" dirty="0"/>
              <a:t>http://www.universetoday.com/61200/earths-layers/</a:t>
            </a:r>
            <a:br>
              <a:rPr lang="en-US" sz="3200" dirty="0"/>
            </a:br>
            <a:br>
              <a:rPr lang="en-US" sz="3200" dirty="0"/>
            </a:br>
            <a:r>
              <a:rPr lang="en-US" sz="3200" dirty="0" err="1"/>
              <a:t>Jie</a:t>
            </a:r>
            <a:r>
              <a:rPr lang="en-US" sz="3200" dirty="0"/>
              <a:t> (Jackie) Li Earth &amp; Environmental Sciences University of Michigan; Cider Talk 2016</a:t>
            </a:r>
            <a:br>
              <a:rPr lang="en-US" sz="3200" dirty="0"/>
            </a:br>
            <a:br>
              <a:rPr lang="en-US" sz="3200" dirty="0"/>
            </a:br>
            <a:r>
              <a:rPr lang="en-US" sz="3200" dirty="0"/>
              <a:t>http://www.columbia.edu/cu/record/archives/vol22/vol22_iss1/Core_Spin.html</a:t>
            </a:r>
          </a:p>
        </p:txBody>
      </p:sp>
    </p:spTree>
    <p:extLst>
      <p:ext uri="{BB962C8B-B14F-4D97-AF65-F5344CB8AC3E}">
        <p14:creationId xmlns:p14="http://schemas.microsoft.com/office/powerpoint/2010/main" val="34290047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rgbClr val="F3C36D"/>
            </a:gs>
            <a:gs pos="74000">
              <a:srgbClr val="FAF1BC"/>
            </a:gs>
            <a:gs pos="83000">
              <a:schemeClr val="bg1">
                <a:lumMod val="95000"/>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51429" y="856344"/>
            <a:ext cx="9144000" cy="5111930"/>
          </a:xfrm>
        </p:spPr>
        <p:txBody>
          <a:bodyPr>
            <a:normAutofit fontScale="90000"/>
          </a:bodyPr>
          <a:lstStyle/>
          <a:p>
            <a:r>
              <a:rPr lang="en-US" sz="8000" dirty="0"/>
              <a:t>These are three ways to transfer heat…</a:t>
            </a:r>
            <a:br>
              <a:rPr lang="en-US" sz="8000" dirty="0"/>
            </a:br>
            <a:r>
              <a:rPr lang="en-US" sz="8000" b="1" i="1" dirty="0"/>
              <a:t>-radiation</a:t>
            </a:r>
            <a:br>
              <a:rPr lang="en-US" sz="8000" b="1" i="1" dirty="0"/>
            </a:br>
            <a:r>
              <a:rPr lang="en-US" sz="8000" b="1" i="1" dirty="0"/>
              <a:t>-conduction</a:t>
            </a:r>
            <a:br>
              <a:rPr lang="en-US" sz="8000" b="1" i="1" dirty="0"/>
            </a:br>
            <a:r>
              <a:rPr lang="en-US" sz="8000" b="1" i="1" dirty="0"/>
              <a:t>-convection</a:t>
            </a:r>
          </a:p>
        </p:txBody>
      </p:sp>
    </p:spTree>
    <p:extLst>
      <p:ext uri="{BB962C8B-B14F-4D97-AF65-F5344CB8AC3E}">
        <p14:creationId xmlns:p14="http://schemas.microsoft.com/office/powerpoint/2010/main" val="33397832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rgbClr val="F3C36D"/>
            </a:gs>
            <a:gs pos="74000">
              <a:srgbClr val="FAF1BC"/>
            </a:gs>
            <a:gs pos="83000">
              <a:schemeClr val="bg1">
                <a:lumMod val="95000"/>
              </a:schemeClr>
            </a:gs>
            <a:gs pos="100000">
              <a:schemeClr val="bg1"/>
            </a:gs>
          </a:gsLst>
          <a:lin ang="5400000" scaled="1"/>
        </a:gradFill>
        <a:effectLst/>
      </p:bgPr>
    </p:bg>
    <p:spTree>
      <p:nvGrpSpPr>
        <p:cNvPr id="1" name=""/>
        <p:cNvGrpSpPr/>
        <p:nvPr/>
      </p:nvGrpSpPr>
      <p:grpSpPr>
        <a:xfrm>
          <a:off x="0" y="0"/>
          <a:ext cx="0" cy="0"/>
          <a:chOff x="0" y="0"/>
          <a:chExt cx="0" cy="0"/>
        </a:xfrm>
      </p:grpSpPr>
      <p:pic>
        <p:nvPicPr>
          <p:cNvPr id="1028" name="Picture 4" descr="conduction, convection and radiation are the three modes of Heat transf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7725" y="71438"/>
            <a:ext cx="10496550" cy="6715125"/>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5167086" y="6417231"/>
            <a:ext cx="6589486" cy="369332"/>
          </a:xfrm>
          <a:prstGeom prst="rect">
            <a:avLst/>
          </a:prstGeom>
        </p:spPr>
        <p:txBody>
          <a:bodyPr wrap="square">
            <a:spAutoFit/>
          </a:bodyPr>
          <a:lstStyle/>
          <a:p>
            <a:r>
              <a:rPr lang="en-US" dirty="0"/>
              <a:t>http://me-mechanicalengineering.com/modes-of-heat-transfer/</a:t>
            </a:r>
          </a:p>
        </p:txBody>
      </p:sp>
    </p:spTree>
    <p:extLst>
      <p:ext uri="{BB962C8B-B14F-4D97-AF65-F5344CB8AC3E}">
        <p14:creationId xmlns:p14="http://schemas.microsoft.com/office/powerpoint/2010/main" val="35715954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rgbClr val="F3C36D"/>
            </a:gs>
            <a:gs pos="74000">
              <a:srgbClr val="FAF1BC"/>
            </a:gs>
            <a:gs pos="83000">
              <a:schemeClr val="bg1">
                <a:lumMod val="95000"/>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2"/>
            <a:ext cx="9144000" cy="3815397"/>
          </a:xfrm>
        </p:spPr>
        <p:txBody>
          <a:bodyPr>
            <a:normAutofit/>
          </a:bodyPr>
          <a:lstStyle/>
          <a:p>
            <a:r>
              <a:rPr lang="en-US" sz="8000" dirty="0"/>
              <a:t>How does heat get transferred within the Earth?</a:t>
            </a:r>
          </a:p>
        </p:txBody>
      </p:sp>
    </p:spTree>
    <p:extLst>
      <p:ext uri="{BB962C8B-B14F-4D97-AF65-F5344CB8AC3E}">
        <p14:creationId xmlns:p14="http://schemas.microsoft.com/office/powerpoint/2010/main" val="12339926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rgbClr val="F3C36D"/>
            </a:gs>
            <a:gs pos="74000">
              <a:srgbClr val="FAF1BC"/>
            </a:gs>
            <a:gs pos="83000">
              <a:schemeClr val="bg1">
                <a:lumMod val="95000"/>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46289" y="720075"/>
            <a:ext cx="5341257" cy="2801258"/>
          </a:xfrm>
        </p:spPr>
        <p:txBody>
          <a:bodyPr>
            <a:noAutofit/>
          </a:bodyPr>
          <a:lstStyle/>
          <a:p>
            <a:r>
              <a:rPr lang="en-US" sz="4800" dirty="0"/>
              <a:t>The Earth has internal stored heat since it was very hot when it was formed… </a:t>
            </a:r>
          </a:p>
        </p:txBody>
      </p:sp>
      <p:sp>
        <p:nvSpPr>
          <p:cNvPr id="3" name="Rectangle 2"/>
          <p:cNvSpPr/>
          <p:nvPr/>
        </p:nvSpPr>
        <p:spPr>
          <a:xfrm>
            <a:off x="3048000" y="3105835"/>
            <a:ext cx="6096000" cy="830997"/>
          </a:xfrm>
          <a:prstGeom prst="rect">
            <a:avLst/>
          </a:prstGeom>
        </p:spPr>
        <p:txBody>
          <a:bodyPr>
            <a:spAutoFit/>
          </a:bodyPr>
          <a:lstStyle/>
          <a:p>
            <a:endParaRPr lang="en-US" sz="4800" dirty="0">
              <a:latin typeface="+mj-lt"/>
            </a:endParaRPr>
          </a:p>
        </p:txBody>
      </p:sp>
      <p:sp>
        <p:nvSpPr>
          <p:cNvPr id="4" name="Rectangle 3"/>
          <p:cNvSpPr/>
          <p:nvPr/>
        </p:nvSpPr>
        <p:spPr>
          <a:xfrm>
            <a:off x="6095999" y="3405405"/>
            <a:ext cx="6096000" cy="3046988"/>
          </a:xfrm>
          <a:prstGeom prst="rect">
            <a:avLst/>
          </a:prstGeom>
        </p:spPr>
        <p:txBody>
          <a:bodyPr>
            <a:spAutoFit/>
          </a:bodyPr>
          <a:lstStyle/>
          <a:p>
            <a:pPr algn="ctr"/>
            <a:r>
              <a:rPr lang="en-US" sz="4800" dirty="0">
                <a:latin typeface="+mj-lt"/>
              </a:rPr>
              <a:t>and there are still radioactive processes occurring within the Earth.</a:t>
            </a:r>
          </a:p>
        </p:txBody>
      </p:sp>
      <p:pic>
        <p:nvPicPr>
          <p:cNvPr id="8196" name="Picture 4" descr="http://info.babylon.com/cgi-bin/bis.fcgi?rt=GetFile&amp;uri=!!TD435W9M42&amp;type=0&amp;index=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5029" y="3405405"/>
            <a:ext cx="4803775" cy="2969606"/>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191538" y="6396586"/>
            <a:ext cx="6074420" cy="369332"/>
          </a:xfrm>
          <a:prstGeom prst="rect">
            <a:avLst/>
          </a:prstGeom>
        </p:spPr>
        <p:txBody>
          <a:bodyPr wrap="none">
            <a:spAutoFit/>
          </a:bodyPr>
          <a:lstStyle/>
          <a:p>
            <a:r>
              <a:rPr lang="en-US" dirty="0"/>
              <a:t>https://www.geol.umd.edu/~jmerck/geol212/lectures/10.html</a:t>
            </a:r>
          </a:p>
        </p:txBody>
      </p:sp>
      <p:pic>
        <p:nvPicPr>
          <p:cNvPr id="8198" name="Picture 6" descr="https://planethunters.files.wordpress.com/2014/01/accretion-natur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6358" y="91118"/>
            <a:ext cx="4675283" cy="3014717"/>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9652453" y="3036073"/>
            <a:ext cx="2024518" cy="369332"/>
          </a:xfrm>
          <a:prstGeom prst="rect">
            <a:avLst/>
          </a:prstGeom>
          <a:noFill/>
        </p:spPr>
        <p:txBody>
          <a:bodyPr wrap="square" rtlCol="0">
            <a:spAutoFit/>
          </a:bodyPr>
          <a:lstStyle/>
          <a:p>
            <a:r>
              <a:rPr lang="en-US" dirty="0"/>
              <a:t>Planethunters.org</a:t>
            </a:r>
          </a:p>
        </p:txBody>
      </p:sp>
    </p:spTree>
    <p:extLst>
      <p:ext uri="{BB962C8B-B14F-4D97-AF65-F5344CB8AC3E}">
        <p14:creationId xmlns:p14="http://schemas.microsoft.com/office/powerpoint/2010/main" val="35590400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rgbClr val="F3C36D"/>
            </a:gs>
            <a:gs pos="74000">
              <a:srgbClr val="FAF1BC"/>
            </a:gs>
            <a:gs pos="83000">
              <a:schemeClr val="bg1">
                <a:lumMod val="95000"/>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161143" y="566058"/>
            <a:ext cx="9753600" cy="1872342"/>
          </a:xfrm>
        </p:spPr>
        <p:txBody>
          <a:bodyPr>
            <a:noAutofit/>
          </a:bodyPr>
          <a:lstStyle/>
          <a:p>
            <a:r>
              <a:rPr lang="en-US" sz="4800" dirty="0"/>
              <a:t>Some of this heat, as well as heat from the Sun, is </a:t>
            </a:r>
            <a:r>
              <a:rPr lang="en-US" sz="4800" b="1" i="1" dirty="0"/>
              <a:t>radiating</a:t>
            </a:r>
            <a:r>
              <a:rPr lang="en-US" sz="4800" dirty="0"/>
              <a:t> into space.</a:t>
            </a:r>
          </a:p>
        </p:txBody>
      </p:sp>
      <p:sp>
        <p:nvSpPr>
          <p:cNvPr id="3" name="Rectangle 2"/>
          <p:cNvSpPr/>
          <p:nvPr/>
        </p:nvSpPr>
        <p:spPr>
          <a:xfrm>
            <a:off x="703942" y="2438400"/>
            <a:ext cx="10609943" cy="4031873"/>
          </a:xfrm>
          <a:prstGeom prst="rect">
            <a:avLst/>
          </a:prstGeom>
        </p:spPr>
        <p:txBody>
          <a:bodyPr wrap="square">
            <a:spAutoFit/>
          </a:bodyPr>
          <a:lstStyle/>
          <a:p>
            <a:pPr algn="ctr"/>
            <a:r>
              <a:rPr lang="en-US" sz="3200" i="1" dirty="0">
                <a:solidFill>
                  <a:srgbClr val="252525"/>
                </a:solidFill>
                <a:latin typeface="Arial" panose="020B0604020202020204" pitchFamily="34" charset="0"/>
              </a:rPr>
              <a:t>The next NASA video shows outgoing</a:t>
            </a:r>
            <a:r>
              <a:rPr lang="en-US" sz="3200" dirty="0">
                <a:solidFill>
                  <a:srgbClr val="252525"/>
                </a:solidFill>
                <a:latin typeface="Arial" panose="020B0604020202020204" pitchFamily="34" charset="0"/>
              </a:rPr>
              <a:t>, longwave flux radiation at the top-of-atmosphere (Jan 26–27, 2012). Heat energy radiated from Earth (in watts per square meter) is shown in shades of yellow, red, blue and white. The brightest-yellow areas are the hottest and are emitting the most energy out to space, while the dark blue areas and the bright white clouds are much colder, emitting the least energy.</a:t>
            </a:r>
            <a:endParaRPr lang="en-US" sz="3200" dirty="0"/>
          </a:p>
        </p:txBody>
      </p:sp>
    </p:spTree>
    <p:extLst>
      <p:ext uri="{BB962C8B-B14F-4D97-AF65-F5344CB8AC3E}">
        <p14:creationId xmlns:p14="http://schemas.microsoft.com/office/powerpoint/2010/main" val="40759692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rgbClr val="F3C36D"/>
            </a:gs>
            <a:gs pos="74000">
              <a:srgbClr val="FAF1BC"/>
            </a:gs>
            <a:gs pos="83000">
              <a:schemeClr val="bg1">
                <a:lumMod val="95000"/>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2"/>
            <a:ext cx="9144000" cy="3815397"/>
          </a:xfrm>
        </p:spPr>
        <p:txBody>
          <a:bodyPr>
            <a:normAutofit/>
          </a:bodyPr>
          <a:lstStyle/>
          <a:p>
            <a:endParaRPr lang="en-US" sz="8000" dirty="0"/>
          </a:p>
        </p:txBody>
      </p:sp>
      <p:pic>
        <p:nvPicPr>
          <p:cNvPr id="3" name="NPP_Ceres_Longwave_Radiation.ogv.480p">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451429" y="923330"/>
            <a:ext cx="9289142" cy="5225141"/>
          </a:xfrm>
          <a:prstGeom prst="rect">
            <a:avLst/>
          </a:prstGeom>
        </p:spPr>
      </p:pic>
      <p:sp>
        <p:nvSpPr>
          <p:cNvPr id="4" name="Rectangle 3"/>
          <p:cNvSpPr/>
          <p:nvPr/>
        </p:nvSpPr>
        <p:spPr>
          <a:xfrm>
            <a:off x="6691085" y="0"/>
            <a:ext cx="5268686" cy="923330"/>
          </a:xfrm>
          <a:prstGeom prst="rect">
            <a:avLst/>
          </a:prstGeom>
        </p:spPr>
        <p:txBody>
          <a:bodyPr wrap="square">
            <a:spAutoFit/>
          </a:bodyPr>
          <a:lstStyle/>
          <a:p>
            <a:r>
              <a:rPr lang="en-US" dirty="0">
                <a:solidFill>
                  <a:srgbClr val="555555"/>
                </a:solidFill>
                <a:latin typeface="Arial" panose="020B0604020202020204" pitchFamily="34" charset="0"/>
              </a:rPr>
              <a:t>Title: </a:t>
            </a:r>
            <a:r>
              <a:rPr lang="en-US" u="sng" dirty="0">
                <a:solidFill>
                  <a:srgbClr val="666666"/>
                </a:solidFill>
                <a:latin typeface="Arial" panose="020B0604020202020204" pitchFamily="34" charset="0"/>
                <a:hlinkClick r:id="rId5" tooltip="NPP Ceres Longwave Radiation.ogv"/>
              </a:rPr>
              <a:t>NPP Ceres Longwave </a:t>
            </a:r>
            <a:r>
              <a:rPr lang="en-US" u="sng" dirty="0" err="1">
                <a:solidFill>
                  <a:srgbClr val="666666"/>
                </a:solidFill>
                <a:latin typeface="Arial" panose="020B0604020202020204" pitchFamily="34" charset="0"/>
                <a:hlinkClick r:id="rId5" tooltip="NPP Ceres Longwave Radiation.ogv"/>
              </a:rPr>
              <a:t>Radiation.ogv</a:t>
            </a:r>
            <a:br>
              <a:rPr lang="en-US" dirty="0"/>
            </a:br>
            <a:r>
              <a:rPr lang="en-US" dirty="0">
                <a:solidFill>
                  <a:srgbClr val="555555"/>
                </a:solidFill>
                <a:latin typeface="Arial" panose="020B0604020202020204" pitchFamily="34" charset="0"/>
              </a:rPr>
              <a:t>Author: NASA/Goddard Space Flight Center</a:t>
            </a:r>
            <a:br>
              <a:rPr lang="en-US" dirty="0"/>
            </a:br>
            <a:r>
              <a:rPr lang="en-US" dirty="0">
                <a:solidFill>
                  <a:srgbClr val="555555"/>
                </a:solidFill>
                <a:latin typeface="Arial" panose="020B0604020202020204" pitchFamily="34" charset="0"/>
              </a:rPr>
              <a:t>Date: 16 March 2012</a:t>
            </a:r>
            <a:endParaRPr lang="en-US" dirty="0"/>
          </a:p>
        </p:txBody>
      </p:sp>
    </p:spTree>
    <p:extLst>
      <p:ext uri="{BB962C8B-B14F-4D97-AF65-F5344CB8AC3E}">
        <p14:creationId xmlns:p14="http://schemas.microsoft.com/office/powerpoint/2010/main" val="38210438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37330</TotalTime>
  <Words>1149</Words>
  <Application>Microsoft Office PowerPoint</Application>
  <PresentationFormat>Widescreen</PresentationFormat>
  <Paragraphs>90</Paragraphs>
  <Slides>36</Slides>
  <Notes>0</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36</vt:i4>
      </vt:variant>
    </vt:vector>
  </HeadingPairs>
  <TitlesOfParts>
    <vt:vector size="41" baseType="lpstr">
      <vt:lpstr>Calibri Light</vt:lpstr>
      <vt:lpstr>Calibri</vt:lpstr>
      <vt:lpstr>Arial</vt:lpstr>
      <vt:lpstr>Times New Roman</vt:lpstr>
      <vt:lpstr>Office Theme</vt:lpstr>
      <vt:lpstr>Thermodynamics  within the  Earth</vt:lpstr>
      <vt:lpstr>When you heat something up, its temperature rises. But heat and temperature are NOT the same thing. Heat and temperature are related to each other, but are different concepts. </vt:lpstr>
      <vt:lpstr>Heat is the total energy of molecular motion in a substance while temperature is a measure of the average energy of molecular motion in a substance. Heat energy depends on the speed of the particles, the number of particles (the size or mass), and the type of particles in an object. Temperature does not depend on the size or type of object.  Temperature is not energy, but a measure of it. Heat is energy.</vt:lpstr>
      <vt:lpstr>These are three ways to transfer heat… -radiation -conduction -convection</vt:lpstr>
      <vt:lpstr>PowerPoint Presentation</vt:lpstr>
      <vt:lpstr>How does heat get transferred within the Earth?</vt:lpstr>
      <vt:lpstr>The Earth has internal stored heat since it was very hot when it was formed… </vt:lpstr>
      <vt:lpstr>Some of this heat, as well as heat from the Sun, is radiating into space.</vt:lpstr>
      <vt:lpstr>PowerPoint Presentation</vt:lpstr>
      <vt:lpstr>But what is happening within the Earth?</vt:lpstr>
      <vt:lpstr>Global map of the flux of heat, in mW/m2, from Earth's interior to the surface. The largest values of heat flux coincide with mid ocean ridges, and the smallest values of heat flux occur in stable continental interiors.</vt:lpstr>
      <vt:lpstr>Because the  Earth is not consistent in structure, it is also not consistent in internal heat transfer.</vt:lpstr>
      <vt:lpstr>So what is the Earth’s internal thermal structure?</vt:lpstr>
      <vt:lpstr> Volcanoes and geysers tell us that the Earth’s</vt:lpstr>
      <vt:lpstr>So, as heat moves throughout the Earth, the general direction of heat flow is outward.</vt:lpstr>
      <vt:lpstr>How do convection, conduction and radiation play a part? </vt:lpstr>
      <vt:lpstr>This depends on the structure of the layers.</vt:lpstr>
      <vt:lpstr>  The crust…</vt:lpstr>
      <vt:lpstr>Remember that conduction occurs when a body's temperature is raised in one place and heat flows to cooler areas by diffusion as the molecules in the body vibrate more vigorously. No material is transported by conduction, only heat.</vt:lpstr>
      <vt:lpstr>Conduction takes place in the crust where the material is rigid and cannot flow.  Do you think the crust’s geothermal gradient (rate of increasing temperature with respect to increasing depth) is high or low?</vt:lpstr>
      <vt:lpstr>In the crust, the geothermal gradient, the rate of increasing temperature with respect to increasing depth, is high.  In most areas near the Earth’s surface, it is about 1 °F per 70 feet of depth (25 °C per km).</vt:lpstr>
      <vt:lpstr>PowerPoint Presentation</vt:lpstr>
      <vt:lpstr>PowerPoint Presentation</vt:lpstr>
      <vt:lpstr>PowerPoint Presentation</vt:lpstr>
      <vt:lpstr>Silicates (made of oxygen and silicon) are the most abundant minerals in the Earth’s crust and mantle.  As they are poor conductors, the dominant mechanism of heat transport in the mantle is convection.</vt:lpstr>
      <vt:lpstr>Convection is a circulatory motion of heated material. In convection, the moving material carries the heat. Generally, the convecting material also conducts heat at the same time, but the transport of heat by convection in a fluid is usually much more efficient than by conduction. In the Earth's mantle convection is the dominant mechanism of heat transport, although conduction takes place as well.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other referenced materials:  http://www.columbia.edu/itc/ldeo/mutter/jcm/Topic3/Topic3.html  http://www.universetoday.com/61200/earths-layers/  Jie (Jackie) Li Earth &amp; Environmental Sciences University of Michigan; Cider Talk 2016  http://www.columbia.edu/cu/record/archives/vol22/vol22_iss1/Core_Spin.html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 Harper</dc:creator>
  <cp:lastModifiedBy>C Harper</cp:lastModifiedBy>
  <cp:revision>52</cp:revision>
  <dcterms:created xsi:type="dcterms:W3CDTF">2016-12-30T20:36:46Z</dcterms:created>
  <dcterms:modified xsi:type="dcterms:W3CDTF">2017-01-31T00:47:50Z</dcterms:modified>
</cp:coreProperties>
</file>