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8"/>
  </p:notesMasterIdLst>
  <p:sldIdLst>
    <p:sldId id="269" r:id="rId2"/>
    <p:sldId id="258" r:id="rId3"/>
    <p:sldId id="259" r:id="rId4"/>
    <p:sldId id="260" r:id="rId5"/>
    <p:sldId id="268" r:id="rId6"/>
    <p:sldId id="273" r:id="rId7"/>
    <p:sldId id="270" r:id="rId8"/>
    <p:sldId id="262" r:id="rId9"/>
    <p:sldId id="266" r:id="rId10"/>
    <p:sldId id="264" r:id="rId11"/>
    <p:sldId id="275" r:id="rId12"/>
    <p:sldId id="263" r:id="rId13"/>
    <p:sldId id="267" r:id="rId14"/>
    <p:sldId id="282" r:id="rId15"/>
    <p:sldId id="279" r:id="rId16"/>
    <p:sldId id="274" r:id="rId17"/>
    <p:sldId id="278" r:id="rId18"/>
    <p:sldId id="277" r:id="rId19"/>
    <p:sldId id="276" r:id="rId20"/>
    <p:sldId id="272" r:id="rId21"/>
    <p:sldId id="281" r:id="rId22"/>
    <p:sldId id="290" r:id="rId23"/>
    <p:sldId id="280" r:id="rId24"/>
    <p:sldId id="298" r:id="rId25"/>
    <p:sldId id="284" r:id="rId26"/>
    <p:sldId id="294" r:id="rId27"/>
    <p:sldId id="292" r:id="rId28"/>
    <p:sldId id="285" r:id="rId29"/>
    <p:sldId id="296" r:id="rId30"/>
    <p:sldId id="297" r:id="rId31"/>
    <p:sldId id="295" r:id="rId32"/>
    <p:sldId id="283" r:id="rId33"/>
    <p:sldId id="291" r:id="rId34"/>
    <p:sldId id="300" r:id="rId35"/>
    <p:sldId id="293" r:id="rId36"/>
    <p:sldId id="288" r:id="rId37"/>
    <p:sldId id="287" r:id="rId38"/>
    <p:sldId id="286" r:id="rId39"/>
    <p:sldId id="301" r:id="rId40"/>
    <p:sldId id="302" r:id="rId41"/>
    <p:sldId id="303" r:id="rId42"/>
    <p:sldId id="305" r:id="rId43"/>
    <p:sldId id="306" r:id="rId44"/>
    <p:sldId id="308" r:id="rId45"/>
    <p:sldId id="307" r:id="rId46"/>
    <p:sldId id="304" r:id="rId47"/>
  </p:sldIdLst>
  <p:sldSz cx="9144000" cy="6858000" type="screen4x3"/>
  <p:notesSz cx="6858000" cy="9144000"/>
  <p:embeddedFontLst>
    <p:embeddedFont>
      <p:font typeface="Calibri" panose="020F0502020204030204" pitchFamily="34" charset="0"/>
      <p:regular r:id="rId49"/>
      <p:bold r:id="rId50"/>
      <p:italic r:id="rId51"/>
      <p:boldItalic r:id="rId52"/>
    </p:embeddedFont>
  </p:embeddedFontLst>
  <p:defaultTex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p:cViewPr varScale="1">
        <p:scale>
          <a:sx n="66" d="100"/>
          <a:sy n="66" d="100"/>
        </p:scale>
        <p:origin x="130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D42100D8-717F-4661-954D-979BC8F4CE2A}" type="datetimeFigureOut">
              <a:rPr lang="en-US"/>
              <a:pPr>
                <a:defRPr/>
              </a:pPr>
              <a:t>1/28/2017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550D33CA-187A-4040-9D47-57294930C67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F8D2B0C-B24C-4665-93EF-F6F7F5D31CD0}" type="slidenum">
              <a:rPr lang="en-US" altLang="en-US" smtClean="0"/>
              <a:pPr/>
              <a:t>15</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0FD943F-2865-4557-B0EA-E2BB2B7BF544}" type="slidenum">
              <a:rPr lang="es-ES" altLang="en-US"/>
              <a:pPr>
                <a:defRPr/>
              </a:pPr>
              <a:t>‹#›</a:t>
            </a:fld>
            <a:endParaRPr lang="es-ES" altLang="en-US"/>
          </a:p>
        </p:txBody>
      </p:sp>
    </p:spTree>
    <p:extLst>
      <p:ext uri="{BB962C8B-B14F-4D97-AF65-F5344CB8AC3E}">
        <p14:creationId xmlns:p14="http://schemas.microsoft.com/office/powerpoint/2010/main" val="1822847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AC7588E-98DA-4CE1-86AF-7A794DB9E3A1}" type="slidenum">
              <a:rPr lang="es-ES" altLang="en-US"/>
              <a:pPr>
                <a:defRPr/>
              </a:pPr>
              <a:t>‹#›</a:t>
            </a:fld>
            <a:endParaRPr lang="es-ES" altLang="en-US"/>
          </a:p>
        </p:txBody>
      </p:sp>
    </p:spTree>
    <p:extLst>
      <p:ext uri="{BB962C8B-B14F-4D97-AF65-F5344CB8AC3E}">
        <p14:creationId xmlns:p14="http://schemas.microsoft.com/office/powerpoint/2010/main" val="3042870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6F756B9-584F-4314-A0D0-230C8A91263A}" type="slidenum">
              <a:rPr lang="es-ES" altLang="en-US"/>
              <a:pPr>
                <a:defRPr/>
              </a:pPr>
              <a:t>‹#›</a:t>
            </a:fld>
            <a:endParaRPr lang="es-ES" altLang="en-US"/>
          </a:p>
        </p:txBody>
      </p:sp>
    </p:spTree>
    <p:extLst>
      <p:ext uri="{BB962C8B-B14F-4D97-AF65-F5344CB8AC3E}">
        <p14:creationId xmlns:p14="http://schemas.microsoft.com/office/powerpoint/2010/main" val="725657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3C2C2D9-5CE4-410B-9625-2CBB226B7950}" type="slidenum">
              <a:rPr lang="es-ES" altLang="en-US"/>
              <a:pPr>
                <a:defRPr/>
              </a:pPr>
              <a:t>‹#›</a:t>
            </a:fld>
            <a:endParaRPr lang="es-ES" altLang="en-US"/>
          </a:p>
        </p:txBody>
      </p:sp>
    </p:spTree>
    <p:extLst>
      <p:ext uri="{BB962C8B-B14F-4D97-AF65-F5344CB8AC3E}">
        <p14:creationId xmlns:p14="http://schemas.microsoft.com/office/powerpoint/2010/main" val="46269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CA96DDE-8337-4BB2-96C6-51EE497FE160}" type="slidenum">
              <a:rPr lang="es-ES" altLang="en-US"/>
              <a:pPr>
                <a:defRPr/>
              </a:pPr>
              <a:t>‹#›</a:t>
            </a:fld>
            <a:endParaRPr lang="es-ES" altLang="en-US"/>
          </a:p>
        </p:txBody>
      </p:sp>
    </p:spTree>
    <p:extLst>
      <p:ext uri="{BB962C8B-B14F-4D97-AF65-F5344CB8AC3E}">
        <p14:creationId xmlns:p14="http://schemas.microsoft.com/office/powerpoint/2010/main" val="429584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6110156-3FFE-4451-A344-36B1D4DB8AEE}" type="slidenum">
              <a:rPr lang="es-ES" altLang="en-US"/>
              <a:pPr>
                <a:defRPr/>
              </a:pPr>
              <a:t>‹#›</a:t>
            </a:fld>
            <a:endParaRPr lang="es-ES" altLang="en-US"/>
          </a:p>
        </p:txBody>
      </p:sp>
    </p:spTree>
    <p:extLst>
      <p:ext uri="{BB962C8B-B14F-4D97-AF65-F5344CB8AC3E}">
        <p14:creationId xmlns:p14="http://schemas.microsoft.com/office/powerpoint/2010/main" val="3606622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9" name="Rectangle 6"/>
          <p:cNvSpPr>
            <a:spLocks noGrp="1" noChangeArrowheads="1"/>
          </p:cNvSpPr>
          <p:nvPr>
            <p:ph type="sldNum" sz="quarter" idx="12"/>
          </p:nvPr>
        </p:nvSpPr>
        <p:spPr>
          <a:ln/>
        </p:spPr>
        <p:txBody>
          <a:bodyPr/>
          <a:lstStyle>
            <a:lvl1pPr>
              <a:defRPr/>
            </a:lvl1pPr>
          </a:lstStyle>
          <a:p>
            <a:pPr>
              <a:defRPr/>
            </a:pPr>
            <a:fld id="{006A2D36-08F1-4AFB-BF48-9079F906F4AE}" type="slidenum">
              <a:rPr lang="es-ES" altLang="en-US"/>
              <a:pPr>
                <a:defRPr/>
              </a:pPr>
              <a:t>‹#›</a:t>
            </a:fld>
            <a:endParaRPr lang="es-ES" altLang="en-US"/>
          </a:p>
        </p:txBody>
      </p:sp>
    </p:spTree>
    <p:extLst>
      <p:ext uri="{BB962C8B-B14F-4D97-AF65-F5344CB8AC3E}">
        <p14:creationId xmlns:p14="http://schemas.microsoft.com/office/powerpoint/2010/main" val="3403493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F08A78A-1380-4855-96AE-18232FF37F81}" type="slidenum">
              <a:rPr lang="es-ES" altLang="en-US"/>
              <a:pPr>
                <a:defRPr/>
              </a:pPr>
              <a:t>‹#›</a:t>
            </a:fld>
            <a:endParaRPr lang="es-ES" altLang="en-US"/>
          </a:p>
        </p:txBody>
      </p:sp>
    </p:spTree>
    <p:extLst>
      <p:ext uri="{BB962C8B-B14F-4D97-AF65-F5344CB8AC3E}">
        <p14:creationId xmlns:p14="http://schemas.microsoft.com/office/powerpoint/2010/main" val="1660473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4" name="Rectangle 6"/>
          <p:cNvSpPr>
            <a:spLocks noGrp="1" noChangeArrowheads="1"/>
          </p:cNvSpPr>
          <p:nvPr>
            <p:ph type="sldNum" sz="quarter" idx="12"/>
          </p:nvPr>
        </p:nvSpPr>
        <p:spPr>
          <a:ln/>
        </p:spPr>
        <p:txBody>
          <a:bodyPr/>
          <a:lstStyle>
            <a:lvl1pPr>
              <a:defRPr/>
            </a:lvl1pPr>
          </a:lstStyle>
          <a:p>
            <a:pPr>
              <a:defRPr/>
            </a:pPr>
            <a:fld id="{B78956D4-4E4E-49BE-92D6-9DB511E1B0F9}" type="slidenum">
              <a:rPr lang="es-ES" altLang="en-US"/>
              <a:pPr>
                <a:defRPr/>
              </a:pPr>
              <a:t>‹#›</a:t>
            </a:fld>
            <a:endParaRPr lang="es-ES" altLang="en-US"/>
          </a:p>
        </p:txBody>
      </p:sp>
    </p:spTree>
    <p:extLst>
      <p:ext uri="{BB962C8B-B14F-4D97-AF65-F5344CB8AC3E}">
        <p14:creationId xmlns:p14="http://schemas.microsoft.com/office/powerpoint/2010/main" val="3492095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B6677D3-EBDB-422B-97E9-E89E3F6A3AC5}" type="slidenum">
              <a:rPr lang="es-ES" altLang="en-US"/>
              <a:pPr>
                <a:defRPr/>
              </a:pPr>
              <a:t>‹#›</a:t>
            </a:fld>
            <a:endParaRPr lang="es-ES" altLang="en-US"/>
          </a:p>
        </p:txBody>
      </p:sp>
    </p:spTree>
    <p:extLst>
      <p:ext uri="{BB962C8B-B14F-4D97-AF65-F5344CB8AC3E}">
        <p14:creationId xmlns:p14="http://schemas.microsoft.com/office/powerpoint/2010/main" val="1953233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2D0D3C4-0253-451E-B226-AAA2605B937A}" type="slidenum">
              <a:rPr lang="es-ES" altLang="en-US"/>
              <a:pPr>
                <a:defRPr/>
              </a:pPr>
              <a:t>‹#›</a:t>
            </a:fld>
            <a:endParaRPr lang="es-ES" altLang="en-US"/>
          </a:p>
        </p:txBody>
      </p:sp>
    </p:spTree>
    <p:extLst>
      <p:ext uri="{BB962C8B-B14F-4D97-AF65-F5344CB8AC3E}">
        <p14:creationId xmlns:p14="http://schemas.microsoft.com/office/powerpoint/2010/main" val="1454597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s-E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s-E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2B151EC-4391-4A3A-A8A2-4C33F37784BD}" type="slidenum">
              <a:rPr lang="es-ES" altLang="en-US"/>
              <a:pPr>
                <a:defRPr/>
              </a:pPr>
              <a:t>‹#›</a:t>
            </a:fld>
            <a:endParaRPr lang="es-E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ucl.ac.uk/EarthSci/people/lidunka/GEOL2014/Geophysics4%20-%20Seismic%20waves/SEISMOLOGY%20.htm" TargetMode="External"/><Relationship Id="rId2" Type="http://schemas.openxmlformats.org/officeDocument/2006/relationships/hyperlink" Target="http://www.columbia.edu/~vjd1/earth_int.htm" TargetMode="External"/><Relationship Id="rId1" Type="http://schemas.openxmlformats.org/officeDocument/2006/relationships/slideLayout" Target="../slideLayouts/slideLayout2.xml"/><Relationship Id="rId5" Type="http://schemas.openxmlformats.org/officeDocument/2006/relationships/hyperlink" Target="http://eqseis.geosc.psu.edu/~cammon/HTML/Classes/IntroQuakes/Notes/waves_and_interior.html" TargetMode="External"/><Relationship Id="rId4" Type="http://schemas.openxmlformats.org/officeDocument/2006/relationships/hyperlink" Target="https://escweb.wr.usgs.gov/share/mooney/SriL.II2.pdf"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5"/>
          <p:cNvSpPr>
            <a:spLocks noGrp="1" noChangeArrowheads="1"/>
          </p:cNvSpPr>
          <p:nvPr>
            <p:ph type="ctrTitle"/>
          </p:nvPr>
        </p:nvSpPr>
        <p:spPr>
          <a:xfrm>
            <a:off x="539750" y="2997200"/>
            <a:ext cx="7772400" cy="1470025"/>
          </a:xfrm>
        </p:spPr>
        <p:txBody>
          <a:bodyPr anchor="ctr"/>
          <a:lstStyle/>
          <a:p>
            <a:pPr eaLnBrk="1" hangingPunct="1"/>
            <a:r>
              <a:rPr lang="en-US" altLang="en-US" sz="2800" b="1" i="1">
                <a:solidFill>
                  <a:schemeClr val="bg1"/>
                </a:solidFill>
              </a:rPr>
              <a:t>It has been said that the human race knows more about certain distant galaxies than it does about the ground that lies beneath its very feet. In fact, while it took the famous Voyager 1 satellite twenty-six years to exit our Solar System (relaying measurements to Earth from 16.5 billion km away), it took about the same amount of time for humanity to penetrate a mere 12 km into the </a:t>
            </a:r>
            <a:br>
              <a:rPr lang="en-US" altLang="en-US" sz="2800" b="1" i="1">
                <a:solidFill>
                  <a:schemeClr val="bg1"/>
                </a:solidFill>
              </a:rPr>
            </a:br>
            <a:r>
              <a:rPr lang="en-US" altLang="en-US" sz="2800" b="1" i="1">
                <a:solidFill>
                  <a:schemeClr val="bg1"/>
                </a:solidFill>
              </a:rPr>
              <a:t>Earth's surface.</a:t>
            </a:r>
            <a:br>
              <a:rPr lang="en-US" altLang="en-US" sz="2800" b="1" i="1">
                <a:solidFill>
                  <a:schemeClr val="bg1"/>
                </a:solidFill>
              </a:rPr>
            </a:br>
            <a:r>
              <a:rPr lang="en-US" altLang="en-US" sz="2800" b="1" i="1">
                <a:solidFill>
                  <a:schemeClr val="bg1"/>
                </a:solidFill>
              </a:rPr>
              <a:t> ~ AtlasObscura.com</a:t>
            </a:r>
            <a:endParaRPr lang="es-ES" altLang="en-US" sz="2800" b="1">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assets.atlasobscura.com/media/W1siZiIsInVwbG9hZHMvcGxhY2VfaW1hZ2VzL2tpZWRkbW9ybDlwZTQ0YmRmMzA3ZDY1NTI1Mzc4XzIwMTYwNjI1XzE5MjM0OS5qcGciXSxbInAiLCJ0aHVtYiIsIngzOTBcdTAwM2UiXSxbInAiLCJjb252ZXJ0IiwiLXF1YWxpdHkgOTEgLWF1dG8tb3JpZW50Il1d/20160625_1923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765175"/>
            <a:ext cx="7845425" cy="454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1"/>
          <p:cNvSpPr>
            <a:spLocks noChangeArrowheads="1"/>
          </p:cNvSpPr>
          <p:nvPr/>
        </p:nvSpPr>
        <p:spPr bwMode="auto">
          <a:xfrm>
            <a:off x="611188" y="5307013"/>
            <a:ext cx="78454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1800" b="1">
                <a:solidFill>
                  <a:schemeClr val="bg1"/>
                </a:solidFill>
              </a:rPr>
              <a:t>The site with the borehole, surrounded by the remains of the derrick and housing that once used to be there. </a:t>
            </a:r>
          </a:p>
          <a:p>
            <a:pPr algn="ctr">
              <a:spcBef>
                <a:spcPct val="0"/>
              </a:spcBef>
              <a:buFontTx/>
              <a:buNone/>
            </a:pPr>
            <a:r>
              <a:rPr lang="en-US" altLang="en-US" sz="1800" b="1">
                <a:solidFill>
                  <a:schemeClr val="bg1"/>
                </a:solidFill>
              </a:rPr>
              <a:t>~ Janko Azkoyen (Atlas Obscura)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5"/>
          <p:cNvSpPr>
            <a:spLocks noGrp="1" noChangeArrowheads="1"/>
          </p:cNvSpPr>
          <p:nvPr>
            <p:ph type="ctrTitle"/>
          </p:nvPr>
        </p:nvSpPr>
        <p:spPr>
          <a:xfrm>
            <a:off x="827584" y="2348880"/>
            <a:ext cx="7772400" cy="1728192"/>
          </a:xfrm>
        </p:spPr>
        <p:txBody>
          <a:bodyPr anchor="ctr"/>
          <a:lstStyle/>
          <a:p>
            <a:pPr eaLnBrk="1" hangingPunct="1"/>
            <a:r>
              <a:rPr lang="en-US" altLang="en-US" sz="3600" b="1" dirty="0">
                <a:solidFill>
                  <a:schemeClr val="bg1"/>
                </a:solidFill>
              </a:rPr>
              <a:t>The Deepest Hole in the World, </a:t>
            </a:r>
            <a:r>
              <a:rPr lang="en-US" altLang="en-US" sz="3600" dirty="0">
                <a:solidFill>
                  <a:schemeClr val="bg1"/>
                </a:solidFill>
              </a:rPr>
              <a:t>And What We've Learned From It</a:t>
            </a:r>
            <a:br>
              <a:rPr lang="en-US" altLang="en-US" sz="3600" dirty="0"/>
            </a:br>
            <a:endParaRPr lang="es-ES" altLang="en-US" sz="360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5"/>
          <p:cNvSpPr>
            <a:spLocks noGrp="1" noChangeArrowheads="1"/>
          </p:cNvSpPr>
          <p:nvPr>
            <p:ph type="ctrTitle"/>
          </p:nvPr>
        </p:nvSpPr>
        <p:spPr>
          <a:xfrm>
            <a:off x="611188" y="2133600"/>
            <a:ext cx="7772400" cy="1470025"/>
          </a:xfrm>
        </p:spPr>
        <p:txBody>
          <a:bodyPr anchor="ctr"/>
          <a:lstStyle/>
          <a:p>
            <a:pPr eaLnBrk="1" hangingPunct="1"/>
            <a:br>
              <a:rPr lang="en-US" altLang="en-US" sz="3200"/>
            </a:br>
            <a:br>
              <a:rPr lang="en-US" altLang="en-US" sz="3200" b="1">
                <a:solidFill>
                  <a:schemeClr val="bg1"/>
                </a:solidFill>
              </a:rPr>
            </a:br>
            <a:r>
              <a:rPr lang="en-US" altLang="en-US" sz="3200" b="1">
                <a:solidFill>
                  <a:schemeClr val="bg1"/>
                </a:solidFill>
              </a:rPr>
              <a:t>The Earth’s mantle doesn’t even begin until about 35 kilometers below the surface. The mantle then continues for another twenty-eight hundred kilometers; the center of the inner core: more than sixty-three hundred kilometers below the surface. Put another way, this borehole which took 24 years to drill, made it roughly 0.2 percent of the way to the </a:t>
            </a:r>
            <a:br>
              <a:rPr lang="en-US" altLang="en-US" sz="3200" b="1">
                <a:solidFill>
                  <a:schemeClr val="bg1"/>
                </a:solidFill>
              </a:rPr>
            </a:br>
            <a:r>
              <a:rPr lang="en-US" altLang="en-US" sz="3200" b="1">
                <a:solidFill>
                  <a:schemeClr val="bg1"/>
                </a:solidFill>
              </a:rPr>
              <a:t>middle of the Earth.</a:t>
            </a:r>
            <a:endParaRPr lang="es-ES" altLang="en-US" sz="3200" b="1">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11560" y="1196752"/>
            <a:ext cx="8229600" cy="777875"/>
          </a:xfrm>
        </p:spPr>
        <p:txBody>
          <a:bodyPr/>
          <a:lstStyle/>
          <a:p>
            <a:r>
              <a:rPr lang="en-US" altLang="en-US" sz="3600" b="1" dirty="0">
                <a:solidFill>
                  <a:schemeClr val="bg1"/>
                </a:solidFill>
              </a:rPr>
              <a:t>So…Have we come close to the </a:t>
            </a:r>
            <a:br>
              <a:rPr lang="en-US" altLang="en-US" sz="3600" b="1" dirty="0">
                <a:solidFill>
                  <a:schemeClr val="bg1"/>
                </a:solidFill>
              </a:rPr>
            </a:br>
            <a:r>
              <a:rPr lang="en-US" altLang="en-US" sz="3600" b="1" dirty="0">
                <a:solidFill>
                  <a:schemeClr val="bg1"/>
                </a:solidFill>
              </a:rPr>
              <a:t>Earth’s center?</a:t>
            </a:r>
          </a:p>
        </p:txBody>
      </p:sp>
      <p:sp>
        <p:nvSpPr>
          <p:cNvPr id="15363" name="Content Placeholder 2"/>
          <p:cNvSpPr>
            <a:spLocks noGrp="1"/>
          </p:cNvSpPr>
          <p:nvPr>
            <p:ph idx="1"/>
          </p:nvPr>
        </p:nvSpPr>
        <p:spPr>
          <a:xfrm>
            <a:off x="1187450" y="1844824"/>
            <a:ext cx="6769100" cy="4525963"/>
          </a:xfrm>
        </p:spPr>
        <p:txBody>
          <a:bodyPr/>
          <a:lstStyle/>
          <a:p>
            <a:pPr marL="0" indent="0" algn="ctr">
              <a:buFontTx/>
              <a:buNone/>
            </a:pPr>
            <a:endParaRPr lang="en-US" altLang="en-US" sz="3600" dirty="0"/>
          </a:p>
          <a:p>
            <a:pPr marL="0" indent="0" algn="ctr">
              <a:buFontTx/>
              <a:buNone/>
            </a:pPr>
            <a:r>
              <a:rPr lang="en-US" altLang="en-US" sz="3600" b="1" dirty="0">
                <a:solidFill>
                  <a:schemeClr val="bg1"/>
                </a:solidFill>
              </a:rPr>
              <a:t>Not at all! </a:t>
            </a:r>
          </a:p>
          <a:p>
            <a:pPr marL="0" indent="0" algn="ctr">
              <a:buFontTx/>
              <a:buNone/>
            </a:pPr>
            <a:endParaRPr lang="en-US" altLang="en-US" sz="3600" b="1" dirty="0">
              <a:solidFill>
                <a:schemeClr val="bg1"/>
              </a:solidFill>
            </a:endParaRPr>
          </a:p>
          <a:p>
            <a:pPr marL="0" indent="0" algn="ctr">
              <a:buFontTx/>
              <a:buNone/>
            </a:pPr>
            <a:r>
              <a:rPr lang="en-US" altLang="en-US" sz="3600" b="1" dirty="0">
                <a:solidFill>
                  <a:schemeClr val="bg1"/>
                </a:solidFill>
              </a:rPr>
              <a:t>The radius of the Earth is over 6,000 km.  Even the outermost part of Earth’s core is nearly 3,000 km below our feet.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1588"/>
            <a:ext cx="8229600" cy="1143001"/>
          </a:xfrm>
        </p:spPr>
        <p:txBody>
          <a:bodyPr/>
          <a:lstStyle/>
          <a:p>
            <a:pPr eaLnBrk="1" hangingPunct="1"/>
            <a:r>
              <a:rPr lang="es-UY" altLang="en-US" b="1">
                <a:solidFill>
                  <a:schemeClr val="bg1"/>
                </a:solidFill>
              </a:rPr>
              <a:t>So again…</a:t>
            </a:r>
            <a:endParaRPr lang="es-ES" altLang="en-US" b="1">
              <a:solidFill>
                <a:schemeClr val="bg1"/>
              </a:solidFill>
            </a:endParaRPr>
          </a:p>
        </p:txBody>
      </p:sp>
      <p:sp>
        <p:nvSpPr>
          <p:cNvPr id="16387" name="Rectangle 3"/>
          <p:cNvSpPr>
            <a:spLocks noGrp="1" noChangeArrowheads="1"/>
          </p:cNvSpPr>
          <p:nvPr>
            <p:ph idx="1"/>
          </p:nvPr>
        </p:nvSpPr>
        <p:spPr>
          <a:xfrm>
            <a:off x="495300" y="1557338"/>
            <a:ext cx="8191500" cy="4568825"/>
          </a:xfrm>
        </p:spPr>
        <p:txBody>
          <a:bodyPr/>
          <a:lstStyle/>
          <a:p>
            <a:pPr marL="0" indent="0" algn="ctr" eaLnBrk="1" hangingPunct="1">
              <a:buFontTx/>
              <a:buNone/>
            </a:pPr>
            <a:r>
              <a:rPr lang="es-ES" altLang="en-US" sz="6600" b="1">
                <a:solidFill>
                  <a:schemeClr val="bg1"/>
                </a:solidFill>
              </a:rPr>
              <a:t>How Do We </a:t>
            </a:r>
          </a:p>
          <a:p>
            <a:pPr marL="0" indent="0" algn="ctr" eaLnBrk="1" hangingPunct="1">
              <a:buFontTx/>
              <a:buNone/>
            </a:pPr>
            <a:r>
              <a:rPr lang="es-ES" altLang="en-US" sz="6600" b="1">
                <a:solidFill>
                  <a:schemeClr val="bg1"/>
                </a:solidFill>
              </a:rPr>
              <a:t>Know What is </a:t>
            </a:r>
          </a:p>
          <a:p>
            <a:pPr marL="0" indent="0" algn="ctr" eaLnBrk="1" hangingPunct="1">
              <a:buFontTx/>
              <a:buNone/>
            </a:pPr>
            <a:r>
              <a:rPr lang="es-ES" altLang="en-US" sz="6600" b="1">
                <a:solidFill>
                  <a:schemeClr val="bg1"/>
                </a:solidFill>
              </a:rPr>
              <a:t>Inside </a:t>
            </a:r>
          </a:p>
          <a:p>
            <a:pPr marL="0" indent="0" algn="ctr" eaLnBrk="1" hangingPunct="1">
              <a:buFontTx/>
              <a:buNone/>
            </a:pPr>
            <a:r>
              <a:rPr lang="es-ES" altLang="en-US" sz="6600" b="1">
                <a:solidFill>
                  <a:schemeClr val="bg1"/>
                </a:solidFill>
              </a:rPr>
              <a:t>the Earth?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5"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7938"/>
            <a:ext cx="33448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itle 1"/>
          <p:cNvSpPr>
            <a:spLocks noGrp="1"/>
          </p:cNvSpPr>
          <p:nvPr>
            <p:ph type="title"/>
          </p:nvPr>
        </p:nvSpPr>
        <p:spPr>
          <a:xfrm>
            <a:off x="306388" y="617538"/>
            <a:ext cx="5822950" cy="1225550"/>
          </a:xfrm>
        </p:spPr>
        <p:txBody>
          <a:bodyPr/>
          <a:lstStyle/>
          <a:p>
            <a:r>
              <a:rPr lang="en-US" altLang="en-US" sz="3600" b="1" dirty="0">
                <a:solidFill>
                  <a:schemeClr val="bg1"/>
                </a:solidFill>
              </a:rPr>
              <a:t>What about stuff that gets </a:t>
            </a:r>
            <a:br>
              <a:rPr lang="en-US" altLang="en-US" sz="3600" b="1" dirty="0">
                <a:solidFill>
                  <a:schemeClr val="bg1"/>
                </a:solidFill>
              </a:rPr>
            </a:br>
            <a:r>
              <a:rPr lang="en-US" altLang="en-US" sz="3600" b="1" dirty="0">
                <a:solidFill>
                  <a:schemeClr val="bg1"/>
                </a:solidFill>
              </a:rPr>
              <a:t>pushed to the surface?</a:t>
            </a:r>
          </a:p>
        </p:txBody>
      </p:sp>
      <p:sp>
        <p:nvSpPr>
          <p:cNvPr id="17411" name="Content Placeholder 2"/>
          <p:cNvSpPr>
            <a:spLocks noGrp="1"/>
          </p:cNvSpPr>
          <p:nvPr>
            <p:ph idx="1"/>
          </p:nvPr>
        </p:nvSpPr>
        <p:spPr>
          <a:xfrm>
            <a:off x="612775" y="1843088"/>
            <a:ext cx="5545138" cy="4610100"/>
          </a:xfrm>
        </p:spPr>
        <p:txBody>
          <a:bodyPr/>
          <a:lstStyle/>
          <a:p>
            <a:pPr marL="0" indent="0">
              <a:buFontTx/>
              <a:buNone/>
            </a:pPr>
            <a:r>
              <a:rPr lang="en-US" altLang="en-US" b="1" dirty="0">
                <a:solidFill>
                  <a:schemeClr val="bg1"/>
                </a:solidFill>
              </a:rPr>
              <a:t>The lava we see melts just a few hundred kilometers down, not originating in the core.  </a:t>
            </a:r>
          </a:p>
          <a:p>
            <a:pPr marL="0" indent="0">
              <a:buFontTx/>
              <a:buNone/>
            </a:pPr>
            <a:r>
              <a:rPr lang="en-US" altLang="en-US" b="1" dirty="0">
                <a:solidFill>
                  <a:schemeClr val="bg1"/>
                </a:solidFill>
              </a:rPr>
              <a:t>Even though diamonds need extreme pressure and heat to form, they originate less than 500 km below the surface.</a:t>
            </a:r>
          </a:p>
        </p:txBody>
      </p:sp>
      <p:sp>
        <p:nvSpPr>
          <p:cNvPr id="17412" name="AutoShape 2" descr="http://cdn.history.com/sites/2/2013/11/hawaii-kilauea-volcano.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en-US" sz="1800"/>
          </a:p>
        </p:txBody>
      </p:sp>
      <p:sp>
        <p:nvSpPr>
          <p:cNvPr id="17413" name="AutoShape 4" descr="http://cdn.history.com/sites/2/2013/11/hawaii-kilauea-volcano.jpg"/>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en-US" sz="1800"/>
          </a:p>
        </p:txBody>
      </p:sp>
      <p:sp>
        <p:nvSpPr>
          <p:cNvPr id="17414" name="AutoShape 6" descr="http://cdn.history.com/sites/2/2013/11/hawaii-kilauea-volcano.jpg"/>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en-US" sz="1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5"/>
          <p:cNvSpPr>
            <a:spLocks noGrp="1" noChangeArrowheads="1"/>
          </p:cNvSpPr>
          <p:nvPr>
            <p:ph type="ctrTitle"/>
          </p:nvPr>
        </p:nvSpPr>
        <p:spPr>
          <a:xfrm>
            <a:off x="611188" y="333375"/>
            <a:ext cx="7772400" cy="5975350"/>
          </a:xfrm>
        </p:spPr>
        <p:txBody>
          <a:bodyPr anchor="ctr"/>
          <a:lstStyle/>
          <a:p>
            <a:pPr eaLnBrk="1" hangingPunct="1"/>
            <a:r>
              <a:rPr lang="en-US" altLang="en-US" sz="3600">
                <a:solidFill>
                  <a:schemeClr val="bg1"/>
                </a:solidFill>
              </a:rPr>
              <a:t>What is the Earth’s mass?</a:t>
            </a:r>
            <a:br>
              <a:rPr lang="en-US" altLang="en-US" sz="3600">
                <a:solidFill>
                  <a:schemeClr val="bg1"/>
                </a:solidFill>
              </a:rPr>
            </a:br>
            <a:br>
              <a:rPr lang="en-US" altLang="en-US" sz="3600">
                <a:solidFill>
                  <a:schemeClr val="bg1"/>
                </a:solidFill>
              </a:rPr>
            </a:br>
            <a:r>
              <a:rPr lang="en-US" altLang="en-US" sz="3600">
                <a:solidFill>
                  <a:schemeClr val="bg1"/>
                </a:solidFill>
              </a:rPr>
              <a:t>We can get a good estimate by seeing how gravity affects objects at the surface. Using Newton’s Universal Law of Gravitation, it turns out that the mass of the Earth is </a:t>
            </a:r>
            <a:br>
              <a:rPr lang="en-US" altLang="en-US" sz="3600">
                <a:solidFill>
                  <a:schemeClr val="bg1"/>
                </a:solidFill>
              </a:rPr>
            </a:br>
            <a:r>
              <a:rPr lang="en-US" altLang="en-US" sz="3600">
                <a:solidFill>
                  <a:schemeClr val="bg1"/>
                </a:solidFill>
              </a:rPr>
              <a:t>5.98 x 10</a:t>
            </a:r>
            <a:r>
              <a:rPr lang="en-US" altLang="en-US" sz="3600" baseline="30000">
                <a:solidFill>
                  <a:schemeClr val="bg1"/>
                </a:solidFill>
              </a:rPr>
              <a:t>24</a:t>
            </a:r>
            <a:r>
              <a:rPr lang="en-US" altLang="en-US" sz="3600">
                <a:solidFill>
                  <a:schemeClr val="bg1"/>
                </a:solidFill>
              </a:rPr>
              <a:t> kg.</a:t>
            </a:r>
            <a:endParaRPr lang="es-ES" altLang="en-US" sz="360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5"/>
          <p:cNvSpPr>
            <a:spLocks noGrp="1" noChangeArrowheads="1"/>
          </p:cNvSpPr>
          <p:nvPr>
            <p:ph type="ctrTitle"/>
          </p:nvPr>
        </p:nvSpPr>
        <p:spPr>
          <a:xfrm>
            <a:off x="539750" y="620713"/>
            <a:ext cx="7772400" cy="5761037"/>
          </a:xfrm>
        </p:spPr>
        <p:txBody>
          <a:bodyPr anchor="ctr"/>
          <a:lstStyle/>
          <a:p>
            <a:pPr eaLnBrk="1" hangingPunct="1"/>
            <a:r>
              <a:rPr lang="es-ES" altLang="en-US" sz="3600">
                <a:solidFill>
                  <a:schemeClr val="bg1"/>
                </a:solidFill>
              </a:rPr>
              <a:t>Because we know the mass and the size (volume) of the Earth, finding the average density is pretty easy (density = mass/volume).</a:t>
            </a:r>
            <a:br>
              <a:rPr lang="es-ES" altLang="en-US" sz="3600">
                <a:solidFill>
                  <a:schemeClr val="bg1"/>
                </a:solidFill>
              </a:rPr>
            </a:br>
            <a:br>
              <a:rPr lang="es-ES" altLang="en-US" sz="3600">
                <a:solidFill>
                  <a:schemeClr val="bg1"/>
                </a:solidFill>
              </a:rPr>
            </a:br>
            <a:r>
              <a:rPr lang="es-ES" altLang="en-US" sz="3600">
                <a:solidFill>
                  <a:schemeClr val="bg1"/>
                </a:solidFill>
              </a:rPr>
              <a:t>It turns out that the average density at the surface is much lower than the Earth’s overall average density.  </a:t>
            </a:r>
            <a:br>
              <a:rPr lang="es-ES" altLang="en-US" sz="3600">
                <a:solidFill>
                  <a:schemeClr val="bg1"/>
                </a:solidFill>
              </a:rPr>
            </a:br>
            <a:br>
              <a:rPr lang="es-ES" altLang="en-US" sz="3600">
                <a:solidFill>
                  <a:schemeClr val="bg1"/>
                </a:solidFill>
              </a:rPr>
            </a:br>
            <a:r>
              <a:rPr lang="es-ES" altLang="en-US" sz="3600">
                <a:solidFill>
                  <a:schemeClr val="bg1"/>
                </a:solidFill>
              </a:rPr>
              <a:t>It must be really dense inside!</a:t>
            </a:r>
            <a:br>
              <a:rPr lang="es-ES" altLang="en-US" sz="3600">
                <a:solidFill>
                  <a:schemeClr val="bg1"/>
                </a:solidFill>
              </a:rPr>
            </a:br>
            <a:endParaRPr lang="es-ES" altLang="en-US" sz="360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5"/>
          <p:cNvSpPr>
            <a:spLocks noGrp="1" noChangeArrowheads="1"/>
          </p:cNvSpPr>
          <p:nvPr>
            <p:ph type="ctrTitle"/>
          </p:nvPr>
        </p:nvSpPr>
        <p:spPr>
          <a:xfrm>
            <a:off x="250825" y="549275"/>
            <a:ext cx="8785225" cy="5759450"/>
          </a:xfrm>
        </p:spPr>
        <p:txBody>
          <a:bodyPr anchor="ctr"/>
          <a:lstStyle/>
          <a:p>
            <a:pPr algn="l" eaLnBrk="1" hangingPunct="1"/>
            <a:r>
              <a:rPr lang="es-ES" altLang="en-US" sz="3600">
                <a:solidFill>
                  <a:schemeClr val="bg1"/>
                </a:solidFill>
              </a:rPr>
              <a:t>So what dense material could it be?</a:t>
            </a:r>
            <a:br>
              <a:rPr lang="es-ES" altLang="en-US" sz="3600">
                <a:solidFill>
                  <a:schemeClr val="bg1"/>
                </a:solidFill>
              </a:rPr>
            </a:br>
            <a:br>
              <a:rPr lang="es-ES" altLang="en-US" sz="3600">
                <a:solidFill>
                  <a:schemeClr val="bg1"/>
                </a:solidFill>
              </a:rPr>
            </a:br>
            <a:r>
              <a:rPr lang="es-ES" altLang="en-US" sz="3600">
                <a:solidFill>
                  <a:schemeClr val="bg1"/>
                </a:solidFill>
              </a:rPr>
              <a:t>Evidence points mainly to iron:</a:t>
            </a:r>
            <a:br>
              <a:rPr lang="es-ES" altLang="en-US" sz="3600">
                <a:solidFill>
                  <a:schemeClr val="bg1"/>
                </a:solidFill>
              </a:rPr>
            </a:br>
            <a:br>
              <a:rPr lang="es-ES" altLang="en-US" sz="3600">
                <a:solidFill>
                  <a:schemeClr val="bg1"/>
                </a:solidFill>
              </a:rPr>
            </a:br>
            <a:r>
              <a:rPr lang="es-ES" altLang="en-US" sz="3600">
                <a:solidFill>
                  <a:schemeClr val="bg1"/>
                </a:solidFill>
              </a:rPr>
              <a:t>- Iron is very common in our universe but there’s not too much of it at the Earth’s surface.</a:t>
            </a:r>
            <a:br>
              <a:rPr lang="es-ES" altLang="en-US" sz="3600">
                <a:solidFill>
                  <a:schemeClr val="bg1"/>
                </a:solidFill>
              </a:rPr>
            </a:br>
            <a:br>
              <a:rPr lang="es-ES" altLang="en-US" sz="3600">
                <a:solidFill>
                  <a:schemeClr val="bg1"/>
                </a:solidFill>
              </a:rPr>
            </a:br>
            <a:r>
              <a:rPr lang="es-ES" altLang="en-US" sz="3600">
                <a:solidFill>
                  <a:schemeClr val="bg1"/>
                </a:solidFill>
              </a:rPr>
              <a:t>- Iron, under the intense pressure and temperature conditions at the core, would be dense enough to account for the “missing mass”.</a:t>
            </a:r>
            <a:br>
              <a:rPr lang="es-ES" altLang="en-US" sz="3600">
                <a:solidFill>
                  <a:schemeClr val="bg1"/>
                </a:solidFill>
              </a:rPr>
            </a:br>
            <a:br>
              <a:rPr lang="es-ES" altLang="en-US" sz="3600">
                <a:solidFill>
                  <a:schemeClr val="bg1"/>
                </a:solidFill>
              </a:rPr>
            </a:br>
            <a:br>
              <a:rPr lang="es-ES" altLang="en-US" sz="3600">
                <a:solidFill>
                  <a:schemeClr val="bg1"/>
                </a:solidFill>
              </a:rPr>
            </a:br>
            <a:endParaRPr lang="es-ES" altLang="en-US" sz="360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5"/>
          <p:cNvSpPr>
            <a:spLocks noGrp="1" noChangeArrowheads="1"/>
          </p:cNvSpPr>
          <p:nvPr>
            <p:ph type="ctrTitle"/>
          </p:nvPr>
        </p:nvSpPr>
        <p:spPr>
          <a:xfrm>
            <a:off x="250825" y="260350"/>
            <a:ext cx="7772400" cy="1470025"/>
          </a:xfrm>
        </p:spPr>
        <p:txBody>
          <a:bodyPr anchor="ctr"/>
          <a:lstStyle/>
          <a:p>
            <a:pPr eaLnBrk="1" hangingPunct="1"/>
            <a:r>
              <a:rPr lang="es-ES" altLang="en-US" sz="3600">
                <a:solidFill>
                  <a:schemeClr val="bg1"/>
                </a:solidFill>
              </a:rPr>
              <a:t>But if it is there, how did it get there?</a:t>
            </a:r>
          </a:p>
        </p:txBody>
      </p:sp>
      <p:sp>
        <p:nvSpPr>
          <p:cNvPr id="22531" name="TextBox 1"/>
          <p:cNvSpPr txBox="1">
            <a:spLocks noChangeArrowheads="1"/>
          </p:cNvSpPr>
          <p:nvPr/>
        </p:nvSpPr>
        <p:spPr bwMode="auto">
          <a:xfrm>
            <a:off x="539552" y="2204864"/>
            <a:ext cx="77041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3600" dirty="0">
                <a:solidFill>
                  <a:schemeClr val="bg1"/>
                </a:solidFill>
              </a:rPr>
              <a:t>Some evidence suggests that molten iron was squeezed through the rocks (mainly silicates) until it got to the core. </a:t>
            </a:r>
            <a:r>
              <a:rPr lang="en-US" altLang="en-US" sz="2400" i="1" dirty="0">
                <a:solidFill>
                  <a:schemeClr val="bg1"/>
                </a:solidFill>
              </a:rPr>
              <a:t>(Mao, Stanford University, 2013)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44450"/>
            <a:ext cx="8229600" cy="1143000"/>
          </a:xfrm>
        </p:spPr>
        <p:txBody>
          <a:bodyPr/>
          <a:lstStyle/>
          <a:p>
            <a:pPr eaLnBrk="1" hangingPunct="1"/>
            <a:r>
              <a:rPr lang="es-UY" altLang="en-US" b="1">
                <a:solidFill>
                  <a:schemeClr val="bg1"/>
                </a:solidFill>
              </a:rPr>
              <a:t>What’s Inside?</a:t>
            </a:r>
            <a:endParaRPr lang="es-ES" altLang="en-US" b="1">
              <a:solidFill>
                <a:schemeClr val="bg1"/>
              </a:solidFill>
            </a:endParaRPr>
          </a:p>
        </p:txBody>
      </p:sp>
      <p:sp>
        <p:nvSpPr>
          <p:cNvPr id="4099" name="Rectangle 3"/>
          <p:cNvSpPr>
            <a:spLocks noGrp="1" noChangeArrowheads="1"/>
          </p:cNvSpPr>
          <p:nvPr>
            <p:ph idx="1"/>
          </p:nvPr>
        </p:nvSpPr>
        <p:spPr>
          <a:xfrm>
            <a:off x="589434" y="1206291"/>
            <a:ext cx="7965132" cy="4031902"/>
          </a:xfrm>
        </p:spPr>
        <p:txBody>
          <a:bodyPr/>
          <a:lstStyle/>
          <a:p>
            <a:pPr marL="0" indent="0" algn="ctr" eaLnBrk="1" hangingPunct="1">
              <a:buFontTx/>
              <a:buNone/>
            </a:pPr>
            <a:r>
              <a:rPr lang="es-ES" altLang="en-US" sz="6000" b="1" dirty="0" err="1">
                <a:solidFill>
                  <a:schemeClr val="bg1"/>
                </a:solidFill>
              </a:rPr>
              <a:t>How</a:t>
            </a:r>
            <a:r>
              <a:rPr lang="es-ES" altLang="en-US" sz="6000" b="1" dirty="0">
                <a:solidFill>
                  <a:schemeClr val="bg1"/>
                </a:solidFill>
              </a:rPr>
              <a:t> Do </a:t>
            </a:r>
            <a:r>
              <a:rPr lang="es-ES" altLang="en-US" sz="6000" b="1" dirty="0" err="1">
                <a:solidFill>
                  <a:schemeClr val="bg1"/>
                </a:solidFill>
              </a:rPr>
              <a:t>We</a:t>
            </a:r>
            <a:r>
              <a:rPr lang="es-ES" altLang="en-US" sz="6000" b="1" dirty="0">
                <a:solidFill>
                  <a:schemeClr val="bg1"/>
                </a:solidFill>
              </a:rPr>
              <a:t> </a:t>
            </a:r>
          </a:p>
          <a:p>
            <a:pPr marL="0" indent="0" algn="ctr" eaLnBrk="1" hangingPunct="1">
              <a:buFontTx/>
              <a:buNone/>
            </a:pPr>
            <a:r>
              <a:rPr lang="es-ES" altLang="en-US" sz="6000" b="1" dirty="0" err="1">
                <a:solidFill>
                  <a:schemeClr val="bg1"/>
                </a:solidFill>
              </a:rPr>
              <a:t>Know</a:t>
            </a:r>
            <a:r>
              <a:rPr lang="es-ES" altLang="en-US" sz="6000" b="1" dirty="0">
                <a:solidFill>
                  <a:schemeClr val="bg1"/>
                </a:solidFill>
              </a:rPr>
              <a:t> </a:t>
            </a:r>
            <a:r>
              <a:rPr lang="es-ES" altLang="en-US" sz="6000" b="1" dirty="0" err="1">
                <a:solidFill>
                  <a:schemeClr val="bg1"/>
                </a:solidFill>
              </a:rPr>
              <a:t>What</a:t>
            </a:r>
            <a:r>
              <a:rPr lang="es-ES" altLang="en-US" sz="6000" b="1" dirty="0">
                <a:solidFill>
                  <a:schemeClr val="bg1"/>
                </a:solidFill>
              </a:rPr>
              <a:t> </a:t>
            </a:r>
            <a:r>
              <a:rPr lang="es-ES" altLang="en-US" sz="6000" b="1" dirty="0" err="1">
                <a:solidFill>
                  <a:schemeClr val="bg1"/>
                </a:solidFill>
              </a:rPr>
              <a:t>is</a:t>
            </a:r>
            <a:r>
              <a:rPr lang="es-ES" altLang="en-US" sz="6000" b="1" dirty="0">
                <a:solidFill>
                  <a:schemeClr val="bg1"/>
                </a:solidFill>
              </a:rPr>
              <a:t> </a:t>
            </a:r>
          </a:p>
          <a:p>
            <a:pPr marL="0" indent="0" algn="ctr" eaLnBrk="1" hangingPunct="1">
              <a:buFontTx/>
              <a:buNone/>
            </a:pPr>
            <a:r>
              <a:rPr lang="es-ES" altLang="en-US" sz="6000" b="1" dirty="0" err="1">
                <a:solidFill>
                  <a:schemeClr val="bg1"/>
                </a:solidFill>
              </a:rPr>
              <a:t>Inside</a:t>
            </a:r>
            <a:r>
              <a:rPr lang="es-ES" altLang="en-US" sz="6000" b="1" dirty="0">
                <a:solidFill>
                  <a:schemeClr val="bg1"/>
                </a:solidFill>
              </a:rPr>
              <a:t> </a:t>
            </a:r>
          </a:p>
          <a:p>
            <a:pPr marL="0" indent="0" algn="ctr" eaLnBrk="1" hangingPunct="1">
              <a:buFontTx/>
              <a:buNone/>
            </a:pPr>
            <a:r>
              <a:rPr lang="es-ES" altLang="en-US" sz="6000" b="1" dirty="0" err="1">
                <a:solidFill>
                  <a:schemeClr val="bg1"/>
                </a:solidFill>
              </a:rPr>
              <a:t>the</a:t>
            </a:r>
            <a:r>
              <a:rPr lang="es-ES" altLang="en-US" sz="6000" b="1" dirty="0">
                <a:solidFill>
                  <a:schemeClr val="bg1"/>
                </a:solidFill>
              </a:rPr>
              <a:t> </a:t>
            </a:r>
            <a:r>
              <a:rPr lang="es-ES" altLang="en-US" sz="6000" b="1" dirty="0" err="1">
                <a:solidFill>
                  <a:schemeClr val="bg1"/>
                </a:solidFill>
              </a:rPr>
              <a:t>Earth</a:t>
            </a:r>
            <a:r>
              <a:rPr lang="es-ES" altLang="en-US" sz="6000" b="1" dirty="0">
                <a:solidFill>
                  <a:schemeClr val="bg1"/>
                </a:solidFill>
              </a:rPr>
              <a:t>?</a:t>
            </a:r>
          </a:p>
        </p:txBody>
      </p:sp>
      <p:sp>
        <p:nvSpPr>
          <p:cNvPr id="2" name="TextBox 1"/>
          <p:cNvSpPr txBox="1"/>
          <p:nvPr/>
        </p:nvSpPr>
        <p:spPr>
          <a:xfrm>
            <a:off x="971600" y="5589240"/>
            <a:ext cx="7416824" cy="523220"/>
          </a:xfrm>
          <a:prstGeom prst="rect">
            <a:avLst/>
          </a:prstGeom>
          <a:noFill/>
        </p:spPr>
        <p:txBody>
          <a:bodyPr wrap="square" rtlCol="0">
            <a:spAutoFit/>
          </a:bodyPr>
          <a:lstStyle/>
          <a:p>
            <a:pPr algn="ctr"/>
            <a:r>
              <a:rPr lang="en-US" sz="2800" dirty="0">
                <a:solidFill>
                  <a:schemeClr val="bg1"/>
                </a:solidFill>
              </a:rPr>
              <a:t>an intro to why we need seismology…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93713" y="908050"/>
            <a:ext cx="8229600" cy="1152525"/>
          </a:xfrm>
        </p:spPr>
        <p:txBody>
          <a:bodyPr/>
          <a:lstStyle/>
          <a:p>
            <a:r>
              <a:rPr lang="en-US" altLang="en-US" dirty="0">
                <a:solidFill>
                  <a:schemeClr val="bg1"/>
                </a:solidFill>
              </a:rPr>
              <a:t>Even if we know what it is made of, how do we know </a:t>
            </a:r>
            <a:br>
              <a:rPr lang="en-US" altLang="en-US" dirty="0">
                <a:solidFill>
                  <a:schemeClr val="bg1"/>
                </a:solidFill>
              </a:rPr>
            </a:br>
            <a:r>
              <a:rPr lang="en-US" altLang="en-US" dirty="0">
                <a:solidFill>
                  <a:schemeClr val="bg1"/>
                </a:solidFill>
              </a:rPr>
              <a:t>how big the core is?</a:t>
            </a:r>
          </a:p>
        </p:txBody>
      </p:sp>
      <p:sp>
        <p:nvSpPr>
          <p:cNvPr id="23555" name="Content Placeholder 2"/>
          <p:cNvSpPr>
            <a:spLocks noGrp="1"/>
          </p:cNvSpPr>
          <p:nvPr>
            <p:ph idx="1"/>
          </p:nvPr>
        </p:nvSpPr>
        <p:spPr>
          <a:xfrm>
            <a:off x="493713" y="2492375"/>
            <a:ext cx="8229600" cy="3849688"/>
          </a:xfrm>
        </p:spPr>
        <p:txBody>
          <a:bodyPr/>
          <a:lstStyle/>
          <a:p>
            <a:pPr marL="0" indent="0">
              <a:buFontTx/>
              <a:buNone/>
            </a:pPr>
            <a:endParaRPr lang="en-US" altLang="en-US" sz="3600" dirty="0">
              <a:solidFill>
                <a:schemeClr val="bg1"/>
              </a:solidFill>
            </a:endParaRPr>
          </a:p>
          <a:p>
            <a:pPr marL="0" indent="0" algn="ctr">
              <a:buFontTx/>
              <a:buNone/>
            </a:pPr>
            <a:r>
              <a:rPr lang="en-US" altLang="en-US" sz="3600" dirty="0">
                <a:solidFill>
                  <a:schemeClr val="bg1"/>
                </a:solidFill>
              </a:rPr>
              <a:t>Scientists believe that the core begins about 3000 km down.  </a:t>
            </a:r>
          </a:p>
          <a:p>
            <a:pPr marL="0" indent="0">
              <a:buFontTx/>
              <a:buNone/>
            </a:pPr>
            <a:endParaRPr lang="en-US" altLang="en-US" sz="3600" dirty="0">
              <a:solidFill>
                <a:schemeClr val="bg1"/>
              </a:solidFill>
            </a:endParaRPr>
          </a:p>
          <a:p>
            <a:pPr marL="0" indent="0" algn="ctr">
              <a:buFontTx/>
              <a:buNone/>
            </a:pPr>
            <a:r>
              <a:rPr lang="en-US" altLang="en-US" sz="3600" dirty="0">
                <a:solidFill>
                  <a:schemeClr val="bg1"/>
                </a:solidFill>
              </a:rPr>
              <a:t>They think this because of SEISMOLOGY.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74638"/>
            <a:ext cx="8229600" cy="777875"/>
          </a:xfrm>
        </p:spPr>
        <p:txBody>
          <a:bodyPr/>
          <a:lstStyle/>
          <a:p>
            <a:r>
              <a:rPr lang="en-US" altLang="en-US">
                <a:solidFill>
                  <a:schemeClr val="bg1"/>
                </a:solidFill>
              </a:rPr>
              <a:t>What is SEISMOLOGY?</a:t>
            </a:r>
          </a:p>
        </p:txBody>
      </p:sp>
      <p:sp>
        <p:nvSpPr>
          <p:cNvPr id="24579" name="Content Placeholder 2"/>
          <p:cNvSpPr>
            <a:spLocks noGrp="1"/>
          </p:cNvSpPr>
          <p:nvPr>
            <p:ph idx="1"/>
          </p:nvPr>
        </p:nvSpPr>
        <p:spPr>
          <a:xfrm>
            <a:off x="684213" y="1412875"/>
            <a:ext cx="7632700" cy="4713288"/>
          </a:xfrm>
        </p:spPr>
        <p:txBody>
          <a:bodyPr/>
          <a:lstStyle/>
          <a:p>
            <a:pPr marL="0" indent="0">
              <a:buFontTx/>
              <a:buNone/>
            </a:pPr>
            <a:r>
              <a:rPr lang="en-US" altLang="en-US">
                <a:solidFill>
                  <a:schemeClr val="bg1"/>
                </a:solidFill>
              </a:rPr>
              <a:t>-The study of earthquakes and the waves they produce.</a:t>
            </a:r>
          </a:p>
          <a:p>
            <a:pPr marL="0" indent="0">
              <a:buFontTx/>
              <a:buNone/>
            </a:pPr>
            <a:r>
              <a:rPr lang="en-US" altLang="en-US">
                <a:solidFill>
                  <a:schemeClr val="bg1"/>
                </a:solidFill>
              </a:rPr>
              <a:t>-The word seismic is derived from the Greek word seismos, meaning “earthquake.”</a:t>
            </a:r>
          </a:p>
          <a:p>
            <a:pPr marL="0" indent="0">
              <a:buFontTx/>
              <a:buNone/>
            </a:pPr>
            <a:r>
              <a:rPr lang="en-US" altLang="en-US">
                <a:solidFill>
                  <a:schemeClr val="bg1"/>
                </a:solidFill>
              </a:rPr>
              <a:t>-Different types of waves have different effects and travel differently through the layers of the Earth.</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74638"/>
            <a:ext cx="8229600" cy="777875"/>
          </a:xfrm>
        </p:spPr>
        <p:txBody>
          <a:bodyPr/>
          <a:lstStyle/>
          <a:p>
            <a:r>
              <a:rPr lang="en-US" altLang="en-US">
                <a:solidFill>
                  <a:schemeClr val="bg1"/>
                </a:solidFill>
              </a:rPr>
              <a:t>What affects wave travel?</a:t>
            </a:r>
          </a:p>
        </p:txBody>
      </p:sp>
      <p:sp>
        <p:nvSpPr>
          <p:cNvPr id="25603" name="Content Placeholder 2"/>
          <p:cNvSpPr>
            <a:spLocks noGrp="1"/>
          </p:cNvSpPr>
          <p:nvPr>
            <p:ph idx="1"/>
          </p:nvPr>
        </p:nvSpPr>
        <p:spPr>
          <a:xfrm>
            <a:off x="457200" y="2205038"/>
            <a:ext cx="8229600" cy="3921125"/>
          </a:xfrm>
        </p:spPr>
        <p:txBody>
          <a:bodyPr/>
          <a:lstStyle/>
          <a:p>
            <a:pPr algn="ctr"/>
            <a:r>
              <a:rPr lang="en-US" altLang="en-US" sz="4400">
                <a:solidFill>
                  <a:schemeClr val="bg1"/>
                </a:solidFill>
              </a:rPr>
              <a:t>type of wave</a:t>
            </a:r>
          </a:p>
          <a:p>
            <a:pPr algn="ctr"/>
            <a:r>
              <a:rPr lang="en-US" altLang="en-US" sz="4400">
                <a:solidFill>
                  <a:schemeClr val="bg1"/>
                </a:solidFill>
              </a:rPr>
              <a:t>temperature &amp; pressure</a:t>
            </a:r>
          </a:p>
          <a:p>
            <a:pPr algn="ctr"/>
            <a:r>
              <a:rPr lang="en-US" altLang="en-US" sz="4400">
                <a:solidFill>
                  <a:schemeClr val="bg1"/>
                </a:solidFill>
              </a:rPr>
              <a:t>material</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74638"/>
            <a:ext cx="8229600" cy="777875"/>
          </a:xfrm>
        </p:spPr>
        <p:txBody>
          <a:bodyPr/>
          <a:lstStyle/>
          <a:p>
            <a:r>
              <a:rPr lang="en-US" altLang="en-US">
                <a:solidFill>
                  <a:schemeClr val="bg1"/>
                </a:solidFill>
              </a:rPr>
              <a:t>P, S, Love, and Rayleigh…</a:t>
            </a:r>
          </a:p>
        </p:txBody>
      </p:sp>
      <p:pic>
        <p:nvPicPr>
          <p:cNvPr id="26627" name="Picture 2" descr="http://image.slidesharecdn.com/lecture-earthquake-1-141222232329-conversion-gate01/95/lecture-earthquake1-34-638.jpg?cb=141929501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069975"/>
            <a:ext cx="8272463" cy="5662613"/>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8"/>
            <a:ext cx="8229600" cy="777875"/>
          </a:xfrm>
        </p:spPr>
        <p:txBody>
          <a:bodyPr/>
          <a:lstStyle/>
          <a:p>
            <a:r>
              <a:rPr lang="en-US" altLang="en-US">
                <a:solidFill>
                  <a:schemeClr val="bg1"/>
                </a:solidFill>
              </a:rPr>
              <a:t>S waves are…</a:t>
            </a:r>
          </a:p>
        </p:txBody>
      </p:sp>
      <p:sp>
        <p:nvSpPr>
          <p:cNvPr id="27651" name="Content Placeholder 2"/>
          <p:cNvSpPr>
            <a:spLocks noGrp="1"/>
          </p:cNvSpPr>
          <p:nvPr>
            <p:ph idx="1"/>
          </p:nvPr>
        </p:nvSpPr>
        <p:spPr>
          <a:xfrm>
            <a:off x="457200" y="1412875"/>
            <a:ext cx="8229600" cy="4525963"/>
          </a:xfrm>
        </p:spPr>
        <p:txBody>
          <a:bodyPr/>
          <a:lstStyle/>
          <a:p>
            <a:r>
              <a:rPr lang="en-US" altLang="en-US" sz="3600">
                <a:solidFill>
                  <a:schemeClr val="bg1"/>
                </a:solidFill>
              </a:rPr>
              <a:t>Secondary waves</a:t>
            </a:r>
          </a:p>
          <a:p>
            <a:r>
              <a:rPr lang="en-US" altLang="en-US" sz="3600">
                <a:solidFill>
                  <a:schemeClr val="bg1"/>
                </a:solidFill>
              </a:rPr>
              <a:t>Transverse waves</a:t>
            </a:r>
          </a:p>
          <a:p>
            <a:r>
              <a:rPr lang="en-US" altLang="en-US" sz="3600">
                <a:solidFill>
                  <a:schemeClr val="bg1"/>
                </a:solidFill>
              </a:rPr>
              <a:t>Body waves (they travel through the body of the Earth)</a:t>
            </a:r>
          </a:p>
          <a:p>
            <a:r>
              <a:rPr lang="en-US" altLang="en-US" sz="3600">
                <a:solidFill>
                  <a:schemeClr val="bg1"/>
                </a:solidFill>
              </a:rPr>
              <a:t>Slower than P waves</a:t>
            </a:r>
          </a:p>
          <a:p>
            <a:r>
              <a:rPr lang="en-US" altLang="en-US" sz="3600">
                <a:solidFill>
                  <a:schemeClr val="bg1"/>
                </a:solidFill>
              </a:rPr>
              <a:t>Able to travel through solids BUT NOT liquids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4638"/>
            <a:ext cx="8229600" cy="777875"/>
          </a:xfrm>
        </p:spPr>
        <p:txBody>
          <a:bodyPr/>
          <a:lstStyle/>
          <a:p>
            <a:r>
              <a:rPr lang="en-US" altLang="en-US">
                <a:solidFill>
                  <a:schemeClr val="bg1"/>
                </a:solidFill>
              </a:rPr>
              <a:t>S waves</a:t>
            </a:r>
          </a:p>
        </p:txBody>
      </p:sp>
      <p:sp>
        <p:nvSpPr>
          <p:cNvPr id="28675" name="Content Placeholder 2"/>
          <p:cNvSpPr>
            <a:spLocks noGrp="1"/>
          </p:cNvSpPr>
          <p:nvPr>
            <p:ph idx="1"/>
          </p:nvPr>
        </p:nvSpPr>
        <p:spPr/>
        <p:txBody>
          <a:bodyPr/>
          <a:lstStyle/>
          <a:p>
            <a:r>
              <a:rPr lang="en-US" altLang="en-US">
                <a:solidFill>
                  <a:schemeClr val="bg1"/>
                </a:solidFill>
              </a:rPr>
              <a:t>S waves only travel through solids (NOT liquids)</a:t>
            </a:r>
          </a:p>
          <a:p>
            <a:r>
              <a:rPr lang="en-US" altLang="en-US">
                <a:solidFill>
                  <a:schemeClr val="bg1"/>
                </a:solidFill>
              </a:rPr>
              <a:t>Therefore, they can’t travel through molten material</a:t>
            </a:r>
          </a:p>
          <a:p>
            <a:r>
              <a:rPr lang="en-US" altLang="en-US">
                <a:solidFill>
                  <a:schemeClr val="bg1"/>
                </a:solidFill>
              </a:rPr>
              <a:t>They don’t make it “through” the Earth</a:t>
            </a:r>
          </a:p>
          <a:p>
            <a:r>
              <a:rPr lang="en-US" altLang="en-US">
                <a:solidFill>
                  <a:schemeClr val="bg1"/>
                </a:solidFill>
              </a:rPr>
              <a:t>Mapping S waves, shows that there is molten material approximately 3000 km down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777875"/>
          </a:xfrm>
        </p:spPr>
        <p:txBody>
          <a:bodyPr/>
          <a:lstStyle/>
          <a:p>
            <a:r>
              <a:rPr lang="en-US" altLang="en-US">
                <a:solidFill>
                  <a:schemeClr val="bg1"/>
                </a:solidFill>
              </a:rPr>
              <a:t>S wave animation</a:t>
            </a:r>
          </a:p>
        </p:txBody>
      </p:sp>
      <p:pic>
        <p:nvPicPr>
          <p:cNvPr id="29699" name="Picture 2" descr="http://www.geo.mtu.edu/UPSeis/images/S-wave_animation.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28775"/>
            <a:ext cx="8229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274638"/>
            <a:ext cx="8229600" cy="777875"/>
          </a:xfrm>
        </p:spPr>
        <p:txBody>
          <a:bodyPr/>
          <a:lstStyle/>
          <a:p>
            <a:r>
              <a:rPr lang="en-US" altLang="en-US">
                <a:solidFill>
                  <a:schemeClr val="bg1"/>
                </a:solidFill>
              </a:rPr>
              <a:t>P waves are…</a:t>
            </a:r>
          </a:p>
        </p:txBody>
      </p:sp>
      <p:sp>
        <p:nvSpPr>
          <p:cNvPr id="30723" name="Content Placeholder 2"/>
          <p:cNvSpPr>
            <a:spLocks noGrp="1"/>
          </p:cNvSpPr>
          <p:nvPr>
            <p:ph idx="1"/>
          </p:nvPr>
        </p:nvSpPr>
        <p:spPr>
          <a:xfrm>
            <a:off x="457200" y="1341438"/>
            <a:ext cx="8229600" cy="4525962"/>
          </a:xfrm>
        </p:spPr>
        <p:txBody>
          <a:bodyPr/>
          <a:lstStyle/>
          <a:p>
            <a:r>
              <a:rPr lang="en-US" altLang="en-US" sz="3600">
                <a:solidFill>
                  <a:schemeClr val="bg1"/>
                </a:solidFill>
              </a:rPr>
              <a:t>Primary waves</a:t>
            </a:r>
          </a:p>
          <a:p>
            <a:r>
              <a:rPr lang="en-US" altLang="en-US" sz="3600">
                <a:solidFill>
                  <a:schemeClr val="bg1"/>
                </a:solidFill>
              </a:rPr>
              <a:t>Longitudinal waves</a:t>
            </a:r>
          </a:p>
          <a:p>
            <a:r>
              <a:rPr lang="en-US" altLang="en-US" sz="3600">
                <a:solidFill>
                  <a:schemeClr val="bg1"/>
                </a:solidFill>
              </a:rPr>
              <a:t>Body waves (they travel through the body of the Earth)</a:t>
            </a:r>
          </a:p>
          <a:p>
            <a:r>
              <a:rPr lang="en-US" altLang="en-US" sz="3600">
                <a:solidFill>
                  <a:schemeClr val="bg1"/>
                </a:solidFill>
              </a:rPr>
              <a:t>Fast – traveling at 1 to 5 miles per hour</a:t>
            </a:r>
          </a:p>
          <a:p>
            <a:r>
              <a:rPr lang="en-US" altLang="en-US" sz="3600">
                <a:solidFill>
                  <a:schemeClr val="bg1"/>
                </a:solidFill>
              </a:rPr>
              <a:t>Able to travel through solids and liquids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274638"/>
            <a:ext cx="8229600" cy="777875"/>
          </a:xfrm>
        </p:spPr>
        <p:txBody>
          <a:bodyPr/>
          <a:lstStyle/>
          <a:p>
            <a:r>
              <a:rPr lang="en-US" altLang="en-US">
                <a:solidFill>
                  <a:schemeClr val="bg1"/>
                </a:solidFill>
              </a:rPr>
              <a:t>P waves</a:t>
            </a:r>
          </a:p>
        </p:txBody>
      </p:sp>
      <p:sp>
        <p:nvSpPr>
          <p:cNvPr id="6" name="TextBox 5"/>
          <p:cNvSpPr txBox="1"/>
          <p:nvPr/>
        </p:nvSpPr>
        <p:spPr>
          <a:xfrm>
            <a:off x="534988" y="1301750"/>
            <a:ext cx="8074025" cy="5570538"/>
          </a:xfrm>
          <a:prstGeom prst="rect">
            <a:avLst/>
          </a:prstGeom>
          <a:noFill/>
        </p:spPr>
        <p:txBody>
          <a:bodyPr>
            <a:spAutoFit/>
          </a:bodyPr>
          <a:lstStyle/>
          <a:p>
            <a:pPr marL="571500" indent="-571500">
              <a:buFont typeface="Arial" panose="020B0604020202020204" pitchFamily="34" charset="0"/>
              <a:buChar char="•"/>
              <a:defRPr/>
            </a:pPr>
            <a:r>
              <a:rPr lang="en-US" sz="3200" dirty="0">
                <a:solidFill>
                  <a:schemeClr val="bg1"/>
                </a:solidFill>
              </a:rPr>
              <a:t>Since they can travel through liquids, they can travel through the Earth’s molten areas</a:t>
            </a:r>
          </a:p>
          <a:p>
            <a:pPr marL="571500" indent="-571500">
              <a:buFont typeface="Arial" panose="020B0604020202020204" pitchFamily="34" charset="0"/>
              <a:buChar char="•"/>
              <a:defRPr/>
            </a:pPr>
            <a:endParaRPr lang="en-US" sz="3200" dirty="0">
              <a:solidFill>
                <a:schemeClr val="bg1"/>
              </a:solidFill>
            </a:endParaRPr>
          </a:p>
          <a:p>
            <a:pPr marL="571500" indent="-571500">
              <a:buFont typeface="Arial" panose="020B0604020202020204" pitchFamily="34" charset="0"/>
              <a:buChar char="•"/>
              <a:defRPr/>
            </a:pPr>
            <a:r>
              <a:rPr lang="en-US" sz="3200" dirty="0">
                <a:solidFill>
                  <a:schemeClr val="bg1"/>
                </a:solidFill>
              </a:rPr>
              <a:t>Mapping P waves led to the explanation that the core has 2 layers: the inner core (solid and about 5000 km down) and the outer core (molten and about 3000 km down)  </a:t>
            </a:r>
            <a:r>
              <a:rPr lang="en-US" dirty="0">
                <a:solidFill>
                  <a:schemeClr val="bg1"/>
                </a:solidFill>
              </a:rPr>
              <a:t>Inge Lehmann, 1930</a:t>
            </a:r>
          </a:p>
          <a:p>
            <a:pPr>
              <a:defRPr/>
            </a:pPr>
            <a:endParaRPr lang="en-US" sz="3200" dirty="0">
              <a:solidFill>
                <a:schemeClr val="bg1"/>
              </a:solidFill>
            </a:endParaRPr>
          </a:p>
          <a:p>
            <a:pPr marL="571500" indent="-571500">
              <a:buFont typeface="Arial" panose="020B0604020202020204" pitchFamily="34" charset="0"/>
              <a:buChar char="•"/>
              <a:defRPr/>
            </a:pPr>
            <a:endParaRPr lang="en-US" sz="3600"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777875"/>
          </a:xfrm>
        </p:spPr>
        <p:txBody>
          <a:bodyPr/>
          <a:lstStyle/>
          <a:p>
            <a:r>
              <a:rPr lang="en-US" altLang="en-US">
                <a:solidFill>
                  <a:schemeClr val="bg1"/>
                </a:solidFill>
              </a:rPr>
              <a:t>P wave animation</a:t>
            </a:r>
          </a:p>
        </p:txBody>
      </p:sp>
      <p:pic>
        <p:nvPicPr>
          <p:cNvPr id="4" name="Picture 2" descr="http://www.geo.mtu.edu/UPSeis/images/P-wave_animation.gif"/>
          <p:cNvPicPr>
            <a:picLocks noGrp="1" noChangeAspect="1" noChangeArrowheads="1" noCrop="1"/>
          </p:cNvPicPr>
          <p:nvPr>
            <p:ph idx="1"/>
          </p:nvPr>
        </p:nvPicPr>
        <p:blipFill>
          <a:blip r:embed="rId2" cstate="print"/>
          <a:srcRect/>
          <a:stretch>
            <a:fillRect/>
          </a:stretch>
        </p:blipFill>
        <p:spPr>
          <a:xfrm>
            <a:off x="457200" y="1804988"/>
            <a:ext cx="8229600" cy="4503737"/>
          </a:xfrm>
          <a:ln w="38100" cap="sq">
            <a:solidFill>
              <a:srgbClr val="000000"/>
            </a:solidFill>
            <a:miter lim="800000"/>
          </a:ln>
          <a:effectLst>
            <a:outerShdw blurRad="50800" dist="38100" dir="2700000" algn="tl" rotWithShape="0">
              <a:srgbClr val="000000">
                <a:alpha val="43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4450"/>
            <a:ext cx="8229600" cy="1143000"/>
          </a:xfrm>
        </p:spPr>
        <p:txBody>
          <a:bodyPr/>
          <a:lstStyle/>
          <a:p>
            <a:pPr eaLnBrk="1" hangingPunct="1"/>
            <a:r>
              <a:rPr lang="es-UY" altLang="en-US" sz="4000" b="1">
                <a:solidFill>
                  <a:schemeClr val="bg1"/>
                </a:solidFill>
              </a:rPr>
              <a:t>How far have humans explored?</a:t>
            </a:r>
            <a:endParaRPr lang="es-ES" altLang="en-US" sz="4000" b="1">
              <a:solidFill>
                <a:schemeClr val="bg1"/>
              </a:solidFill>
            </a:endParaRPr>
          </a:p>
        </p:txBody>
      </p:sp>
      <p:sp>
        <p:nvSpPr>
          <p:cNvPr id="5123" name="Rectangle 3"/>
          <p:cNvSpPr>
            <a:spLocks noGrp="1" noChangeArrowheads="1"/>
          </p:cNvSpPr>
          <p:nvPr>
            <p:ph idx="1"/>
          </p:nvPr>
        </p:nvSpPr>
        <p:spPr>
          <a:xfrm>
            <a:off x="1042988" y="1844675"/>
            <a:ext cx="7200900" cy="4281488"/>
          </a:xfrm>
        </p:spPr>
        <p:txBody>
          <a:bodyPr/>
          <a:lstStyle/>
          <a:p>
            <a:pPr marL="0" indent="0" algn="ctr" eaLnBrk="1" hangingPunct="1">
              <a:buFontTx/>
              <a:buNone/>
            </a:pPr>
            <a:r>
              <a:rPr lang="en-US" altLang="en-US" sz="3600" b="1">
                <a:solidFill>
                  <a:schemeClr val="bg1"/>
                </a:solidFill>
              </a:rPr>
              <a:t>In April 1970, NASA's Apollo 13 crew reached the far side of the moon.  At that point they were 248,655 miles (400,171 km) away from Earth. It's the farthest that humans have been from the Earth.</a:t>
            </a:r>
            <a:endParaRPr lang="es-ES" altLang="en-US" sz="36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229600" cy="777875"/>
          </a:xfrm>
        </p:spPr>
        <p:txBody>
          <a:bodyPr/>
          <a:lstStyle/>
          <a:p>
            <a:r>
              <a:rPr lang="en-US" altLang="en-US">
                <a:solidFill>
                  <a:schemeClr val="bg1"/>
                </a:solidFill>
              </a:rPr>
              <a:t>Love waves</a:t>
            </a:r>
          </a:p>
        </p:txBody>
      </p:sp>
      <p:sp>
        <p:nvSpPr>
          <p:cNvPr id="33795" name="Content Placeholder 2"/>
          <p:cNvSpPr>
            <a:spLocks noGrp="1"/>
          </p:cNvSpPr>
          <p:nvPr>
            <p:ph idx="1"/>
          </p:nvPr>
        </p:nvSpPr>
        <p:spPr>
          <a:xfrm>
            <a:off x="449263" y="1168400"/>
            <a:ext cx="8229600" cy="1828800"/>
          </a:xfrm>
        </p:spPr>
        <p:txBody>
          <a:bodyPr/>
          <a:lstStyle/>
          <a:p>
            <a:r>
              <a:rPr lang="en-US" altLang="en-US">
                <a:solidFill>
                  <a:schemeClr val="bg1"/>
                </a:solidFill>
              </a:rPr>
              <a:t>One type of surface wave</a:t>
            </a:r>
          </a:p>
          <a:p>
            <a:r>
              <a:rPr lang="en-US" altLang="en-US">
                <a:solidFill>
                  <a:schemeClr val="bg1"/>
                </a:solidFill>
              </a:rPr>
              <a:t>Move the ground from side to side</a:t>
            </a:r>
          </a:p>
          <a:p>
            <a:r>
              <a:rPr lang="en-US" altLang="en-US">
                <a:solidFill>
                  <a:schemeClr val="bg1"/>
                </a:solidFill>
              </a:rPr>
              <a:t>Very destructive</a:t>
            </a:r>
          </a:p>
        </p:txBody>
      </p:sp>
      <p:pic>
        <p:nvPicPr>
          <p:cNvPr id="33796" name="Picture 3" descr="http://www.geo.mtu.edu/UPSeis/images/Love_animation.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4213" y="3068638"/>
            <a:ext cx="7848600" cy="370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229600" cy="777875"/>
          </a:xfrm>
        </p:spPr>
        <p:txBody>
          <a:bodyPr/>
          <a:lstStyle/>
          <a:p>
            <a:r>
              <a:rPr lang="en-US" altLang="en-US">
                <a:solidFill>
                  <a:schemeClr val="bg1"/>
                </a:solidFill>
              </a:rPr>
              <a:t>Rayleigh waves</a:t>
            </a:r>
          </a:p>
        </p:txBody>
      </p:sp>
      <p:sp>
        <p:nvSpPr>
          <p:cNvPr id="34819" name="Content Placeholder 2"/>
          <p:cNvSpPr>
            <a:spLocks noGrp="1"/>
          </p:cNvSpPr>
          <p:nvPr>
            <p:ph idx="1"/>
          </p:nvPr>
        </p:nvSpPr>
        <p:spPr>
          <a:xfrm>
            <a:off x="658813" y="1011238"/>
            <a:ext cx="8229600" cy="2189162"/>
          </a:xfrm>
        </p:spPr>
        <p:txBody>
          <a:bodyPr/>
          <a:lstStyle/>
          <a:p>
            <a:r>
              <a:rPr lang="en-US" altLang="en-US">
                <a:solidFill>
                  <a:schemeClr val="bg1"/>
                </a:solidFill>
              </a:rPr>
              <a:t>Another type of surface wave</a:t>
            </a:r>
          </a:p>
          <a:p>
            <a:r>
              <a:rPr lang="en-US" altLang="en-US">
                <a:solidFill>
                  <a:schemeClr val="bg1"/>
                </a:solidFill>
              </a:rPr>
              <a:t>Rolling wave </a:t>
            </a:r>
          </a:p>
          <a:p>
            <a:r>
              <a:rPr lang="en-US" altLang="en-US">
                <a:solidFill>
                  <a:schemeClr val="bg1"/>
                </a:solidFill>
              </a:rPr>
              <a:t>Moves the ground up &amp; down and from side to side</a:t>
            </a:r>
          </a:p>
        </p:txBody>
      </p:sp>
      <p:pic>
        <p:nvPicPr>
          <p:cNvPr id="4" name="Picture 3" descr="http://www.geo.mtu.edu/UPSeis/images/Rayleigh_animation.gif"/>
          <p:cNvPicPr>
            <a:picLocks noChangeAspect="1" noChangeArrowheads="1" noCrop="1"/>
          </p:cNvPicPr>
          <p:nvPr/>
        </p:nvPicPr>
        <p:blipFill>
          <a:blip r:embed="rId2" cstate="print"/>
          <a:srcRect/>
          <a:stretch>
            <a:fillRect/>
          </a:stretch>
        </p:blipFill>
        <p:spPr bwMode="auto">
          <a:xfrm>
            <a:off x="457200" y="3200400"/>
            <a:ext cx="8229600"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777875"/>
          </a:xfrm>
        </p:spPr>
        <p:txBody>
          <a:bodyPr/>
          <a:lstStyle/>
          <a:p>
            <a:endParaRPr lang="en-US" altLang="en-US"/>
          </a:p>
        </p:txBody>
      </p:sp>
      <p:pic>
        <p:nvPicPr>
          <p:cNvPr id="35843" name="Picture 2" descr="http://web.ics.purdue.edu/~braile/edumod/waves/WaveDemo_files/image038.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3550" y="307975"/>
            <a:ext cx="8223250" cy="5626100"/>
          </a:xfrm>
          <a:noFill/>
          <a:extLst>
            <a:ext uri="{909E8E84-426E-40DD-AFC4-6F175D3DCCD1}">
              <a14:hiddenFill xmlns:a14="http://schemas.microsoft.com/office/drawing/2010/main">
                <a:solidFill>
                  <a:srgbClr val="FFFFFF"/>
                </a:solidFill>
              </a14:hiddenFill>
            </a:ext>
          </a:extLst>
        </p:spPr>
      </p:pic>
      <p:sp>
        <p:nvSpPr>
          <p:cNvPr id="35844" name="Rectangle 3"/>
          <p:cNvSpPr>
            <a:spLocks noChangeArrowheads="1"/>
          </p:cNvSpPr>
          <p:nvPr/>
        </p:nvSpPr>
        <p:spPr bwMode="auto">
          <a:xfrm>
            <a:off x="1385888" y="5967413"/>
            <a:ext cx="77263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200">
                <a:solidFill>
                  <a:schemeClr val="bg1"/>
                </a:solidFill>
              </a:rPr>
              <a:t>http://web.ics.purdue.edu/~braile/edumod/waves/WaveDemo.htm</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Pictu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5288" y="157163"/>
            <a:ext cx="8326437" cy="6321425"/>
          </a:xfrm>
          <a:noFill/>
          <a:extLst>
            <a:ext uri="{909E8E84-426E-40DD-AFC4-6F175D3DCCD1}">
              <a14:hiddenFill xmlns:a14="http://schemas.microsoft.com/office/drawing/2010/main">
                <a:solidFill>
                  <a:srgbClr val="FFFFFF"/>
                </a:solidFill>
              </a14:hiddenFill>
            </a:ext>
          </a:extLst>
        </p:spPr>
      </p:pic>
      <p:sp>
        <p:nvSpPr>
          <p:cNvPr id="36867" name="Rectangle 3"/>
          <p:cNvSpPr>
            <a:spLocks noChangeArrowheads="1"/>
          </p:cNvSpPr>
          <p:nvPr/>
        </p:nvSpPr>
        <p:spPr bwMode="auto">
          <a:xfrm>
            <a:off x="1692275" y="6488113"/>
            <a:ext cx="5934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800">
                <a:solidFill>
                  <a:schemeClr val="bg1"/>
                </a:solidFill>
              </a:rPr>
              <a:t>http://www.goodrichscience.com/3-seismic-waves.html</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467544" y="1124744"/>
            <a:ext cx="8229600" cy="4464496"/>
          </a:xfrm>
        </p:spPr>
        <p:txBody>
          <a:bodyPr/>
          <a:lstStyle/>
          <a:p>
            <a:pPr marL="0" indent="0" algn="ctr">
              <a:buFontTx/>
              <a:buNone/>
            </a:pPr>
            <a:r>
              <a:rPr lang="en-US" altLang="en-US" sz="6600" dirty="0">
                <a:solidFill>
                  <a:schemeClr val="bg1"/>
                </a:solidFill>
              </a:rPr>
              <a:t>Temperature, pressure and material</a:t>
            </a:r>
          </a:p>
          <a:p>
            <a:pPr marL="0" indent="0" algn="ctr">
              <a:buFontTx/>
              <a:buNone/>
            </a:pPr>
            <a:r>
              <a:rPr lang="en-US" altLang="en-US" sz="6600" dirty="0">
                <a:solidFill>
                  <a:schemeClr val="bg1"/>
                </a:solidFill>
              </a:rPr>
              <a:t>affect wave travel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638"/>
            <a:ext cx="8229600" cy="777875"/>
          </a:xfrm>
        </p:spPr>
        <p:txBody>
          <a:bodyPr/>
          <a:lstStyle/>
          <a:p>
            <a:r>
              <a:rPr lang="en-US" altLang="en-US">
                <a:solidFill>
                  <a:schemeClr val="bg1"/>
                </a:solidFill>
              </a:rPr>
              <a:t>How hot is it?</a:t>
            </a:r>
          </a:p>
        </p:txBody>
      </p:sp>
      <p:sp>
        <p:nvSpPr>
          <p:cNvPr id="39939" name="Content Placeholder 2"/>
          <p:cNvSpPr>
            <a:spLocks noGrp="1"/>
          </p:cNvSpPr>
          <p:nvPr>
            <p:ph idx="1"/>
          </p:nvPr>
        </p:nvSpPr>
        <p:spPr>
          <a:xfrm>
            <a:off x="449263" y="1052513"/>
            <a:ext cx="8229600" cy="5256212"/>
          </a:xfrm>
        </p:spPr>
        <p:txBody>
          <a:bodyPr/>
          <a:lstStyle/>
          <a:p>
            <a:r>
              <a:rPr lang="en-US" altLang="en-US">
                <a:solidFill>
                  <a:schemeClr val="bg1"/>
                </a:solidFill>
              </a:rPr>
              <a:t>By studying iron under very high temperature and pressure, scientists have concluded that the core temperature is around 6,000 °C. </a:t>
            </a:r>
          </a:p>
          <a:p>
            <a:r>
              <a:rPr lang="en-US" altLang="en-US">
                <a:solidFill>
                  <a:schemeClr val="bg1"/>
                </a:solidFill>
              </a:rPr>
              <a:t>That's as hot as the surface of the Sun.</a:t>
            </a:r>
          </a:p>
          <a:p>
            <a:r>
              <a:rPr lang="en-US" altLang="en-US">
                <a:solidFill>
                  <a:schemeClr val="bg1"/>
                </a:solidFill>
              </a:rPr>
              <a:t>Retained heat from Earth's formation along with heat from friction and decay of radioactive elements keep it warm.  However, it is losing about 100 °C every billion years.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2"/>
          <p:cNvSpPr>
            <a:spLocks noGrp="1"/>
          </p:cNvSpPr>
          <p:nvPr>
            <p:ph idx="1"/>
          </p:nvPr>
        </p:nvSpPr>
        <p:spPr/>
        <p:txBody>
          <a:bodyPr/>
          <a:lstStyle/>
          <a:p>
            <a:pPr marL="0" indent="0">
              <a:buNone/>
            </a:pPr>
            <a:r>
              <a:rPr lang="en-US" altLang="en-US" sz="6600" dirty="0">
                <a:solidFill>
                  <a:schemeClr val="bg1"/>
                </a:solidFill>
              </a:rPr>
              <a:t>But remember…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a:xfrm>
            <a:off x="611188" y="620713"/>
            <a:ext cx="8229600" cy="5649912"/>
          </a:xfrm>
        </p:spPr>
        <p:txBody>
          <a:bodyPr/>
          <a:lstStyle/>
          <a:p>
            <a:pPr marL="0" indent="0">
              <a:buFontTx/>
              <a:buNone/>
              <a:defRPr/>
            </a:pPr>
            <a:r>
              <a:rPr lang="en-US" dirty="0">
                <a:solidFill>
                  <a:schemeClr val="bg1"/>
                </a:solidFill>
              </a:rPr>
              <a:t>“How do we know the temperature? The answer is that we really don't--at least not with great certainty or precision. The center of the earth lies 6,400 kilometers (4,000 miles) beneath our feet, but the deepest that it has ever been possible to drill to make direct measurements of temperature (or other physical quantities) is just about 10 kilometers (six miles).”</a:t>
            </a:r>
          </a:p>
          <a:p>
            <a:pPr>
              <a:defRPr/>
            </a:pPr>
            <a:endParaRPr lang="en-US" dirty="0">
              <a:solidFill>
                <a:schemeClr val="bg1"/>
              </a:solidFill>
            </a:endParaRPr>
          </a:p>
          <a:p>
            <a:pPr>
              <a:defRPr/>
            </a:pPr>
            <a:endParaRPr lang="en-US" dirty="0">
              <a:solidFill>
                <a:schemeClr val="bg1"/>
              </a:solidFill>
            </a:endParaRPr>
          </a:p>
          <a:p>
            <a:pPr>
              <a:defRPr/>
            </a:pPr>
            <a:endParaRPr lang="en-US" altLang="en-US" dirty="0"/>
          </a:p>
        </p:txBody>
      </p:sp>
      <p:sp>
        <p:nvSpPr>
          <p:cNvPr id="2" name="Title 1"/>
          <p:cNvSpPr>
            <a:spLocks noGrp="1"/>
          </p:cNvSpPr>
          <p:nvPr>
            <p:ph type="title"/>
          </p:nvPr>
        </p:nvSpPr>
        <p:spPr>
          <a:xfrm>
            <a:off x="611188" y="5300663"/>
            <a:ext cx="8229600" cy="777875"/>
          </a:xfrm>
        </p:spPr>
        <p:txBody>
          <a:bodyPr/>
          <a:lstStyle/>
          <a:p>
            <a:r>
              <a:rPr lang="en-US" altLang="en-US" sz="2800">
                <a:solidFill>
                  <a:schemeClr val="bg1"/>
                </a:solidFill>
              </a:rPr>
              <a:t>Gregory Lyzenga, associate professor of physics at Harvey Mudd College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60350"/>
            <a:ext cx="8229600" cy="1325563"/>
          </a:xfrm>
        </p:spPr>
        <p:txBody>
          <a:bodyPr/>
          <a:lstStyle/>
          <a:p>
            <a:r>
              <a:rPr lang="en-US" altLang="en-US">
                <a:solidFill>
                  <a:schemeClr val="bg1"/>
                </a:solidFill>
              </a:rPr>
              <a:t>Why do temperature and pressure matter?</a:t>
            </a:r>
          </a:p>
        </p:txBody>
      </p:sp>
      <p:sp>
        <p:nvSpPr>
          <p:cNvPr id="38915" name="Content Placeholder 2"/>
          <p:cNvSpPr>
            <a:spLocks noGrp="1"/>
          </p:cNvSpPr>
          <p:nvPr>
            <p:ph idx="1"/>
          </p:nvPr>
        </p:nvSpPr>
        <p:spPr>
          <a:xfrm>
            <a:off x="611188" y="1773238"/>
            <a:ext cx="8229600" cy="4065587"/>
          </a:xfrm>
        </p:spPr>
        <p:txBody>
          <a:bodyPr/>
          <a:lstStyle/>
          <a:p>
            <a:r>
              <a:rPr lang="en-US" altLang="en-US" sz="2800" dirty="0">
                <a:solidFill>
                  <a:schemeClr val="bg1"/>
                </a:solidFill>
              </a:rPr>
              <a:t>as temperature goes up, the speed of seismic waves tends to decrease</a:t>
            </a:r>
          </a:p>
          <a:p>
            <a:r>
              <a:rPr lang="en-US" altLang="en-US" sz="2800" dirty="0">
                <a:solidFill>
                  <a:schemeClr val="bg1"/>
                </a:solidFill>
              </a:rPr>
              <a:t>as pressure goes up, the speed of seismic waves tends to increase </a:t>
            </a:r>
          </a:p>
          <a:p>
            <a:r>
              <a:rPr lang="en-US" altLang="en-US" sz="2800" dirty="0">
                <a:solidFill>
                  <a:schemeClr val="bg1"/>
                </a:solidFill>
              </a:rPr>
              <a:t>pressure and temperature increase with depth</a:t>
            </a:r>
          </a:p>
          <a:p>
            <a:r>
              <a:rPr lang="en-US" altLang="en-US" sz="2800" dirty="0">
                <a:solidFill>
                  <a:schemeClr val="bg1"/>
                </a:solidFill>
              </a:rPr>
              <a:t>typically, the effect of pressure is the larger and in areas where composition is uniform, velocity usually increases with depth even though the temperature increase tends to lower the wave velocity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504302" y="1412776"/>
            <a:ext cx="8640960" cy="777875"/>
          </a:xfrm>
        </p:spPr>
        <p:txBody>
          <a:bodyPr/>
          <a:lstStyle/>
          <a:p>
            <a:r>
              <a:rPr lang="en-US" altLang="en-US" dirty="0">
                <a:solidFill>
                  <a:schemeClr val="bg1"/>
                </a:solidFill>
              </a:rPr>
              <a:t>The speed &amp; path of seismic waves is also determined by</a:t>
            </a:r>
          </a:p>
        </p:txBody>
      </p:sp>
      <p:sp>
        <p:nvSpPr>
          <p:cNvPr id="5" name="Content Placeholder 4"/>
          <p:cNvSpPr>
            <a:spLocks noGrp="1"/>
          </p:cNvSpPr>
          <p:nvPr>
            <p:ph idx="1"/>
          </p:nvPr>
        </p:nvSpPr>
        <p:spPr>
          <a:xfrm>
            <a:off x="709982" y="2780928"/>
            <a:ext cx="8229600" cy="3268960"/>
          </a:xfrm>
        </p:spPr>
        <p:txBody>
          <a:bodyPr/>
          <a:lstStyle/>
          <a:p>
            <a:r>
              <a:rPr lang="en-US" sz="4400" dirty="0">
                <a:solidFill>
                  <a:schemeClr val="bg1"/>
                </a:solidFill>
              </a:rPr>
              <a:t>composition</a:t>
            </a:r>
          </a:p>
          <a:p>
            <a:r>
              <a:rPr lang="en-US" sz="4400" dirty="0">
                <a:solidFill>
                  <a:schemeClr val="bg1"/>
                </a:solidFill>
              </a:rPr>
              <a:t>mineral phase</a:t>
            </a:r>
          </a:p>
          <a:p>
            <a:r>
              <a:rPr lang="en-US" sz="4400" dirty="0">
                <a:solidFill>
                  <a:schemeClr val="bg1"/>
                </a:solidFill>
              </a:rPr>
              <a:t>packing structure</a:t>
            </a:r>
          </a:p>
        </p:txBody>
      </p:sp>
    </p:spTree>
    <p:extLst>
      <p:ext uri="{BB962C8B-B14F-4D97-AF65-F5344CB8AC3E}">
        <p14:creationId xmlns:p14="http://schemas.microsoft.com/office/powerpoint/2010/main" val="4105815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5435600" y="2735263"/>
            <a:ext cx="3138488"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2400" b="1">
                <a:solidFill>
                  <a:schemeClr val="bg1"/>
                </a:solidFill>
                <a:latin typeface="Helvetica Neue"/>
              </a:rPr>
              <a:t>From left to right are mission commander Jim Lovell, command module pilot John Swigert and lunar module pilot Fred W. Haise.</a:t>
            </a:r>
            <a:endParaRPr lang="en-US" altLang="en-US" sz="2400" b="1">
              <a:solidFill>
                <a:schemeClr val="bg1"/>
              </a:solidFill>
            </a:endParaRPr>
          </a:p>
        </p:txBody>
      </p:sp>
      <p:pic>
        <p:nvPicPr>
          <p:cNvPr id="6147" name="Picture 2" descr="Apollo 13 crew pose for portrait wearing suits with globe of moon and galaxy backdr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875" y="620713"/>
            <a:ext cx="4435475"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84213" y="5815013"/>
            <a:ext cx="4895850" cy="254000"/>
          </a:xfrm>
          <a:prstGeom prst="rect">
            <a:avLst/>
          </a:prstGeom>
        </p:spPr>
        <p:txBody>
          <a:bodyPr>
            <a:spAutoFit/>
          </a:bodyPr>
          <a:lstStyle/>
          <a:p>
            <a:pPr>
              <a:defRPr/>
            </a:pPr>
            <a:r>
              <a:rPr lang="en-US" sz="1050" b="1" dirty="0">
                <a:solidFill>
                  <a:schemeClr val="bg1"/>
                </a:solidFill>
              </a:rPr>
              <a:t>http://www.nasa.gov/multimedia/imagegallery/image_feature_2222.html</a:t>
            </a:r>
          </a:p>
        </p:txBody>
      </p:sp>
      <p:sp>
        <p:nvSpPr>
          <p:cNvPr id="6149" name="TextBox 4"/>
          <p:cNvSpPr txBox="1">
            <a:spLocks noChangeArrowheads="1"/>
          </p:cNvSpPr>
          <p:nvPr/>
        </p:nvSpPr>
        <p:spPr bwMode="auto">
          <a:xfrm>
            <a:off x="5435600" y="908050"/>
            <a:ext cx="295275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3600" b="1">
                <a:solidFill>
                  <a:schemeClr val="bg1"/>
                </a:solidFill>
              </a:rPr>
              <a:t>The Apollo 13 crew</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4800" dirty="0">
                <a:solidFill>
                  <a:schemeClr val="bg1"/>
                </a:solidFill>
              </a:rPr>
              <a:t>Seismic waves travel more quickly through denser materials and therefore generally travel more quickly with depth. </a:t>
            </a:r>
          </a:p>
          <a:p>
            <a:endParaRPr lang="en-US" dirty="0"/>
          </a:p>
        </p:txBody>
      </p:sp>
    </p:spTree>
    <p:extLst>
      <p:ext uri="{BB962C8B-B14F-4D97-AF65-F5344CB8AC3E}">
        <p14:creationId xmlns:p14="http://schemas.microsoft.com/office/powerpoint/2010/main" val="2118186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764704"/>
            <a:ext cx="8229600" cy="5400600"/>
          </a:xfrm>
        </p:spPr>
        <p:txBody>
          <a:bodyPr/>
          <a:lstStyle/>
          <a:p>
            <a:pPr marL="0" indent="0" algn="ctr">
              <a:buNone/>
            </a:pPr>
            <a:r>
              <a:rPr lang="en-US" sz="4000" dirty="0">
                <a:solidFill>
                  <a:schemeClr val="bg1"/>
                </a:solidFill>
              </a:rPr>
              <a:t>Seismic waves slow down (and bend) through liquids more than solids. Molten areas within the Earth slow down P waves and stop S waves because their shearing motion can’t be transmitted through a liquid. Areas that are partially molten may slow down the P waves and weaken (attenuate) S waves.</a:t>
            </a:r>
          </a:p>
          <a:p>
            <a:pPr marL="0" indent="0" algn="ctr">
              <a:buNone/>
            </a:pPr>
            <a:endParaRPr lang="en-US" sz="4000" dirty="0">
              <a:solidFill>
                <a:schemeClr val="bg1"/>
              </a:solidFill>
            </a:endParaRPr>
          </a:p>
        </p:txBody>
      </p:sp>
    </p:spTree>
    <p:extLst>
      <p:ext uri="{BB962C8B-B14F-4D97-AF65-F5344CB8AC3E}">
        <p14:creationId xmlns:p14="http://schemas.microsoft.com/office/powerpoint/2010/main" val="32225110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755576" y="620688"/>
            <a:ext cx="7818023" cy="5912888"/>
          </a:xfrm>
          <a:prstGeom prst="rect">
            <a:avLst/>
          </a:prstGeom>
        </p:spPr>
      </p:pic>
      <p:sp>
        <p:nvSpPr>
          <p:cNvPr id="4" name="Rectangle 3"/>
          <p:cNvSpPr/>
          <p:nvPr/>
        </p:nvSpPr>
        <p:spPr>
          <a:xfrm>
            <a:off x="4860032" y="6488668"/>
            <a:ext cx="3916521" cy="369332"/>
          </a:xfrm>
          <a:prstGeom prst="rect">
            <a:avLst/>
          </a:prstGeom>
        </p:spPr>
        <p:txBody>
          <a:bodyPr wrap="none">
            <a:spAutoFit/>
          </a:bodyPr>
          <a:lstStyle/>
          <a:p>
            <a:r>
              <a:rPr lang="en-US" dirty="0">
                <a:solidFill>
                  <a:schemeClr val="bg1"/>
                </a:solidFill>
              </a:rPr>
              <a:t>http://slideplayer.com/slide/6242243/</a:t>
            </a:r>
            <a:endParaRPr lang="en-US" dirty="0">
              <a:solidFill>
                <a:schemeClr val="bg1"/>
              </a:solidFill>
            </a:endParaRPr>
          </a:p>
        </p:txBody>
      </p:sp>
    </p:spTree>
    <p:extLst>
      <p:ext uri="{BB962C8B-B14F-4D97-AF65-F5344CB8AC3E}">
        <p14:creationId xmlns:p14="http://schemas.microsoft.com/office/powerpoint/2010/main" val="14150488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467544" y="260648"/>
            <a:ext cx="8313907" cy="6192257"/>
          </a:xfrm>
          <a:prstGeom prst="rect">
            <a:avLst/>
          </a:prstGeom>
        </p:spPr>
      </p:pic>
      <p:sp>
        <p:nvSpPr>
          <p:cNvPr id="7" name="Rectangle 6"/>
          <p:cNvSpPr/>
          <p:nvPr/>
        </p:nvSpPr>
        <p:spPr>
          <a:xfrm>
            <a:off x="2613739" y="3244334"/>
            <a:ext cx="184731" cy="369332"/>
          </a:xfrm>
          <a:prstGeom prst="rect">
            <a:avLst/>
          </a:prstGeom>
        </p:spPr>
        <p:txBody>
          <a:bodyPr wrap="none">
            <a:spAutoFit/>
          </a:bodyPr>
          <a:lstStyle/>
          <a:p>
            <a:endParaRPr lang="en-US" dirty="0">
              <a:solidFill>
                <a:schemeClr val="bg1"/>
              </a:solidFill>
            </a:endParaRPr>
          </a:p>
        </p:txBody>
      </p:sp>
      <p:sp>
        <p:nvSpPr>
          <p:cNvPr id="8" name="Rectangle 7"/>
          <p:cNvSpPr/>
          <p:nvPr/>
        </p:nvSpPr>
        <p:spPr>
          <a:xfrm>
            <a:off x="4622942" y="6452905"/>
            <a:ext cx="3916521" cy="369332"/>
          </a:xfrm>
          <a:prstGeom prst="rect">
            <a:avLst/>
          </a:prstGeom>
        </p:spPr>
        <p:txBody>
          <a:bodyPr wrap="none">
            <a:spAutoFit/>
          </a:bodyPr>
          <a:lstStyle/>
          <a:p>
            <a:r>
              <a:rPr lang="en-US" dirty="0">
                <a:solidFill>
                  <a:schemeClr val="bg1"/>
                </a:solidFill>
              </a:rPr>
              <a:t>http://slideplayer.com/slide/6242243/</a:t>
            </a:r>
            <a:endParaRPr lang="en-US" dirty="0">
              <a:solidFill>
                <a:schemeClr val="bg1"/>
              </a:solidFill>
            </a:endParaRPr>
          </a:p>
        </p:txBody>
      </p:sp>
    </p:spTree>
    <p:extLst>
      <p:ext uri="{BB962C8B-B14F-4D97-AF65-F5344CB8AC3E}">
        <p14:creationId xmlns:p14="http://schemas.microsoft.com/office/powerpoint/2010/main" val="857740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SecondtypeofthreeseismicwavesisS-wav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8640"/>
            <a:ext cx="6264696" cy="62839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772431" y="6472612"/>
            <a:ext cx="6390456" cy="369332"/>
          </a:xfrm>
          <a:prstGeom prst="rect">
            <a:avLst/>
          </a:prstGeom>
        </p:spPr>
        <p:txBody>
          <a:bodyPr wrap="square">
            <a:spAutoFit/>
          </a:bodyPr>
          <a:lstStyle/>
          <a:p>
            <a:r>
              <a:rPr lang="en-US" dirty="0">
                <a:solidFill>
                  <a:schemeClr val="bg1"/>
                </a:solidFill>
              </a:rPr>
              <a:t>http://sciencehelp.zohosites.com/three-seismic-waves.html</a:t>
            </a:r>
            <a:endParaRPr lang="en-US" dirty="0">
              <a:solidFill>
                <a:schemeClr val="bg1"/>
              </a:solidFill>
            </a:endParaRPr>
          </a:p>
        </p:txBody>
      </p:sp>
    </p:spTree>
    <p:extLst>
      <p:ext uri="{BB962C8B-B14F-4D97-AF65-F5344CB8AC3E}">
        <p14:creationId xmlns:p14="http://schemas.microsoft.com/office/powerpoint/2010/main" val="2288805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67544" y="1268760"/>
            <a:ext cx="8229600" cy="4525963"/>
          </a:xfrm>
        </p:spPr>
        <p:txBody>
          <a:bodyPr/>
          <a:lstStyle/>
          <a:p>
            <a:r>
              <a:rPr lang="en-US" sz="4000" dirty="0">
                <a:solidFill>
                  <a:schemeClr val="bg1"/>
                </a:solidFill>
              </a:rPr>
              <a:t>By studying the seismic waves, their speed, size, and location, scientists can learn about the Earth’s interior.  </a:t>
            </a:r>
          </a:p>
          <a:p>
            <a:r>
              <a:rPr lang="en-US" sz="4000" dirty="0">
                <a:solidFill>
                  <a:schemeClr val="bg1"/>
                </a:solidFill>
              </a:rPr>
              <a:t>While we can’t dig down to the core, we can still learn about it by seismic wave observation. </a:t>
            </a:r>
          </a:p>
        </p:txBody>
      </p:sp>
    </p:spTree>
    <p:extLst>
      <p:ext uri="{BB962C8B-B14F-4D97-AF65-F5344CB8AC3E}">
        <p14:creationId xmlns:p14="http://schemas.microsoft.com/office/powerpoint/2010/main" val="846849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268760"/>
            <a:ext cx="8229600" cy="4525963"/>
          </a:xfrm>
        </p:spPr>
        <p:txBody>
          <a:bodyPr/>
          <a:lstStyle/>
          <a:p>
            <a:pPr marL="0" indent="0">
              <a:buNone/>
            </a:pPr>
            <a:r>
              <a:rPr lang="en-US" dirty="0">
                <a:solidFill>
                  <a:schemeClr val="bg1"/>
                </a:solidFill>
              </a:rPr>
              <a:t>Other references:</a:t>
            </a:r>
          </a:p>
          <a:p>
            <a:pPr marL="0" indent="0">
              <a:buNone/>
            </a:pPr>
            <a:r>
              <a:rPr lang="en-US" sz="2400" dirty="0">
                <a:solidFill>
                  <a:schemeClr val="bg1"/>
                </a:solidFill>
                <a:hlinkClick r:id="rId2"/>
              </a:rPr>
              <a:t>http://www.columbia.edu/~vjd1/earth_int.htm</a:t>
            </a:r>
            <a:endParaRPr lang="en-US" sz="2400" dirty="0">
              <a:solidFill>
                <a:schemeClr val="bg1"/>
              </a:solidFill>
            </a:endParaRPr>
          </a:p>
          <a:p>
            <a:pPr marL="0" indent="0">
              <a:buNone/>
            </a:pPr>
            <a:endParaRPr lang="en-US" sz="2400" dirty="0">
              <a:solidFill>
                <a:schemeClr val="bg1"/>
              </a:solidFill>
              <a:hlinkClick r:id="rId3"/>
            </a:endParaRPr>
          </a:p>
          <a:p>
            <a:pPr marL="0" indent="0">
              <a:buNone/>
            </a:pPr>
            <a:r>
              <a:rPr lang="en-US" sz="2400" dirty="0">
                <a:solidFill>
                  <a:schemeClr val="bg1"/>
                </a:solidFill>
                <a:hlinkClick r:id="rId3"/>
              </a:rPr>
              <a:t>http://www.ucl.ac.uk/EarthSci/people/lidunka/GEOL2014/Geophysics4%20-%20Seismic%20waves/SEISMOLOGY%20.htm</a:t>
            </a:r>
            <a:endParaRPr lang="en-US" sz="2400" dirty="0">
              <a:solidFill>
                <a:schemeClr val="bg1"/>
              </a:solidFill>
            </a:endParaRPr>
          </a:p>
          <a:p>
            <a:pPr marL="0" indent="0">
              <a:buNone/>
            </a:pPr>
            <a:endParaRPr lang="en-US" sz="2400" dirty="0">
              <a:solidFill>
                <a:schemeClr val="bg1"/>
              </a:solidFill>
              <a:hlinkClick r:id="rId4"/>
            </a:endParaRPr>
          </a:p>
          <a:p>
            <a:pPr marL="0" indent="0">
              <a:buNone/>
            </a:pPr>
            <a:r>
              <a:rPr lang="en-US" sz="2400" dirty="0">
                <a:solidFill>
                  <a:schemeClr val="bg1"/>
                </a:solidFill>
                <a:hlinkClick r:id="rId4"/>
              </a:rPr>
              <a:t>https://escweb.wr.usgs.gov/share/mooney/SriL.II2.pdf</a:t>
            </a:r>
            <a:endParaRPr lang="en-US" sz="2400" dirty="0">
              <a:solidFill>
                <a:schemeClr val="bg1"/>
              </a:solidFill>
            </a:endParaRPr>
          </a:p>
          <a:p>
            <a:pPr marL="0" indent="0">
              <a:buNone/>
            </a:pPr>
            <a:endParaRPr lang="en-US" sz="2400" dirty="0">
              <a:solidFill>
                <a:schemeClr val="bg1"/>
              </a:solidFill>
            </a:endParaRPr>
          </a:p>
          <a:p>
            <a:pPr marL="0" indent="0">
              <a:buNone/>
            </a:pPr>
            <a:r>
              <a:rPr lang="en-US" sz="2400" dirty="0">
                <a:solidFill>
                  <a:schemeClr val="bg1"/>
                </a:solidFill>
                <a:hlinkClick r:id="rId5"/>
              </a:rPr>
              <a:t>http://eqseis.geosc.psu.edu/~cammon/HTML/Classes/IntroQuakes/Notes/waves_and_interior.html</a:t>
            </a:r>
            <a:endParaRPr lang="en-US" sz="2400" dirty="0">
              <a:solidFill>
                <a:schemeClr val="bg1"/>
              </a:solidFill>
            </a:endParaRPr>
          </a:p>
          <a:p>
            <a:pPr marL="0" indent="0">
              <a:buNone/>
            </a:pPr>
            <a:endParaRPr lang="en-US" dirty="0">
              <a:solidFill>
                <a:schemeClr val="bg1"/>
              </a:solidFill>
            </a:endParaRPr>
          </a:p>
        </p:txBody>
      </p:sp>
    </p:spTree>
    <p:extLst>
      <p:ext uri="{BB962C8B-B14F-4D97-AF65-F5344CB8AC3E}">
        <p14:creationId xmlns:p14="http://schemas.microsoft.com/office/powerpoint/2010/main" val="3082658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777875"/>
          </a:xfrm>
        </p:spPr>
        <p:txBody>
          <a:bodyPr/>
          <a:lstStyle/>
          <a:p>
            <a:r>
              <a:rPr lang="en-US" altLang="en-US" sz="4000" b="1">
                <a:solidFill>
                  <a:schemeClr val="bg1"/>
                </a:solidFill>
              </a:rPr>
              <a:t>How far have we sent probes?</a:t>
            </a:r>
          </a:p>
        </p:txBody>
      </p:sp>
      <p:sp>
        <p:nvSpPr>
          <p:cNvPr id="7171" name="Content Placeholder 2"/>
          <p:cNvSpPr>
            <a:spLocks noGrp="1"/>
          </p:cNvSpPr>
          <p:nvPr>
            <p:ph idx="1"/>
          </p:nvPr>
        </p:nvSpPr>
        <p:spPr>
          <a:xfrm>
            <a:off x="601663" y="1700213"/>
            <a:ext cx="7786687" cy="1998662"/>
          </a:xfrm>
        </p:spPr>
        <p:txBody>
          <a:bodyPr/>
          <a:lstStyle/>
          <a:p>
            <a:r>
              <a:rPr lang="en-US" altLang="en-US" b="1">
                <a:solidFill>
                  <a:schemeClr val="bg1"/>
                </a:solidFill>
              </a:rPr>
              <a:t>Voyager 1, which was launched by NASA in September of 1977 (39 years ago), is over 20 billion km away.  That is more than 12 billion miles!</a:t>
            </a:r>
          </a:p>
        </p:txBody>
      </p:sp>
      <p:pic>
        <p:nvPicPr>
          <p:cNvPr id="7172" name="Picture 2" descr="heliospher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663" y="3636963"/>
            <a:ext cx="4535487"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30263" y="6291263"/>
            <a:ext cx="2455862" cy="254000"/>
          </a:xfrm>
          <a:prstGeom prst="rect">
            <a:avLst/>
          </a:prstGeom>
        </p:spPr>
        <p:txBody>
          <a:bodyPr wrap="none">
            <a:spAutoFit/>
          </a:bodyPr>
          <a:lstStyle/>
          <a:p>
            <a:pPr>
              <a:defRPr/>
            </a:pPr>
            <a:r>
              <a:rPr lang="en-US" sz="1050" dirty="0"/>
              <a:t>http://voyager.jpl.nasa.gov/spacecraft/</a:t>
            </a:r>
          </a:p>
        </p:txBody>
      </p:sp>
      <p:sp>
        <p:nvSpPr>
          <p:cNvPr id="7174" name="Rectangle 6"/>
          <p:cNvSpPr>
            <a:spLocks noChangeArrowheads="1"/>
          </p:cNvSpPr>
          <p:nvPr/>
        </p:nvSpPr>
        <p:spPr bwMode="auto">
          <a:xfrm>
            <a:off x="5483225" y="3729038"/>
            <a:ext cx="32035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3600" b="1">
                <a:solidFill>
                  <a:schemeClr val="bg1"/>
                </a:solidFill>
              </a:rPr>
              <a:t>It won’t reach a star for about 40,000 years.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274638"/>
            <a:ext cx="8229600" cy="777875"/>
          </a:xfrm>
        </p:spPr>
        <p:txBody>
          <a:bodyPr/>
          <a:lstStyle/>
          <a:p>
            <a:r>
              <a:rPr lang="en-US" altLang="en-US" b="1">
                <a:solidFill>
                  <a:schemeClr val="bg1"/>
                </a:solidFill>
              </a:rPr>
              <a:t>How about into the ocean?</a:t>
            </a:r>
          </a:p>
        </p:txBody>
      </p:sp>
      <p:sp>
        <p:nvSpPr>
          <p:cNvPr id="8195" name="Content Placeholder 2"/>
          <p:cNvSpPr>
            <a:spLocks noGrp="1"/>
          </p:cNvSpPr>
          <p:nvPr>
            <p:ph idx="1"/>
          </p:nvPr>
        </p:nvSpPr>
        <p:spPr>
          <a:xfrm>
            <a:off x="1150938" y="1844675"/>
            <a:ext cx="6842125" cy="3849688"/>
          </a:xfrm>
        </p:spPr>
        <p:txBody>
          <a:bodyPr/>
          <a:lstStyle/>
          <a:p>
            <a:pPr marL="0" indent="0">
              <a:buFontTx/>
              <a:buNone/>
            </a:pPr>
            <a:r>
              <a:rPr lang="en-US" altLang="en-US" b="1">
                <a:solidFill>
                  <a:schemeClr val="bg1"/>
                </a:solidFill>
              </a:rPr>
              <a:t>Into space…</a:t>
            </a:r>
          </a:p>
          <a:p>
            <a:pPr marL="0" indent="0">
              <a:buFontTx/>
              <a:buNone/>
            </a:pPr>
            <a:r>
              <a:rPr lang="en-US" altLang="en-US" b="1">
                <a:solidFill>
                  <a:schemeClr val="bg1"/>
                </a:solidFill>
              </a:rPr>
              <a:t>536 people, 30 monkeys, 12 dogs, cats, guinea pigs, rabbits, spiders</a:t>
            </a:r>
          </a:p>
          <a:p>
            <a:pPr marL="0" indent="0">
              <a:buFontTx/>
              <a:buNone/>
            </a:pPr>
            <a:r>
              <a:rPr lang="en-US" altLang="en-US" b="1">
                <a:solidFill>
                  <a:schemeClr val="bg1"/>
                </a:solidFill>
              </a:rPr>
              <a:t>But…</a:t>
            </a:r>
          </a:p>
          <a:p>
            <a:pPr marL="0" indent="0">
              <a:buFontTx/>
              <a:buNone/>
            </a:pPr>
            <a:r>
              <a:rPr lang="en-US" altLang="en-US" b="1">
                <a:solidFill>
                  <a:schemeClr val="bg1"/>
                </a:solidFill>
              </a:rPr>
              <a:t>Only 3 people have been to the deepest part of the ocean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11188" y="404813"/>
            <a:ext cx="8229600" cy="777875"/>
          </a:xfrm>
        </p:spPr>
        <p:txBody>
          <a:bodyPr/>
          <a:lstStyle/>
          <a:p>
            <a:r>
              <a:rPr lang="en-US" altLang="en-US" b="1">
                <a:solidFill>
                  <a:schemeClr val="bg1"/>
                </a:solidFill>
              </a:rPr>
              <a:t>How far down…</a:t>
            </a:r>
          </a:p>
        </p:txBody>
      </p:sp>
      <p:sp>
        <p:nvSpPr>
          <p:cNvPr id="3" name="Content Placeholder 2"/>
          <p:cNvSpPr>
            <a:spLocks noGrp="1"/>
          </p:cNvSpPr>
          <p:nvPr>
            <p:ph idx="1"/>
          </p:nvPr>
        </p:nvSpPr>
        <p:spPr>
          <a:xfrm>
            <a:off x="899592" y="1700808"/>
            <a:ext cx="7128396" cy="4425355"/>
          </a:xfrm>
        </p:spPr>
        <p:txBody>
          <a:bodyPr/>
          <a:lstStyle/>
          <a:p>
            <a:pPr>
              <a:defRPr/>
            </a:pPr>
            <a:r>
              <a:rPr lang="en-US" b="1" dirty="0">
                <a:solidFill>
                  <a:schemeClr val="bg1"/>
                </a:solidFill>
              </a:rPr>
              <a:t>The deepest part of the ocean is the Challenger Deep located in the Mariana Trench in the Pacific Ocean. </a:t>
            </a:r>
          </a:p>
          <a:p>
            <a:pPr>
              <a:defRPr/>
            </a:pPr>
            <a:r>
              <a:rPr lang="en-US" b="1" dirty="0">
                <a:solidFill>
                  <a:schemeClr val="bg1"/>
                </a:solidFill>
              </a:rPr>
              <a:t>Depth: 10,994 meters (36,070 feet)</a:t>
            </a:r>
          </a:p>
          <a:p>
            <a:pPr>
              <a:defRPr/>
            </a:pPr>
            <a:r>
              <a:rPr lang="en-US" b="1" dirty="0">
                <a:solidFill>
                  <a:schemeClr val="bg1"/>
                </a:solidFill>
              </a:rPr>
              <a:t>It has been reached twice.</a:t>
            </a:r>
          </a:p>
          <a:p>
            <a:pPr marL="0" indent="0">
              <a:buFontTx/>
              <a:buNone/>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5"/>
          <p:cNvSpPr>
            <a:spLocks noGrp="1" noChangeArrowheads="1"/>
          </p:cNvSpPr>
          <p:nvPr>
            <p:ph type="ctrTitle"/>
          </p:nvPr>
        </p:nvSpPr>
        <p:spPr>
          <a:xfrm>
            <a:off x="250825" y="765175"/>
            <a:ext cx="7777163" cy="5759450"/>
          </a:xfrm>
        </p:spPr>
        <p:txBody>
          <a:bodyPr anchor="ctr"/>
          <a:lstStyle/>
          <a:p>
            <a:r>
              <a:rPr lang="en-US" altLang="en-US" sz="3600" b="1">
                <a:solidFill>
                  <a:schemeClr val="bg1"/>
                </a:solidFill>
              </a:rPr>
              <a:t>In 1960, Jacques Piccard and Don Walsh reached this location but could remain there for only 20 minutes.</a:t>
            </a:r>
            <a:br>
              <a:rPr lang="en-US" altLang="en-US" sz="3600" b="1">
                <a:solidFill>
                  <a:schemeClr val="bg1"/>
                </a:solidFill>
              </a:rPr>
            </a:br>
            <a:br>
              <a:rPr lang="en-US" altLang="en-US" sz="3600" b="1">
                <a:solidFill>
                  <a:schemeClr val="bg1"/>
                </a:solidFill>
              </a:rPr>
            </a:br>
            <a:r>
              <a:rPr lang="en-US" altLang="en-US" sz="3600" b="1">
                <a:solidFill>
                  <a:schemeClr val="bg1"/>
                </a:solidFill>
              </a:rPr>
              <a:t>In 2012, Canadian movie director James Cameron, spent  3 hours on the ocean floor, before having to resurface.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74638"/>
            <a:ext cx="8229600" cy="777875"/>
          </a:xfrm>
        </p:spPr>
        <p:txBody>
          <a:bodyPr/>
          <a:lstStyle/>
          <a:p>
            <a:r>
              <a:rPr lang="en-US" altLang="en-US" b="1">
                <a:solidFill>
                  <a:schemeClr val="bg1"/>
                </a:solidFill>
              </a:rPr>
              <a:t>What about on land?</a:t>
            </a:r>
          </a:p>
        </p:txBody>
      </p:sp>
      <p:sp>
        <p:nvSpPr>
          <p:cNvPr id="11267" name="Content Placeholder 2"/>
          <p:cNvSpPr>
            <a:spLocks noGrp="1"/>
          </p:cNvSpPr>
          <p:nvPr>
            <p:ph idx="1"/>
          </p:nvPr>
        </p:nvSpPr>
        <p:spPr>
          <a:xfrm>
            <a:off x="1258888" y="2781300"/>
            <a:ext cx="6842125" cy="2840038"/>
          </a:xfrm>
        </p:spPr>
        <p:txBody>
          <a:bodyPr/>
          <a:lstStyle/>
          <a:p>
            <a:pPr marL="0" indent="0" algn="ctr">
              <a:buFontTx/>
              <a:buNone/>
            </a:pPr>
            <a:r>
              <a:rPr lang="en-US" altLang="en-US" sz="3600" b="1">
                <a:solidFill>
                  <a:schemeClr val="bg1"/>
                </a:solidFill>
              </a:rPr>
              <a:t>The deepest hole we've ever drilled is the Kola Borehole in Russia, and it only goes down 12.3 km (12300 meters).</a:t>
            </a:r>
          </a:p>
        </p:txBody>
      </p:sp>
      <p:sp>
        <p:nvSpPr>
          <p:cNvPr id="11268" name="Rectangle 4"/>
          <p:cNvSpPr>
            <a:spLocks noChangeArrowheads="1"/>
          </p:cNvSpPr>
          <p:nvPr/>
        </p:nvSpPr>
        <p:spPr bwMode="auto">
          <a:xfrm>
            <a:off x="2216150" y="1562100"/>
            <a:ext cx="4711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4000" b="1">
                <a:solidFill>
                  <a:schemeClr val="bg1"/>
                </a:solidFill>
              </a:rPr>
              <a:t>The Kola Borehole</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6683</TotalTime>
  <Words>1365</Words>
  <Application>Microsoft Office PowerPoint</Application>
  <PresentationFormat>On-screen Show (4:3)</PresentationFormat>
  <Paragraphs>133</Paragraphs>
  <Slides>46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Calibri</vt:lpstr>
      <vt:lpstr>Helvetica Neue</vt:lpstr>
      <vt:lpstr>Arial</vt:lpstr>
      <vt:lpstr>Diseño predeterminado</vt:lpstr>
      <vt:lpstr>It has been said that the human race knows more about certain distant galaxies than it does about the ground that lies beneath its very feet. In fact, while it took the famous Voyager 1 satellite twenty-six years to exit our Solar System (relaying measurements to Earth from 16.5 billion km away), it took about the same amount of time for humanity to penetrate a mere 12 km into the  Earth's surface.  ~ AtlasObscura.com</vt:lpstr>
      <vt:lpstr>What’s Inside?</vt:lpstr>
      <vt:lpstr>How far have humans explored?</vt:lpstr>
      <vt:lpstr>PowerPoint Presentation</vt:lpstr>
      <vt:lpstr>How far have we sent probes?</vt:lpstr>
      <vt:lpstr>How about into the ocean?</vt:lpstr>
      <vt:lpstr>How far down…</vt:lpstr>
      <vt:lpstr>In 1960, Jacques Piccard and Don Walsh reached this location but could remain there for only 20 minutes.  In 2012, Canadian movie director James Cameron, spent  3 hours on the ocean floor, before having to resurface.</vt:lpstr>
      <vt:lpstr>What about on land?</vt:lpstr>
      <vt:lpstr>PowerPoint Presentation</vt:lpstr>
      <vt:lpstr>The Deepest Hole in the World, And What We've Learned From It </vt:lpstr>
      <vt:lpstr>  The Earth’s mantle doesn’t even begin until about 35 kilometers below the surface. The mantle then continues for another twenty-eight hundred kilometers; the center of the inner core: more than sixty-three hundred kilometers below the surface. Put another way, this borehole which took 24 years to drill, made it roughly 0.2 percent of the way to the  middle of the Earth.</vt:lpstr>
      <vt:lpstr>So…Have we come close to the  Earth’s center?</vt:lpstr>
      <vt:lpstr>So again…</vt:lpstr>
      <vt:lpstr>What about stuff that gets  pushed to the surface?</vt:lpstr>
      <vt:lpstr>What is the Earth’s mass?  We can get a good estimate by seeing how gravity affects objects at the surface. Using Newton’s Universal Law of Gravitation, it turns out that the mass of the Earth is  5.98 x 1024 kg.</vt:lpstr>
      <vt:lpstr>Because we know the mass and the size (volume) of the Earth, finding the average density is pretty easy (density = mass/volume).  It turns out that the average density at the surface is much lower than the Earth’s overall average density.    It must be really dense inside! </vt:lpstr>
      <vt:lpstr>So what dense material could it be?  Evidence points mainly to iron:  - Iron is very common in our universe but there’s not too much of it at the Earth’s surface.  - Iron, under the intense pressure and temperature conditions at the core, would be dense enough to account for the “missing mass”.   </vt:lpstr>
      <vt:lpstr>But if it is there, how did it get there?</vt:lpstr>
      <vt:lpstr>Even if we know what it is made of, how do we know  how big the core is?</vt:lpstr>
      <vt:lpstr>What is SEISMOLOGY?</vt:lpstr>
      <vt:lpstr>What affects wave travel?</vt:lpstr>
      <vt:lpstr>P, S, Love, and Rayleigh…</vt:lpstr>
      <vt:lpstr>S waves are…</vt:lpstr>
      <vt:lpstr>S waves</vt:lpstr>
      <vt:lpstr>S wave animation</vt:lpstr>
      <vt:lpstr>P waves are…</vt:lpstr>
      <vt:lpstr>P waves</vt:lpstr>
      <vt:lpstr>P wave animation</vt:lpstr>
      <vt:lpstr>Love waves</vt:lpstr>
      <vt:lpstr>Rayleigh waves</vt:lpstr>
      <vt:lpstr>PowerPoint Presentation</vt:lpstr>
      <vt:lpstr>PowerPoint Presentation</vt:lpstr>
      <vt:lpstr>PowerPoint Presentation</vt:lpstr>
      <vt:lpstr>How hot is it?</vt:lpstr>
      <vt:lpstr>PowerPoint Presentation</vt:lpstr>
      <vt:lpstr>Gregory Lyzenga, associate professor of physics at Harvey Mudd College</vt:lpstr>
      <vt:lpstr>Why do temperature and pressure matter?</vt:lpstr>
      <vt:lpstr>The speed &amp; path of seismic waves is also determined by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Cheryl Harper</dc:creator>
  <cp:lastModifiedBy>C Harper</cp:lastModifiedBy>
  <cp:revision>64</cp:revision>
  <dcterms:created xsi:type="dcterms:W3CDTF">2009-10-07T17:55:06Z</dcterms:created>
  <dcterms:modified xsi:type="dcterms:W3CDTF">2017-01-29T18:30:26Z</dcterms:modified>
</cp:coreProperties>
</file>